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3" r:id="rId6"/>
    <p:sldMasterId id="2147483695" r:id="rId7"/>
    <p:sldMasterId id="2147483707" r:id="rId8"/>
    <p:sldMasterId id="2147483718" r:id="rId9"/>
    <p:sldMasterId id="2147483729" r:id="rId10"/>
    <p:sldMasterId id="2147483740" r:id="rId11"/>
    <p:sldMasterId id="2147483751" r:id="rId12"/>
  </p:sldMasterIdLst>
  <p:notesMasterIdLst>
    <p:notesMasterId r:id="rId17"/>
  </p:notesMasterIdLst>
  <p:sldIdLst>
    <p:sldId id="259" r:id="rId13"/>
    <p:sldId id="262" r:id="rId14"/>
    <p:sldId id="263" r:id="rId15"/>
    <p:sldId id="25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558"/>
  </p:normalViewPr>
  <p:slideViewPr>
    <p:cSldViewPr showGuides="1">
      <p:cViewPr varScale="1">
        <p:scale>
          <a:sx n="161" d="100"/>
          <a:sy n="161" d="100"/>
        </p:scale>
        <p:origin x="1440" y="192"/>
      </p:cViewPr>
      <p:guideLst>
        <p:guide orient="horz" pos="19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7199-0143-4A55-B54C-28BA147B3AB9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FA4E6-628D-49B9-980E-E8FD58E0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6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7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819615"/>
            <a:ext cx="1971675" cy="38131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19615"/>
            <a:ext cx="5800725" cy="3813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3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0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5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1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29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08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8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3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31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50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63C7-92F9-BF48-BF03-C96824B10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DAF7B-A3E0-9F47-8173-790BEE2A3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EAE2-67C2-D24D-828E-27999BCA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B8FE2-9AA2-774E-9C52-0D53E2B5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6A2E7-D73A-4340-84E1-48263BE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4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1A6C-6163-7342-BC34-3464F928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8B6D-169D-8D45-A1EF-9647F3F60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4DACC-1053-BA47-B70D-A066C3F6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AB7C-907E-9843-8777-6D8601D7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B567-DCF6-D549-A913-301CD57F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89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4C4B-D425-6146-A33B-A2B7FBCD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DB840-008C-EC41-92A6-729A978A1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9BE12-8352-8D40-A571-21C1C3EE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C105-8036-C54B-81CB-2823E085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CE37D-9DB9-294F-BC71-BA9005A2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97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9242-777D-FC49-A866-2EB86C75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9066-6934-9C4A-AF67-2D6219901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14A3D-F88B-CF45-A9A9-41729F288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9DFFA-009B-9D43-BAFE-59BDE15E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5C28A-88DB-BC4D-9B6A-F4DAD5EF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22ECB8-7B89-824F-9170-65A90A49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60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AF33-F2EB-CC4F-B8E4-93C56B88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1A7EF-7F25-CD40-9E2A-72D52B048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7980D-5D28-9748-A896-E40807E80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1B4F3-C1F5-FA4C-BF8D-137BCB34B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284A0-E4DC-9542-93F6-FF5727D19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A2EAE-D33C-6849-80CC-E27E003A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A9CC0-C6E6-2E42-BC0A-0C68B56D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E703E-3BF1-ED42-95B7-5BA72907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65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BE4B-273C-7445-8F81-3AD49790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FDF4F-9662-7B44-BEE9-2829565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BD9C4-6C2F-E249-9643-7DA507FC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106BA-A173-404D-AC8C-C2ACADE1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81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472AE-46AE-1645-8CBB-631CCBD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5710F-C9F3-5746-AF8D-C548F017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7B2AD-C3F0-6344-A7AA-0D9C66C2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00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FCE7-4433-C747-BCC2-B376236A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37070-C20F-E74D-AAC4-13120405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F9B53-915A-104B-9E54-AE6FB0BD8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4A193-84DA-644C-B565-0B4FB65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74B01-EBCF-074E-94A9-EB1FFE72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5CCF4-9E3B-1B46-B2F4-3FA3DAAA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8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9CE1-1FB0-5E4A-82C5-04B3BA5F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7E4AE-B1F5-334A-8867-7113F13F2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271CD-75F7-D046-91B6-99C7065F8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D959F-EDFD-1340-846C-4ED0801E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BDA3-25FF-9B41-831D-44C3FFC8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698E6-B65F-5243-9D42-9F5A85F4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04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786E-FB90-0C48-AB70-C11752A7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7CC76A-1E5B-D646-A70F-936CA0841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1E2F2-BBA9-BA4B-9DDE-FBAEC871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721A-7B72-FB46-B805-67FC5B84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82EF-7D8A-ED44-A914-6C51A40C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21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6530A-EE69-E44D-BCA9-4C0D97194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9334D-3F85-2E45-B80B-8C11932FE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2CE0-AB66-194D-B489-6B2C9319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092A-6835-0E40-B1C6-25DA7492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B5EE9-3987-474E-AD22-E16B637C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67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84D7-97EA-44FD-8DC6-EB9A58C20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73242-5AA4-414B-8018-5CBC1BFF3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052AA-D311-44E6-93BF-BD1C49E0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EB1C-6237-4300-BDD6-7C7C2980A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DA5DC-7719-4F37-94A1-6359385B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03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560C-2AE6-45B9-9761-A40B9504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1B861-49C4-4BE5-BAEC-D8516ACD6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F04E-BF8A-47D4-A55B-E5E2368D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9F6EE-7722-46A8-ACD8-560ADB23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E42B1-415F-46E5-9E8B-A803A7F0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7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D101-E000-4DB4-B7E9-5C39799F6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71FA2-8F68-4CF4-9880-CE84D3AF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27DD3-9EA0-45B0-96F5-69467123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0C21D-67BC-4E5D-A098-2A8C02E6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4B9A9-BCC2-41AF-B32D-EF7448AB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35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538D-80BA-4166-963F-F2115B28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FB905-B574-4FDA-BA79-3417BB193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3643C-2A49-4447-9BAB-52E178A0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9DA64-E5EF-42B5-94E6-DE929F14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55FF3-5F9F-44EE-998F-A24AACC9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F70E7-9251-457C-9A75-831A9D88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50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E24E-983D-436C-BDBA-39746423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F63F9-EDFB-42FA-AC94-2510B00AC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FE6AD-D83C-4F32-9B5B-ED5F135F0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8B8D2-3D8A-4F02-8972-844067D04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F4396-F5EC-4399-8BBC-6F30D5C33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FB27C2-35BE-4F5D-A997-B4C934BC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A9A0F-F4E1-4B2F-A843-37D0AA75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B5BEB-A37C-43B1-9901-48F46877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2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27AE-C72D-4B3D-AC20-B338262A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18B7B-7D09-46F5-A316-09E45A91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1DD7A-4B27-4ECC-B74C-758351FB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0AA27-99D0-46A0-A442-9F8F701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3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66A50-FDBD-4CBA-8B9E-F4FC165A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275E5C-611E-446B-AC76-22B1FC62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E5EE1-3C7C-49B3-8DCB-21416BA2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2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4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39B4-3458-4060-8B88-4B4E974E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77473-51D3-4E0D-B193-22440824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DF9D-367E-4ED9-BC98-56FC86FF5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BE146-3CFE-43D3-B2FA-6142870B2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D6F12-E769-48E5-8675-D2B4F5D2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05BCC-8EF6-4030-B55C-BA83E64B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8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8EE3-440B-4937-834C-A0AE2051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42E96-2F56-471B-BCBE-0A1731A78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491F9-9C89-4DA4-9DB3-C7B4CB1DB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8D916-F8C4-4BB7-A72D-5BCAF004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6A0CE-B0C0-4801-9B3C-36989FD0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21763-842C-4A72-A6E6-8F4F4B94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30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1D51-DA06-4D13-95C9-56418D18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CD3ED-4D8B-4CC2-AC6D-B53FA0D6E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383E-19CA-4825-9199-53BBFF74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68F90-4551-4D86-BDBD-A460C8CE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AB76-7820-4A0E-88C2-95EC6ACE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7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0CC876-7FBA-44CE-B08D-31FD5ABD1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1A4AE-5719-48A0-817D-16F160074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B62A-3B53-4FCE-BEBF-938F0701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C952A-BB5A-49C2-A54E-E9F319E2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062E6-C3F1-4FC3-8A87-B25A3F04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7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4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75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72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8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61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2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02888"/>
            <a:ext cx="7886700" cy="5901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13678"/>
            <a:ext cx="3868340" cy="46512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93031"/>
            <a:ext cx="3887391" cy="48577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44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3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30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07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48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905658"/>
            <a:ext cx="3390900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87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401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96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50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50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6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8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80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48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670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17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06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824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28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45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117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8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80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24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356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69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97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9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711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31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161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122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7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64320"/>
            <a:ext cx="2949178" cy="27374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05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98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67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65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96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3905658"/>
            <a:ext cx="3390900" cy="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91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184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64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36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27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8024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8D16-5154-419A-BB67-4BAE9DBD0542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1D3A-E1A4-44A4-93F0-6D5147718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31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39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47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756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249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78" y="2800363"/>
            <a:ext cx="2362844" cy="63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2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9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74982"/>
            <a:ext cx="7886700" cy="493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4C8D16-5154-419A-BB67-4BAE9DBD054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951D3A-E1A4-44A4-93F0-6D51477180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99CB614B-2A2D-7842-986C-A8046289F7A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54" y="173716"/>
            <a:ext cx="1301882" cy="426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ADF6A7-AD7F-7D4A-9976-5402C0520C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" y="-116601"/>
            <a:ext cx="2686050" cy="9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077591"/>
            <a:ext cx="2114552" cy="52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765EDC-0BC2-466F-924F-93CA5AA9A4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57D69-CAD6-43B0-808C-40A90DDB33E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3481236"/>
            <a:ext cx="2368550" cy="776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7B3675-411A-D4D2-3847-3596CD0609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D64FB-3C4F-D648-8CAB-813CC26BD94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3481236"/>
            <a:ext cx="2368550" cy="7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AF6E9-C12C-DA4C-B516-67125494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A4307-5CE3-034A-93B9-CE8E4D44D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A0D06-DD54-4A4F-9E8A-AF7E53D4A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A6515-FC95-3240-B43D-55A383263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B2E6F-1728-AC45-9E99-876D45059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D55E15-BA88-FE4F-A011-BE090B8B3C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3609"/>
            <a:ext cx="9144001" cy="3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6FE449-B74B-4867-A18D-E46B365E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5D860-82B6-4C1D-B255-16A7D1FD3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746A-DC64-4481-B967-89D81A836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37CF-955D-4074-8E37-8FB3415BD9AD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21176-1B4F-495C-8654-A429CEAE0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1770-62CB-4853-8FB1-DC0AA8F7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6B1B-9E8E-4A96-86B8-308B5BA3B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2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3812190"/>
            <a:ext cx="1874524" cy="50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9" y="1254900"/>
            <a:ext cx="535275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4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330"/>
            <a:ext cx="9144000" cy="2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53CA1-CD84-4680-95FB-2474E9BE89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02B34-743D-4A26-A501-D397C6A395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4" y="4077591"/>
            <a:ext cx="2114552" cy="52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9190A5-EE92-4857-85B2-BC33F1CF00C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04B07-A333-4B81-B613-066A71FB3BF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38" y="3498341"/>
            <a:ext cx="1874524" cy="673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F5AFA-DEED-4A8A-8053-9639EBC18E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78" y="811893"/>
            <a:ext cx="4690041" cy="15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13" y="3812190"/>
            <a:ext cx="1874524" cy="50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9" y="1254900"/>
            <a:ext cx="535275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5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6366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EDDA-B2DC-CA44-8E29-C4B14BB6CE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64479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65296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681E-31A6-A049-A0C2-5033A2938D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330"/>
            <a:ext cx="9144000" cy="2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7FA8D-22B5-4BF2-9AA6-0B340B1D56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NO</a:t>
            </a:r>
            <a:r>
              <a:rPr lang="en-US" dirty="0">
                <a:latin typeface="Arial"/>
                <a:cs typeface="Arial"/>
              </a:rPr>
              <a:t> Conflict of Interest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A9FBC-C898-4C24-B3DF-019F501C6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2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E875-CBC3-43F3-92B1-9F35AF70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934"/>
            <a:ext cx="8229600" cy="9941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cs typeface="Calibri"/>
              </a:rPr>
              <a:t>DIRECTIONS</a:t>
            </a:r>
            <a:r>
              <a:rPr lang="en-US" dirty="0">
                <a:cs typeface="Calibri"/>
              </a:rPr>
              <a:t> </a:t>
            </a:r>
            <a:br>
              <a:rPr lang="en-US" dirty="0">
                <a:cs typeface="Calibri"/>
              </a:rPr>
            </a:br>
            <a:r>
              <a:rPr lang="en-US" sz="1400" i="1" dirty="0">
                <a:highlight>
                  <a:srgbClr val="FFFF00"/>
                </a:highlight>
                <a:cs typeface="Calibri"/>
              </a:rPr>
              <a:t>(Please delete this slide before adding this template to your presentation.)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DE59-1530-4A7C-875B-EDABF2F4E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5889"/>
            <a:ext cx="5486400" cy="2895627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182880">
              <a:spcBef>
                <a:spcPts val="75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Disclosure statements must be made prior to EVERY CME approved learning session 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indent="-182880">
              <a:spcBef>
                <a:spcPts val="75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Disclose name(s) of the individuals, name of the ineligible company(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with which they have a relevant financial relationship(s), the nature of the relationship(s), and a statement that all relevant financial relationships have been mitigated. 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Planner(s)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Faculty/Activity Chairs(s)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Activity Planning Committee Member(s)</a:t>
            </a:r>
            <a:endParaRPr lang="en-US" sz="1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lvl="1" indent="-182880">
              <a:spcBef>
                <a:spcPts val="375"/>
              </a:spcBef>
              <a:buFont typeface="Courier New" panose="020B0604020202020204" pitchFamily="34" charset="0"/>
              <a:buChar char="o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Author(s) of learning session content</a:t>
            </a:r>
          </a:p>
          <a:p>
            <a:pPr indent="-182880">
              <a:spcBef>
                <a:spcPts val="375"/>
              </a:spcBef>
            </a:pPr>
            <a:r>
              <a:rPr lang="en-US" sz="12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See last side for new users (QR code to create an account) and contact number for current users to text in for attestation</a:t>
            </a:r>
          </a:p>
          <a:p>
            <a:pPr indent="-45720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8FB8B-7E3B-496D-BFEC-325A2AD6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3586" y="1275889"/>
            <a:ext cx="950214" cy="2181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dirty="0">
                <a:latin typeface="Arial"/>
                <a:cs typeface="Calibri"/>
              </a:rPr>
              <a:t>EXAMPLE:</a:t>
            </a:r>
          </a:p>
          <a:p>
            <a:pPr marL="0" indent="0">
              <a:buNone/>
            </a:pPr>
            <a:endParaRPr lang="en-US" sz="1200" dirty="0">
              <a:latin typeface="Arial"/>
              <a:cs typeface="Calibri"/>
            </a:endParaRPr>
          </a:p>
        </p:txBody>
      </p:sp>
      <p:pic>
        <p:nvPicPr>
          <p:cNvPr id="6" name="Picture 6" descr="A close-up of a document regarding financial relationships">
            <a:extLst>
              <a:ext uri="{FF2B5EF4-FFF2-40B4-BE49-F238E27FC236}">
                <a16:creationId xmlns:a16="http://schemas.microsoft.com/office/drawing/2014/main" id="{CED40A58-DC89-469E-B112-B01DB4EDB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433689"/>
            <a:ext cx="2290089" cy="31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2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8331-A258-4810-8994-9093D05C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76506"/>
            <a:ext cx="8686800" cy="11284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2600" b="1" dirty="0">
                <a:highlight>
                  <a:srgbClr val="FFFF00"/>
                </a:highlight>
                <a:latin typeface="Calibri"/>
                <a:cs typeface="Arial"/>
              </a:rPr>
              <a:t>[Insert Activity Title Here]</a:t>
            </a:r>
            <a:br>
              <a:rPr lang="en-US" sz="2400" b="1" dirty="0">
                <a:highlight>
                  <a:srgbClr val="FFFF00"/>
                </a:highlight>
                <a:latin typeface="Calibri"/>
                <a:cs typeface="Arial"/>
              </a:rPr>
            </a:br>
            <a:r>
              <a:rPr lang="en-US" sz="2200" dirty="0">
                <a:highlight>
                  <a:srgbClr val="FFFF00"/>
                </a:highlight>
                <a:latin typeface="Calibri"/>
                <a:cs typeface="Arial"/>
              </a:rPr>
              <a:t>[Insert </a:t>
            </a:r>
            <a:r>
              <a:rPr lang="en-US" sz="2200" i="1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Speaker Name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 Here]</a:t>
            </a:r>
            <a:br>
              <a:rPr lang="en-US" sz="2200" dirty="0">
                <a:highlight>
                  <a:srgbClr val="FFFF00"/>
                </a:highlight>
                <a:latin typeface="Calibri"/>
                <a:ea typeface="Verdana"/>
              </a:rPr>
            </a:b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[Insert </a:t>
            </a:r>
            <a:r>
              <a:rPr lang="en-US" sz="2200" i="1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Session Title</a:t>
            </a:r>
            <a:r>
              <a:rPr lang="en-US" sz="2200" dirty="0">
                <a:highlight>
                  <a:srgbClr val="FFFF00"/>
                </a:highlight>
                <a:latin typeface="Calibri"/>
                <a:ea typeface="Verdana"/>
                <a:cs typeface="Calibri"/>
              </a:rPr>
              <a:t> Here]</a:t>
            </a:r>
            <a:endParaRPr lang="en-US" sz="2200" dirty="0">
              <a:highlight>
                <a:srgbClr val="FFFF00"/>
              </a:highlight>
              <a:latin typeface="Calibri"/>
              <a:ea typeface="+mj-lt"/>
              <a:cs typeface="Calibri"/>
            </a:endParaRPr>
          </a:p>
          <a:p>
            <a:endParaRPr lang="en-US" sz="2400" dirty="0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6E536-C7DE-4C1E-89DF-8E6D23D4D137}"/>
              </a:ext>
            </a:extLst>
          </p:cNvPr>
          <p:cNvSpPr txBox="1"/>
          <p:nvPr/>
        </p:nvSpPr>
        <p:spPr>
          <a:xfrm>
            <a:off x="6781800" y="255374"/>
            <a:ext cx="2362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Segoe UI"/>
              </a:rPr>
              <a:t>CODE:</a:t>
            </a:r>
            <a:r>
              <a:rPr lang="en-US" dirty="0">
                <a:cs typeface="Segoe UI"/>
              </a:rPr>
              <a:t>​</a:t>
            </a:r>
          </a:p>
          <a:p>
            <a:pPr algn="ctr"/>
            <a:r>
              <a:rPr lang="en-US" b="1" dirty="0">
                <a:highlight>
                  <a:srgbClr val="FFFF00"/>
                </a:highlight>
                <a:cs typeface="Segoe UI"/>
              </a:rPr>
              <a:t>XXXXX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2B25-C2A4-405E-B4F6-15F2D852D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9750"/>
            <a:ext cx="7886700" cy="19812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b="1" dirty="0">
                <a:latin typeface="Verdana"/>
                <a:ea typeface="Verdana"/>
                <a:cs typeface="Calibri"/>
              </a:rPr>
              <a:t>Disclosure Statement:</a:t>
            </a:r>
            <a:endParaRPr lang="en-US" sz="1400" b="1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</a:t>
            </a:r>
            <a:r>
              <a:rPr lang="en-US" sz="1400" dirty="0">
                <a:latin typeface="Arial"/>
                <a:cs typeface="Arial"/>
              </a:rPr>
              <a:t> for this educational event, has no relevant financial relationship(s) with ineligible companies to disclose.</a:t>
            </a:r>
            <a:endParaRPr lang="en-US" sz="1400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 </a:t>
            </a:r>
            <a:r>
              <a:rPr lang="en-US" sz="1400" dirty="0">
                <a:latin typeface="Arial"/>
                <a:cs typeface="Arial"/>
              </a:rPr>
              <a:t>for this educational event, has no relevant financial relationship(s) with ineligible companies to disclose.</a:t>
            </a:r>
            <a:endParaRPr lang="en-US" sz="1400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400" dirty="0">
                <a:highlight>
                  <a:srgbClr val="FFFF00"/>
                </a:highlight>
                <a:latin typeface="Arial"/>
                <a:cs typeface="Arial"/>
              </a:rPr>
              <a:t>[Insert Name], [Insert Role] </a:t>
            </a:r>
            <a:r>
              <a:rPr lang="en-US" sz="1400" dirty="0">
                <a:latin typeface="Arial"/>
                <a:cs typeface="Arial"/>
              </a:rPr>
              <a:t>of this educational activity, has no relevant financial relationship(s) with ineligible companies to disclose.</a:t>
            </a:r>
            <a:endParaRPr lang="en-US" sz="1400" dirty="0">
              <a:ea typeface="+mn-lt"/>
              <a:cs typeface="+mn-lt"/>
            </a:endParaRPr>
          </a:p>
          <a:p>
            <a:pPr marL="171450" indent="-171450" algn="ctr">
              <a:spcBef>
                <a:spcPts val="0"/>
              </a:spcBef>
              <a:buNone/>
            </a:pPr>
            <a:br>
              <a:rPr lang="en-US" dirty="0">
                <a:ea typeface="+mn-lt"/>
                <a:cs typeface="+mn-lt"/>
              </a:rPr>
            </a:br>
            <a:endParaRPr lang="en-US" sz="1400" dirty="0">
              <a:ea typeface="+mn-lt"/>
              <a:cs typeface="+mn-lt"/>
            </a:endParaRPr>
          </a:p>
          <a:p>
            <a:pPr marL="0" indent="0" algn="ctr">
              <a:lnSpc>
                <a:spcPct val="90000"/>
              </a:lnSpc>
              <a:spcBef>
                <a:spcPts val="750"/>
              </a:spcBef>
              <a:buNone/>
            </a:pPr>
            <a:endParaRPr lang="en-US" sz="1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9221F-0A1B-409E-8511-020B6239ED2A}"/>
              </a:ext>
            </a:extLst>
          </p:cNvPr>
          <p:cNvSpPr txBox="1"/>
          <p:nvPr/>
        </p:nvSpPr>
        <p:spPr>
          <a:xfrm>
            <a:off x="228600" y="3912082"/>
            <a:ext cx="86868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 dirty="0">
                <a:latin typeface="Arial"/>
                <a:cs typeface="Segoe UI"/>
              </a:rPr>
              <a:t>[</a:t>
            </a:r>
            <a:r>
              <a:rPr lang="en-US" sz="1000" i="1" dirty="0">
                <a:highlight>
                  <a:srgbClr val="FFFF00"/>
                </a:highlight>
                <a:latin typeface="Arial"/>
                <a:cs typeface="Segoe UI"/>
              </a:rPr>
              <a:t>Insert credit approval amount</a:t>
            </a:r>
            <a:r>
              <a:rPr lang="en-US" sz="1000" i="1" dirty="0">
                <a:latin typeface="Arial"/>
                <a:cs typeface="Segoe UI"/>
              </a:rPr>
              <a:t>] AMA PRA Category 1 Credit™​</a:t>
            </a:r>
            <a:r>
              <a:rPr lang="en-US" sz="1000" dirty="0">
                <a:latin typeface="Arial"/>
                <a:cs typeface="Segoe UI"/>
              </a:rPr>
              <a:t>​</a:t>
            </a:r>
          </a:p>
          <a:p>
            <a:pPr algn="ctr"/>
            <a:r>
              <a:rPr lang="en-US" sz="1000" i="1" dirty="0">
                <a:latin typeface="Arial"/>
                <a:cs typeface="Segoe UI"/>
              </a:rPr>
              <a:t>The University of South Carolina School of Medicine Greenville (USCSOMG) designates this live activity for a maximum of [</a:t>
            </a:r>
            <a:r>
              <a:rPr lang="en-US" sz="1000" i="1" dirty="0">
                <a:highlight>
                  <a:srgbClr val="FFFF00"/>
                </a:highlight>
                <a:latin typeface="Arial"/>
                <a:cs typeface="Segoe UI"/>
              </a:rPr>
              <a:t>Insert credit approval amount</a:t>
            </a:r>
            <a:r>
              <a:rPr lang="en-US" sz="1000" i="1" dirty="0">
                <a:latin typeface="Arial"/>
                <a:cs typeface="Segoe UI"/>
              </a:rPr>
              <a:t>] AMA PRA Category 1 Credits™. Physicians should claim only the credit commensurate with the extent of their participation in the activity.​ </a:t>
            </a:r>
            <a:r>
              <a:rPr lang="en-US" sz="1000" dirty="0">
                <a:latin typeface="Arial"/>
                <a:cs typeface="Segoe UI"/>
              </a:rPr>
              <a:t>​</a:t>
            </a:r>
            <a:br>
              <a:rPr lang="en-US" sz="1000" dirty="0">
                <a:latin typeface="Arial"/>
                <a:cs typeface="Segoe UI"/>
              </a:rPr>
            </a:br>
            <a:r>
              <a:rPr lang="en-US" sz="1000" i="1" dirty="0">
                <a:latin typeface="Arial"/>
                <a:cs typeface="Segoe UI"/>
              </a:rPr>
              <a:t>The University of South Carolina School of Medicine Greenville is accredited by the Accreditation Council for Continuing Medical Education (ACCME) to provide continuing medical education for physicians.</a:t>
            </a:r>
            <a:r>
              <a:rPr lang="en-US" sz="1000" dirty="0">
                <a:latin typeface="Arial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8943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EF95A4-F15B-1E49-95CA-E76AEF0741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3000" y="209550"/>
            <a:ext cx="7162800" cy="24929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Text-In Code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XXXXX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Attestation is open for 32 days.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contact the CME Team for any attestation issues at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CME@prismahealth.org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QR Code to create Ethos account">
            <a:extLst>
              <a:ext uri="{FF2B5EF4-FFF2-40B4-BE49-F238E27FC236}">
                <a16:creationId xmlns:a16="http://schemas.microsoft.com/office/drawing/2014/main" id="{F1B2752B-1A94-9448-A051-3C8E82E9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88" y="3409950"/>
            <a:ext cx="1079500" cy="10931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62C9E3-36BB-074D-AB8D-ED1F2D0C1A99}"/>
              </a:ext>
            </a:extLst>
          </p:cNvPr>
          <p:cNvSpPr/>
          <p:nvPr/>
        </p:nvSpPr>
        <p:spPr>
          <a:xfrm>
            <a:off x="458338" y="272415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New to </a:t>
            </a:r>
            <a:r>
              <a:rPr lang="en-US" b="1" dirty="0" err="1"/>
              <a:t>EthosCE</a:t>
            </a:r>
            <a:r>
              <a:rPr lang="en-US" b="1" dirty="0"/>
              <a:t>? </a:t>
            </a:r>
          </a:p>
          <a:p>
            <a:pPr algn="ctr"/>
            <a:r>
              <a:rPr lang="en-US" sz="1400" i="1" dirty="0"/>
              <a:t>Create an account to attest!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EF2CE-5B1E-5D4F-8329-F06591363291}"/>
              </a:ext>
            </a:extLst>
          </p:cNvPr>
          <p:cNvSpPr/>
          <p:nvPr/>
        </p:nvSpPr>
        <p:spPr>
          <a:xfrm>
            <a:off x="5029200" y="2724150"/>
            <a:ext cx="3657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Current </a:t>
            </a:r>
            <a:r>
              <a:rPr lang="en-US" b="1" dirty="0" err="1"/>
              <a:t>EthosCE</a:t>
            </a:r>
            <a:r>
              <a:rPr lang="en-US" b="1" dirty="0"/>
              <a:t> Users: </a:t>
            </a:r>
          </a:p>
          <a:p>
            <a:pPr marL="3175" algn="ctr"/>
            <a:r>
              <a:rPr lang="en-US" sz="1400" i="1" dirty="0"/>
              <a:t>Text this code (not case sensitive) to </a:t>
            </a:r>
            <a:r>
              <a:rPr lang="en-US" sz="1400" b="1" i="1" dirty="0"/>
              <a:t>864-362-3332</a:t>
            </a:r>
            <a:r>
              <a:rPr lang="en-US" sz="1400" i="1" dirty="0"/>
              <a:t>. You should receive an immediate response confirming your attendance.</a:t>
            </a:r>
            <a:br>
              <a:rPr lang="en-US" sz="1400" b="1" i="1" dirty="0">
                <a:solidFill>
                  <a:schemeClr val="bg1"/>
                </a:solidFill>
              </a:rPr>
            </a:br>
            <a:endParaRPr lang="en-US" sz="1400" b="1" i="1" dirty="0">
              <a:solidFill>
                <a:schemeClr val="bg1"/>
              </a:solidFill>
            </a:endParaRPr>
          </a:p>
          <a:p>
            <a:pPr algn="ctr"/>
            <a:r>
              <a:rPr lang="en-US" sz="1400" i="1" dirty="0"/>
              <a:t>*Without an account, </a:t>
            </a:r>
          </a:p>
          <a:p>
            <a:pPr algn="ctr"/>
            <a:r>
              <a:rPr lang="en-US" sz="1400" i="1" dirty="0"/>
              <a:t>text-in attesting will not work.</a:t>
            </a:r>
          </a:p>
          <a:p>
            <a:pPr algn="ctr"/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937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sma Health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261A3DC6-075C-0440-A870-DEDC1421578B}"/>
    </a:ext>
  </a:extLst>
</a:theme>
</file>

<file path=ppt/theme/theme3.xml><?xml version="1.0" encoding="utf-8"?>
<a:theme xmlns:a="http://schemas.openxmlformats.org/drawingml/2006/main" name="1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A5206698-4547-504A-A859-7802EDDC3250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9FE43C1B-A405-0246-B650-E64BB06FE4AF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E1F5A93A-C998-E646-984F-92F8C006447D}"/>
    </a:ext>
  </a:extLst>
</a:theme>
</file>

<file path=ppt/theme/theme6.xml><?xml version="1.0" encoding="utf-8"?>
<a:theme xmlns:a="http://schemas.openxmlformats.org/drawingml/2006/main" name="4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31B4B90C-15AC-0B44-82FF-732F12777D5E}"/>
    </a:ext>
  </a:extLst>
</a:theme>
</file>

<file path=ppt/theme/theme7.xml><?xml version="1.0" encoding="utf-8"?>
<a:theme xmlns:a="http://schemas.openxmlformats.org/drawingml/2006/main" name="1_Prisma Health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9EAA0206-34AB-1E42-8F80-95A0C22B48E0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BCC31134-7D19-F846-A1D5-7EFFDEBA48AC}"/>
    </a:ext>
  </a:extLst>
</a:theme>
</file>

<file path=ppt/theme/theme9.xml><?xml version="1.0" encoding="utf-8"?>
<a:theme xmlns:a="http://schemas.openxmlformats.org/drawingml/2006/main" name="5_Office Theme">
  <a:themeElements>
    <a:clrScheme name="Prisma Health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830065"/>
      </a:accent1>
      <a:accent2>
        <a:srgbClr val="F99B1C"/>
      </a:accent2>
      <a:accent3>
        <a:srgbClr val="F15F22"/>
      </a:accent3>
      <a:accent4>
        <a:srgbClr val="ED1849"/>
      </a:accent4>
      <a:accent5>
        <a:srgbClr val="EC0086"/>
      </a:accent5>
      <a:accent6>
        <a:srgbClr val="B32572"/>
      </a:accent6>
      <a:hlink>
        <a:srgbClr val="830065"/>
      </a:hlink>
      <a:folHlink>
        <a:srgbClr val="954F72"/>
      </a:folHlink>
    </a:clrScheme>
    <a:fontScheme name="Prisma Health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9-presentation-020921" id="{49794D20-BF9A-2E4F-9E70-2523EC28F165}" vid="{E7FD9C67-318B-9D4B-8A58-FA1EC0C89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7599839C232F4E8CDD954153978A53" ma:contentTypeVersion="11" ma:contentTypeDescription="Create a new document." ma:contentTypeScope="" ma:versionID="2d146a9ca59c996573bc739daf3e82bb">
  <xsd:schema xmlns:xsd="http://www.w3.org/2001/XMLSchema" xmlns:xs="http://www.w3.org/2001/XMLSchema" xmlns:p="http://schemas.microsoft.com/office/2006/metadata/properties" xmlns:ns2="9a7ca1ca-466f-4189-a45b-2ae4b1a4ad00" xmlns:ns3="e156feb0-132c-4ab5-8308-f866536a2abb" targetNamespace="http://schemas.microsoft.com/office/2006/metadata/properties" ma:root="true" ma:fieldsID="4f4a15813f98652ab6bfb3e11d69119a" ns2:_="" ns3:_="">
    <xsd:import namespace="9a7ca1ca-466f-4189-a45b-2ae4b1a4ad00"/>
    <xsd:import namespace="e156feb0-132c-4ab5-8308-f866536a2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ca1ca-466f-4189-a45b-2ae4b1a4a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6feb0-132c-4ab5-8308-f866536a2a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D281FC-BB7B-4BF1-B633-57E644C187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EC1AD9-4235-4171-B07F-2F0F761C9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7ca1ca-466f-4189-a45b-2ae4b1a4ad00"/>
    <ds:schemaRef ds:uri="e156feb0-132c-4ab5-8308-f866536a2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BBF82-F946-42E8-AAA1-10753667BAD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5793</TotalTime>
  <Words>407</Words>
  <Application>Microsoft Macintosh PowerPoint</Application>
  <PresentationFormat>On-screen Show (16:9)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Segoe UI</vt:lpstr>
      <vt:lpstr>Verdana</vt:lpstr>
      <vt:lpstr>Office Theme</vt:lpstr>
      <vt:lpstr>Prisma Health theme</vt:lpstr>
      <vt:lpstr>1_Office Theme</vt:lpstr>
      <vt:lpstr>Custom Design</vt:lpstr>
      <vt:lpstr>3_Office Theme</vt:lpstr>
      <vt:lpstr>4_Office Theme</vt:lpstr>
      <vt:lpstr>1_Prisma Health theme</vt:lpstr>
      <vt:lpstr>2_Office Theme</vt:lpstr>
      <vt:lpstr>5_Office Theme</vt:lpstr>
      <vt:lpstr>NO Conflict of Interest</vt:lpstr>
      <vt:lpstr>DIRECTIONS  (Please delete this slide before adding this template to your presentation.)</vt:lpstr>
      <vt:lpstr>[Insert Activity Title Here] [Insert Speaker Name Here] [Insert Session Title Here] </vt:lpstr>
      <vt:lpstr>Text-In Code XXXXX Attestation is open for 32 days.  Please contact the CME Team for any attestation issues at CME@prismahealth.org. </vt:lpstr>
    </vt:vector>
  </TitlesOfParts>
  <Company>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Babcock</dc:creator>
  <cp:lastModifiedBy>Martin, Lexi</cp:lastModifiedBy>
  <cp:revision>105</cp:revision>
  <dcterms:created xsi:type="dcterms:W3CDTF">2019-03-26T13:56:08Z</dcterms:created>
  <dcterms:modified xsi:type="dcterms:W3CDTF">2026-04-08T17:27:59Z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0x010100717599839C232F4E8CDD954153978A53</vt:lpwstr>
  </property>
</Properties>
</file>