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48" r:id="rId5"/>
  </p:sldMasterIdLst>
  <p:notesMasterIdLst>
    <p:notesMasterId r:id="rId10"/>
  </p:notesMasterIdLst>
  <p:sldIdLst>
    <p:sldId id="259" r:id="rId6"/>
    <p:sldId id="262" r:id="rId7"/>
    <p:sldId id="263" r:id="rId8"/>
    <p:sldId id="257" r:id="rId9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F3F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185"/>
    <p:restoredTop sz="94607"/>
  </p:normalViewPr>
  <p:slideViewPr>
    <p:cSldViewPr showGuides="1">
      <p:cViewPr varScale="1">
        <p:scale>
          <a:sx n="141" d="100"/>
          <a:sy n="141" d="100"/>
        </p:scale>
        <p:origin x="1056" y="1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DA7199-0143-4A55-B54C-28BA147B3AB9}" type="datetimeFigureOut">
              <a:rPr lang="en-US" smtClean="0"/>
              <a:t>7/12/22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3FA4E6-628D-49B9-980E-E8FD58E0F8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1662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00150"/>
            <a:ext cx="7772400" cy="1102519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4955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53CA1-CD84-4680-95FB-2474E9BE89F6}" type="datetimeFigureOut">
              <a:rPr lang="en-US" smtClean="0"/>
              <a:t>7/12/22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02B34-743D-4A26-A501-D397C6A395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707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53CA1-CD84-4680-95FB-2474E9BE89F6}" type="datetimeFigureOut">
              <a:rPr lang="en-US" smtClean="0"/>
              <a:t>7/12/22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02B34-743D-4A26-A501-D397C6A395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4107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53CA1-CD84-4680-95FB-2474E9BE89F6}" type="datetimeFigureOut">
              <a:rPr lang="en-US" smtClean="0"/>
              <a:t>7/12/22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02B34-743D-4A26-A501-D397C6A395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8654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4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C8D16-5154-419A-BB67-4BAE9DBD0542}" type="datetimeFigureOut">
              <a:rPr lang="en-US" smtClean="0"/>
              <a:t>7/12/22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51D3A-E1A4-44A4-93F0-6D51477180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5809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C8D16-5154-419A-BB67-4BAE9DBD0542}" type="datetimeFigureOut">
              <a:rPr lang="en-US" smtClean="0"/>
              <a:t>7/12/22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51D3A-E1A4-44A4-93F0-6D51477180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7115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C8D16-5154-419A-BB67-4BAE9DBD0542}" type="datetimeFigureOut">
              <a:rPr lang="en-US" smtClean="0"/>
              <a:t>7/12/22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51D3A-E1A4-44A4-93F0-6D51477180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0471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C8D16-5154-419A-BB67-4BAE9DBD0542}" type="datetimeFigureOut">
              <a:rPr lang="en-US" smtClean="0"/>
              <a:t>7/12/22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51D3A-E1A4-44A4-93F0-6D51477180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9240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802888"/>
            <a:ext cx="7886700" cy="59014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413678"/>
            <a:ext cx="3868340" cy="465128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393031"/>
            <a:ext cx="3887391" cy="48577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C8D16-5154-419A-BB67-4BAE9DBD0542}" type="datetimeFigureOut">
              <a:rPr lang="en-US" smtClean="0"/>
              <a:t>7/12/22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51D3A-E1A4-44A4-93F0-6D51477180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04467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C8D16-5154-419A-BB67-4BAE9DBD0542}" type="datetimeFigureOut">
              <a:rPr lang="en-US" smtClean="0"/>
              <a:t>7/12/22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51D3A-E1A4-44A4-93F0-6D51477180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952814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C8D16-5154-419A-BB67-4BAE9DBD0542}" type="datetimeFigureOut">
              <a:rPr lang="en-US" smtClean="0"/>
              <a:t>7/12/22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51D3A-E1A4-44A4-93F0-6D51477180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828026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740569"/>
            <a:ext cx="2949178" cy="802481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664320"/>
            <a:ext cx="2949178" cy="273742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100"/>
            </a:lvl2pPr>
            <a:lvl3pPr marL="685800" indent="0">
              <a:buNone/>
              <a:defRPr sz="900"/>
            </a:lvl3pPr>
            <a:lvl4pPr marL="1028700" indent="0">
              <a:buNone/>
              <a:defRPr sz="800"/>
            </a:lvl4pPr>
            <a:lvl5pPr marL="1371600" indent="0">
              <a:buNone/>
              <a:defRPr sz="800"/>
            </a:lvl5pPr>
            <a:lvl6pPr marL="1714500" indent="0">
              <a:buNone/>
              <a:defRPr sz="800"/>
            </a:lvl6pPr>
            <a:lvl7pPr marL="2057400" indent="0">
              <a:buNone/>
              <a:defRPr sz="800"/>
            </a:lvl7pPr>
            <a:lvl8pPr marL="2400300" indent="0">
              <a:buNone/>
              <a:defRPr sz="800"/>
            </a:lvl8pPr>
            <a:lvl9pPr marL="2743200" indent="0">
              <a:buNone/>
              <a:defRPr sz="8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C8D16-5154-419A-BB67-4BAE9DBD0542}" type="datetimeFigureOut">
              <a:rPr lang="en-US" smtClean="0"/>
              <a:t>7/12/22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51D3A-E1A4-44A4-93F0-6D51477180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5805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53CA1-CD84-4680-95FB-2474E9BE89F6}" type="datetimeFigureOut">
              <a:rPr lang="en-US" smtClean="0"/>
              <a:t>7/12/22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02B34-743D-4A26-A501-D397C6A395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62208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740569"/>
            <a:ext cx="2949178" cy="802481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100"/>
            </a:lvl2pPr>
            <a:lvl3pPr marL="685800" indent="0">
              <a:buNone/>
              <a:defRPr sz="900"/>
            </a:lvl3pPr>
            <a:lvl4pPr marL="1028700" indent="0">
              <a:buNone/>
              <a:defRPr sz="800"/>
            </a:lvl4pPr>
            <a:lvl5pPr marL="1371600" indent="0">
              <a:buNone/>
              <a:defRPr sz="800"/>
            </a:lvl5pPr>
            <a:lvl6pPr marL="1714500" indent="0">
              <a:buNone/>
              <a:defRPr sz="800"/>
            </a:lvl6pPr>
            <a:lvl7pPr marL="2057400" indent="0">
              <a:buNone/>
              <a:defRPr sz="800"/>
            </a:lvl7pPr>
            <a:lvl8pPr marL="2400300" indent="0">
              <a:buNone/>
              <a:defRPr sz="800"/>
            </a:lvl8pPr>
            <a:lvl9pPr marL="2743200" indent="0">
              <a:buNone/>
              <a:defRPr sz="8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C8D16-5154-419A-BB67-4BAE9DBD0542}" type="datetimeFigureOut">
              <a:rPr lang="en-US" smtClean="0"/>
              <a:t>7/12/22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51D3A-E1A4-44A4-93F0-6D51477180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18312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C8D16-5154-419A-BB67-4BAE9DBD0542}" type="datetimeFigureOut">
              <a:rPr lang="en-US" smtClean="0"/>
              <a:t>7/12/22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51D3A-E1A4-44A4-93F0-6D51477180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07676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819615"/>
            <a:ext cx="1971675" cy="381310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819615"/>
            <a:ext cx="5800725" cy="381310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C8D16-5154-419A-BB67-4BAE9DBD0542}" type="datetimeFigureOut">
              <a:rPr lang="en-US" smtClean="0"/>
              <a:t>7/12/22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51D3A-E1A4-44A4-93F0-6D51477180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5304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53CA1-CD84-4680-95FB-2474E9BE89F6}" type="datetimeFigureOut">
              <a:rPr lang="en-US" smtClean="0"/>
              <a:t>7/12/22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02B34-743D-4A26-A501-D397C6A395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74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53CA1-CD84-4680-95FB-2474E9BE89F6}" type="datetimeFigureOut">
              <a:rPr lang="en-US" smtClean="0"/>
              <a:t>7/12/22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02B34-743D-4A26-A501-D397C6A395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777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53CA1-CD84-4680-95FB-2474E9BE89F6}" type="datetimeFigureOut">
              <a:rPr lang="en-US" smtClean="0"/>
              <a:t>7/12/22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02B34-743D-4A26-A501-D397C6A395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0845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53CA1-CD84-4680-95FB-2474E9BE89F6}" type="datetimeFigureOut">
              <a:rPr lang="en-US" smtClean="0"/>
              <a:t>7/12/22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02B34-743D-4A26-A501-D397C6A395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1245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53CA1-CD84-4680-95FB-2474E9BE89F6}" type="datetimeFigureOut">
              <a:rPr lang="en-US" smtClean="0"/>
              <a:t>7/12/22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02B34-743D-4A26-A501-D397C6A395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8691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53CA1-CD84-4680-95FB-2474E9BE89F6}" type="datetimeFigureOut">
              <a:rPr lang="en-US" smtClean="0"/>
              <a:t>7/12/22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02B34-743D-4A26-A501-D397C6A395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9493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53CA1-CD84-4680-95FB-2474E9BE89F6}" type="datetimeFigureOut">
              <a:rPr lang="en-US" smtClean="0"/>
              <a:t>7/12/22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02B34-743D-4A26-A501-D397C6A395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6037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653CA1-CD84-4680-95FB-2474E9BE89F6}" type="datetimeFigureOut">
              <a:rPr lang="en-US" smtClean="0"/>
              <a:t>7/12/22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D02B34-743D-4A26-A501-D397C6A395A8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9144002" cy="51435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2399AC93-00A4-E047-A995-CDA5F8E907B6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7725" y="3481236"/>
            <a:ext cx="2368550" cy="7763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72839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774982"/>
            <a:ext cx="7886700" cy="4930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D4C8D16-5154-419A-BB67-4BAE9DBD0542}" type="datetimeFigureOut">
              <a:rPr lang="en-US" smtClean="0"/>
              <a:pPr/>
              <a:t>7/12/22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3B951D3A-E1A4-44A4-93F0-6D51477180B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" name="Picture 9" descr="A drawing of a face&#10;&#10;Description automatically generated">
            <a:extLst>
              <a:ext uri="{FF2B5EF4-FFF2-40B4-BE49-F238E27FC236}">
                <a16:creationId xmlns:a16="http://schemas.microsoft.com/office/drawing/2014/main" id="{99CB614B-2A2D-7842-986C-A8046289F7A5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2954" y="173716"/>
            <a:ext cx="1301882" cy="426746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6CADF6A7-AD7F-7D4A-9976-5402C0520CA1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10" y="-116601"/>
            <a:ext cx="2686050" cy="945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2509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17FA8D-22B5-4BF2-9AA6-0B340B1D567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>
                <a:latin typeface="Arial"/>
                <a:cs typeface="Arial"/>
              </a:rPr>
              <a:t>NO</a:t>
            </a:r>
            <a:r>
              <a:rPr lang="en-US" dirty="0">
                <a:latin typeface="Arial"/>
                <a:cs typeface="Arial"/>
              </a:rPr>
              <a:t> Conflict of Interest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ECA9FBC-C898-4C24-B3DF-019F501C676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TEMPLATE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12207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9AE875-CBC3-43F3-92B1-9F35AF7023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cs typeface="Calibri"/>
              </a:rPr>
              <a:t>DIRECTIONS</a:t>
            </a:r>
            <a:r>
              <a:rPr lang="en-US" dirty="0">
                <a:cs typeface="Calibri"/>
              </a:rPr>
              <a:t> </a:t>
            </a:r>
            <a:br>
              <a:rPr lang="en-US" dirty="0">
                <a:cs typeface="Calibri"/>
              </a:rPr>
            </a:br>
            <a:r>
              <a:rPr lang="en-US" sz="1800" i="1" dirty="0">
                <a:cs typeface="Calibri"/>
              </a:rPr>
              <a:t>PLEASE DELETE POST-READ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50DE59-1530-4A7C-875B-EDABF2F4E2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316" y="1200123"/>
            <a:ext cx="6531935" cy="3888811"/>
          </a:xfrm>
        </p:spPr>
        <p:txBody>
          <a:bodyPr vert="horz" lIns="91440" tIns="45720" rIns="91440" bIns="45720" rtlCol="0" anchor="t">
            <a:noAutofit/>
          </a:bodyPr>
          <a:lstStyle/>
          <a:p>
            <a:pPr indent="-182880">
              <a:spcBef>
                <a:spcPts val="750"/>
              </a:spcBef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Disclosure statements must be made prior to EVERY CME approved learning session </a:t>
            </a:r>
            <a:endParaRPr lang="en-US" sz="1200" dirty="0">
              <a:latin typeface="Arial" panose="020B0604020202020204" pitchFamily="34" charset="0"/>
              <a:ea typeface="+mn-lt"/>
              <a:cs typeface="Arial" panose="020B0604020202020204" pitchFamily="34" charset="0"/>
            </a:endParaRPr>
          </a:p>
          <a:p>
            <a:pPr indent="-182880">
              <a:spcBef>
                <a:spcPts val="750"/>
              </a:spcBef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Disclose name(s) of the individuals, name of the ineligible company(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ies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) with which they have a relevant financial relationship(s), the nature of the relationship(s), and a statement that all relevant financial relationships have been mitigated. </a:t>
            </a:r>
            <a:endParaRPr lang="en-US" sz="1200" dirty="0">
              <a:latin typeface="Arial" panose="020B0604020202020204" pitchFamily="34" charset="0"/>
              <a:ea typeface="+mn-lt"/>
              <a:cs typeface="Arial" panose="020B0604020202020204" pitchFamily="34" charset="0"/>
            </a:endParaRPr>
          </a:p>
          <a:p>
            <a:pPr lvl="1" indent="-182880">
              <a:spcBef>
                <a:spcPts val="375"/>
              </a:spcBef>
              <a:buFont typeface="Courier New" panose="020B0604020202020204" pitchFamily="34" charset="0"/>
              <a:buChar char="o"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Planner(s)</a:t>
            </a:r>
            <a:endParaRPr lang="en-US" sz="1200" dirty="0">
              <a:latin typeface="Arial" panose="020B0604020202020204" pitchFamily="34" charset="0"/>
              <a:ea typeface="+mn-lt"/>
              <a:cs typeface="Arial" panose="020B0604020202020204" pitchFamily="34" charset="0"/>
            </a:endParaRPr>
          </a:p>
          <a:p>
            <a:pPr lvl="1" indent="-182880">
              <a:spcBef>
                <a:spcPts val="375"/>
              </a:spcBef>
              <a:buFont typeface="Courier New" panose="020B0604020202020204" pitchFamily="34" charset="0"/>
              <a:buChar char="o"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Faculty/Activity Chairs(s)</a:t>
            </a:r>
            <a:endParaRPr lang="en-US" sz="1200" dirty="0">
              <a:latin typeface="Arial" panose="020B0604020202020204" pitchFamily="34" charset="0"/>
              <a:ea typeface="+mn-lt"/>
              <a:cs typeface="Arial" panose="020B0604020202020204" pitchFamily="34" charset="0"/>
            </a:endParaRPr>
          </a:p>
          <a:p>
            <a:pPr lvl="1" indent="-182880">
              <a:spcBef>
                <a:spcPts val="375"/>
              </a:spcBef>
              <a:buFont typeface="Courier New" panose="020B0604020202020204" pitchFamily="34" charset="0"/>
              <a:buChar char="o"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Activity Planning Committee Member(s)</a:t>
            </a:r>
            <a:endParaRPr lang="en-US" sz="1200" dirty="0">
              <a:latin typeface="Arial" panose="020B0604020202020204" pitchFamily="34" charset="0"/>
              <a:ea typeface="+mn-lt"/>
              <a:cs typeface="Arial" panose="020B0604020202020204" pitchFamily="34" charset="0"/>
            </a:endParaRPr>
          </a:p>
          <a:p>
            <a:pPr lvl="1" indent="-182880">
              <a:spcBef>
                <a:spcPts val="375"/>
              </a:spcBef>
              <a:buFont typeface="Courier New" panose="020B0604020202020204" pitchFamily="34" charset="0"/>
              <a:buChar char="o"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Author(s) of learning session content</a:t>
            </a:r>
          </a:p>
          <a:p>
            <a:pPr indent="-182880">
              <a:spcBef>
                <a:spcPts val="375"/>
              </a:spcBef>
            </a:pPr>
            <a:r>
              <a:rPr lang="en-US" sz="1200" dirty="0"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See last side for new users (QR code to create an account) and contact number for current users to text in for attestation</a:t>
            </a:r>
          </a:p>
          <a:p>
            <a:pPr indent="-457200"/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028FB8B-7E3B-496D-BFEC-325A2AD6E8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562060" y="1200123"/>
            <a:ext cx="4038600" cy="2545556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1200" dirty="0">
                <a:latin typeface="Arial"/>
                <a:cs typeface="Calibri"/>
              </a:rPr>
              <a:t>EXAMPLE:</a:t>
            </a:r>
          </a:p>
          <a:p>
            <a:pPr marL="0" indent="0">
              <a:buNone/>
            </a:pPr>
            <a:endParaRPr lang="en-US" sz="1200" dirty="0">
              <a:latin typeface="Arial"/>
              <a:cs typeface="Calibri"/>
            </a:endParaRPr>
          </a:p>
        </p:txBody>
      </p:sp>
      <p:pic>
        <p:nvPicPr>
          <p:cNvPr id="6" name="Picture 6" descr="Text&#10;&#10;Description automatically generated">
            <a:extLst>
              <a:ext uri="{FF2B5EF4-FFF2-40B4-BE49-F238E27FC236}">
                <a16:creationId xmlns:a16="http://schemas.microsoft.com/office/drawing/2014/main" id="{CED40A58-DC89-469E-B112-B01DB4EDBA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29400" y="1433689"/>
            <a:ext cx="2290089" cy="31789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30263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E08331-A258-4810-8994-9093D05C1A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76507"/>
            <a:ext cx="8229600" cy="857250"/>
          </a:xfrm>
        </p:spPr>
        <p:txBody>
          <a:bodyPr vert="horz" lIns="91440" tIns="45720" rIns="91440" bIns="45720" rtlCol="0" anchor="ctr">
            <a:noAutofit/>
          </a:bodyPr>
          <a:lstStyle/>
          <a:p>
            <a:pPr>
              <a:lnSpc>
                <a:spcPct val="90000"/>
              </a:lnSpc>
              <a:spcBef>
                <a:spcPts val="750"/>
              </a:spcBef>
            </a:pPr>
            <a:r>
              <a:rPr lang="en-US" sz="2600" b="1" dirty="0">
                <a:latin typeface="Calibri"/>
                <a:cs typeface="Arial"/>
              </a:rPr>
              <a:t>[Insert Activity Title Here]</a:t>
            </a:r>
            <a:br>
              <a:rPr lang="en-US" sz="2400" b="1" dirty="0">
                <a:latin typeface="Calibri"/>
                <a:cs typeface="Arial"/>
              </a:rPr>
            </a:br>
            <a:r>
              <a:rPr lang="en-US" sz="2200" b="1" dirty="0">
                <a:latin typeface="Calibri"/>
                <a:cs typeface="Arial"/>
              </a:rPr>
              <a:t>[</a:t>
            </a:r>
            <a:r>
              <a:rPr lang="en-US" sz="2200" dirty="0">
                <a:latin typeface="Calibri"/>
                <a:cs typeface="Arial"/>
              </a:rPr>
              <a:t>Insert </a:t>
            </a:r>
            <a:r>
              <a:rPr lang="en-US" sz="2200" i="1" dirty="0">
                <a:latin typeface="Calibri"/>
                <a:ea typeface="Verdana"/>
                <a:cs typeface="Calibri"/>
              </a:rPr>
              <a:t>Speaker Name</a:t>
            </a:r>
            <a:r>
              <a:rPr lang="en-US" sz="2200" dirty="0">
                <a:latin typeface="Calibri"/>
                <a:ea typeface="Verdana"/>
                <a:cs typeface="Calibri"/>
              </a:rPr>
              <a:t> Here]</a:t>
            </a:r>
            <a:br>
              <a:rPr lang="en-US" sz="2200" dirty="0">
                <a:latin typeface="Calibri"/>
                <a:ea typeface="Verdana"/>
              </a:rPr>
            </a:br>
            <a:r>
              <a:rPr lang="en-US" sz="2200" dirty="0">
                <a:latin typeface="Calibri"/>
                <a:ea typeface="Verdana"/>
                <a:cs typeface="Calibri"/>
              </a:rPr>
              <a:t>[Insert </a:t>
            </a:r>
            <a:r>
              <a:rPr lang="en-US" sz="2200" i="1" dirty="0">
                <a:latin typeface="Calibri"/>
                <a:ea typeface="Verdana"/>
                <a:cs typeface="Calibri"/>
              </a:rPr>
              <a:t>Session Title</a:t>
            </a:r>
            <a:r>
              <a:rPr lang="en-US" sz="2200" dirty="0">
                <a:latin typeface="Calibri"/>
                <a:ea typeface="Verdana"/>
                <a:cs typeface="Calibri"/>
              </a:rPr>
              <a:t> Here]</a:t>
            </a:r>
            <a:endParaRPr lang="en-US" sz="2200">
              <a:latin typeface="Calibri"/>
              <a:ea typeface="+mj-lt"/>
              <a:cs typeface="Calibri"/>
            </a:endParaRPr>
          </a:p>
          <a:p>
            <a:endParaRPr lang="en-US" sz="2400" dirty="0">
              <a:ea typeface="+mj-lt"/>
              <a:cs typeface="+mj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802B25-C2A4-405E-B4F6-15F2D852D5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 algn="ctr">
              <a:lnSpc>
                <a:spcPct val="90000"/>
              </a:lnSpc>
              <a:spcBef>
                <a:spcPts val="750"/>
              </a:spcBef>
              <a:buNone/>
            </a:pPr>
            <a:r>
              <a:rPr lang="en-US" sz="1400" dirty="0">
                <a:latin typeface="Verdana"/>
                <a:ea typeface="Verdana"/>
                <a:cs typeface="Calibri"/>
              </a:rPr>
              <a:t>Disclosure Statement:</a:t>
            </a:r>
            <a:endParaRPr lang="en-US" sz="1400" dirty="0">
              <a:ea typeface="+mn-lt"/>
              <a:cs typeface="+mn-lt"/>
            </a:endParaRPr>
          </a:p>
          <a:p>
            <a:pPr marL="0" indent="0" algn="ctr">
              <a:lnSpc>
                <a:spcPct val="90000"/>
              </a:lnSpc>
              <a:spcBef>
                <a:spcPts val="750"/>
              </a:spcBef>
              <a:buNone/>
            </a:pPr>
            <a:r>
              <a:rPr lang="en-US" sz="1400" dirty="0">
                <a:latin typeface="Arial"/>
                <a:cs typeface="Arial"/>
              </a:rPr>
              <a:t>[Insert Name], [Insert Role] for this educational event, has no relevant financial relationship(s) with ineligible companies to disclose.</a:t>
            </a:r>
            <a:endParaRPr lang="en-US" sz="1400" dirty="0">
              <a:ea typeface="+mn-lt"/>
              <a:cs typeface="+mn-lt"/>
            </a:endParaRPr>
          </a:p>
          <a:p>
            <a:pPr marL="0" indent="0" algn="ctr">
              <a:lnSpc>
                <a:spcPct val="90000"/>
              </a:lnSpc>
              <a:spcBef>
                <a:spcPts val="750"/>
              </a:spcBef>
              <a:buNone/>
            </a:pPr>
            <a:r>
              <a:rPr lang="en-US" sz="1400" dirty="0">
                <a:latin typeface="Arial"/>
                <a:cs typeface="Arial"/>
              </a:rPr>
              <a:t>[Insert Name], [Insert Role] for this educational event, has no relevant financial relationship(s) with ineligible companies to disclose.</a:t>
            </a:r>
            <a:endParaRPr lang="en-US" sz="1400" dirty="0">
              <a:ea typeface="+mn-lt"/>
              <a:cs typeface="+mn-lt"/>
            </a:endParaRPr>
          </a:p>
          <a:p>
            <a:pPr marL="0" indent="0" algn="ctr">
              <a:lnSpc>
                <a:spcPct val="90000"/>
              </a:lnSpc>
              <a:spcBef>
                <a:spcPts val="750"/>
              </a:spcBef>
              <a:buNone/>
            </a:pPr>
            <a:r>
              <a:rPr lang="en-US" sz="1400" dirty="0">
                <a:latin typeface="Arial"/>
                <a:cs typeface="Arial"/>
              </a:rPr>
              <a:t>[Insert Name], [Insert Role] of this educational activity, has no relevant financial relationship(s) with ineligible companies to disclose.</a:t>
            </a:r>
            <a:endParaRPr lang="en-US" sz="1400" dirty="0">
              <a:ea typeface="+mn-lt"/>
              <a:cs typeface="+mn-lt"/>
            </a:endParaRPr>
          </a:p>
          <a:p>
            <a:pPr marL="171450" indent="-171450" algn="ctr">
              <a:spcBef>
                <a:spcPts val="0"/>
              </a:spcBef>
              <a:buNone/>
            </a:pPr>
            <a:br>
              <a:rPr lang="en-US" dirty="0">
                <a:ea typeface="+mn-lt"/>
                <a:cs typeface="+mn-lt"/>
              </a:rPr>
            </a:br>
            <a:endParaRPr lang="en-US" sz="1400" dirty="0">
              <a:ea typeface="+mn-lt"/>
              <a:cs typeface="+mn-lt"/>
            </a:endParaRPr>
          </a:p>
          <a:p>
            <a:pPr marL="0" indent="0" algn="ctr">
              <a:lnSpc>
                <a:spcPct val="90000"/>
              </a:lnSpc>
              <a:spcBef>
                <a:spcPts val="750"/>
              </a:spcBef>
              <a:buNone/>
            </a:pPr>
            <a:endParaRPr lang="en-US" sz="1400" dirty="0">
              <a:ea typeface="+mn-lt"/>
              <a:cs typeface="+mn-lt"/>
            </a:endParaRPr>
          </a:p>
          <a:p>
            <a:pPr marL="0" indent="0">
              <a:buNone/>
            </a:pPr>
            <a:endParaRPr lang="en-US" sz="1400" dirty="0">
              <a:cs typeface="Calibri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109221F-0A1B-409E-8511-020B6239ED2A}"/>
              </a:ext>
            </a:extLst>
          </p:cNvPr>
          <p:cNvSpPr txBox="1"/>
          <p:nvPr/>
        </p:nvSpPr>
        <p:spPr>
          <a:xfrm>
            <a:off x="1844" y="4260440"/>
            <a:ext cx="9154138" cy="86177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000" i="1" dirty="0">
                <a:latin typeface="Arial"/>
                <a:cs typeface="Segoe UI"/>
              </a:rPr>
              <a:t>[</a:t>
            </a:r>
            <a:r>
              <a:rPr lang="en-US" sz="1000" i="1" dirty="0">
                <a:highlight>
                  <a:srgbClr val="FFFF00"/>
                </a:highlight>
                <a:latin typeface="Arial"/>
                <a:cs typeface="Segoe UI"/>
              </a:rPr>
              <a:t>Insert credit approval amount</a:t>
            </a:r>
            <a:r>
              <a:rPr lang="en-US" sz="1000" i="1" dirty="0">
                <a:latin typeface="Arial"/>
                <a:cs typeface="Segoe UI"/>
              </a:rPr>
              <a:t>] AMA PRA Category 1 Credit™​</a:t>
            </a:r>
            <a:r>
              <a:rPr lang="en-US" sz="1000" dirty="0">
                <a:latin typeface="Arial"/>
                <a:cs typeface="Segoe UI"/>
              </a:rPr>
              <a:t>​</a:t>
            </a:r>
          </a:p>
          <a:p>
            <a:pPr algn="ctr"/>
            <a:r>
              <a:rPr lang="en-US" sz="1000" i="1" dirty="0">
                <a:latin typeface="Arial"/>
                <a:cs typeface="Segoe UI"/>
              </a:rPr>
              <a:t>The University of South Carolina School of Medicine Greenville (USCSOMG) designates this live activity for a maximum of [</a:t>
            </a:r>
            <a:r>
              <a:rPr lang="en-US" sz="1000" i="1" dirty="0">
                <a:highlight>
                  <a:srgbClr val="FFFF00"/>
                </a:highlight>
                <a:latin typeface="Arial"/>
                <a:cs typeface="Segoe UI"/>
              </a:rPr>
              <a:t>Insert credit approval amount</a:t>
            </a:r>
            <a:r>
              <a:rPr lang="en-US" sz="1000" i="1" dirty="0">
                <a:latin typeface="Arial"/>
                <a:cs typeface="Segoe UI"/>
              </a:rPr>
              <a:t>] AMA PRA Category 1 Credits™. Physicians should claim only the credit commensurate with the extent of their participation in the activity.​ </a:t>
            </a:r>
            <a:r>
              <a:rPr lang="en-US" sz="1000" dirty="0">
                <a:latin typeface="Arial"/>
                <a:cs typeface="Segoe UI"/>
              </a:rPr>
              <a:t>​</a:t>
            </a:r>
            <a:br>
              <a:rPr lang="en-US" sz="1000" dirty="0">
                <a:latin typeface="Arial"/>
                <a:cs typeface="Segoe UI"/>
              </a:rPr>
            </a:br>
            <a:r>
              <a:rPr lang="en-US" sz="1000" i="1" dirty="0">
                <a:latin typeface="Arial"/>
                <a:cs typeface="Segoe UI"/>
              </a:rPr>
              <a:t>The University of South Carolina School of Medicine Greenville is accredited by the Accreditation Council for Continuing Medical Education (ACCME) to provide continuing medical education for physicians.</a:t>
            </a:r>
            <a:r>
              <a:rPr lang="en-US" sz="1000" dirty="0">
                <a:latin typeface="Arial"/>
                <a:cs typeface="Segoe UI"/>
              </a:rPr>
              <a:t>​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6B6E536-C7DE-4C1E-89DF-8E6D23D4D137}"/>
              </a:ext>
            </a:extLst>
          </p:cNvPr>
          <p:cNvSpPr txBox="1"/>
          <p:nvPr/>
        </p:nvSpPr>
        <p:spPr>
          <a:xfrm>
            <a:off x="7191682" y="24888"/>
            <a:ext cx="2743200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b="1">
                <a:cs typeface="Segoe UI"/>
              </a:rPr>
              <a:t>CODE:</a:t>
            </a:r>
            <a:r>
              <a:rPr lang="en-US">
                <a:cs typeface="Segoe UI"/>
              </a:rPr>
              <a:t>​</a:t>
            </a:r>
          </a:p>
          <a:p>
            <a:pPr algn="ctr"/>
            <a:r>
              <a:rPr lang="en-US" b="1">
                <a:cs typeface="Segoe UI"/>
              </a:rPr>
              <a:t>XXXXX</a:t>
            </a:r>
          </a:p>
        </p:txBody>
      </p:sp>
    </p:spTree>
    <p:extLst>
      <p:ext uri="{BB962C8B-B14F-4D97-AF65-F5344CB8AC3E}">
        <p14:creationId xmlns:p14="http://schemas.microsoft.com/office/powerpoint/2010/main" val="894345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31EF95A4-F15B-1E49-95CA-E76AEF074192}"/>
              </a:ext>
            </a:extLst>
          </p:cNvPr>
          <p:cNvSpPr txBox="1"/>
          <p:nvPr/>
        </p:nvSpPr>
        <p:spPr>
          <a:xfrm>
            <a:off x="1143000" y="514350"/>
            <a:ext cx="7162800" cy="221599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dirty="0"/>
              <a:t>TEXT CODE</a:t>
            </a:r>
          </a:p>
          <a:p>
            <a:pPr algn="ctr"/>
            <a:r>
              <a:rPr lang="en-US" sz="4800" dirty="0"/>
              <a:t>XXXXX</a:t>
            </a:r>
          </a:p>
          <a:p>
            <a:pPr algn="ctr"/>
            <a:r>
              <a:rPr lang="en-US" dirty="0"/>
              <a:t>Attestation is open </a:t>
            </a:r>
            <a:r>
              <a:rPr lang="en-US"/>
              <a:t>for 32 </a:t>
            </a:r>
            <a:r>
              <a:rPr lang="en-US" dirty="0"/>
              <a:t>days.</a:t>
            </a:r>
          </a:p>
          <a:p>
            <a:pPr algn="ctr"/>
            <a:r>
              <a:rPr lang="en-US" dirty="0"/>
              <a:t>Please contact the CME Team for any attestation issues at </a:t>
            </a:r>
            <a:r>
              <a:rPr lang="en-US" b="1" dirty="0" err="1"/>
              <a:t>CME@prismahealth.org</a:t>
            </a:r>
            <a:r>
              <a:rPr lang="en-US" dirty="0"/>
              <a:t>.</a:t>
            </a:r>
          </a:p>
          <a:p>
            <a:pPr algn="ctr"/>
            <a:endParaRPr lang="en-US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F1B2752B-1A94-9448-A051-3C8E82E9B9A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7241" y="3916985"/>
            <a:ext cx="1079500" cy="1093165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C462C9E3-36BB-074D-AB8D-ED1F2D0C1A99}"/>
              </a:ext>
            </a:extLst>
          </p:cNvPr>
          <p:cNvSpPr/>
          <p:nvPr/>
        </p:nvSpPr>
        <p:spPr>
          <a:xfrm>
            <a:off x="0" y="3332210"/>
            <a:ext cx="225908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/>
              <a:t>New User? </a:t>
            </a:r>
          </a:p>
          <a:p>
            <a:pPr algn="ctr"/>
            <a:r>
              <a:rPr lang="en-US" sz="1400" i="1" dirty="0"/>
              <a:t>Create an account to attest! 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1AEF2CE-5B1E-5D4F-8329-F06591363291}"/>
              </a:ext>
            </a:extLst>
          </p:cNvPr>
          <p:cNvSpPr/>
          <p:nvPr/>
        </p:nvSpPr>
        <p:spPr>
          <a:xfrm>
            <a:off x="6831739" y="3333750"/>
            <a:ext cx="2337115" cy="187743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/>
              <a:t>Current Users: </a:t>
            </a:r>
          </a:p>
          <a:p>
            <a:pPr algn="ctr"/>
            <a:r>
              <a:rPr lang="en-US" sz="1400" i="1" dirty="0"/>
              <a:t>Text in to attest using the </a:t>
            </a:r>
          </a:p>
          <a:p>
            <a:pPr algn="ctr"/>
            <a:r>
              <a:rPr lang="en-US" sz="1400" i="1" dirty="0"/>
              <a:t>CME Learning Portal </a:t>
            </a:r>
          </a:p>
          <a:p>
            <a:pPr algn="ctr"/>
            <a:r>
              <a:rPr lang="en-US" sz="1400" i="1" dirty="0"/>
              <a:t>Text-In Contact #:</a:t>
            </a:r>
          </a:p>
          <a:p>
            <a:pPr algn="ctr"/>
            <a:r>
              <a:rPr lang="en-US" sz="1400" b="1" i="1" dirty="0">
                <a:solidFill>
                  <a:schemeClr val="bg1"/>
                </a:solidFill>
              </a:rPr>
              <a:t>(864) 362-3332</a:t>
            </a:r>
          </a:p>
          <a:p>
            <a:pPr algn="ctr"/>
            <a:r>
              <a:rPr lang="en-US" sz="1400" i="1" dirty="0"/>
              <a:t>*Without an account, </a:t>
            </a:r>
          </a:p>
          <a:p>
            <a:pPr algn="ctr"/>
            <a:r>
              <a:rPr lang="en-US" sz="1400" i="1" dirty="0"/>
              <a:t>text-in attesting will not work</a:t>
            </a:r>
          </a:p>
          <a:p>
            <a:pPr algn="ctr"/>
            <a:endParaRPr lang="en-US" sz="1400" i="1" dirty="0"/>
          </a:p>
        </p:txBody>
      </p:sp>
    </p:spTree>
    <p:extLst>
      <p:ext uri="{BB962C8B-B14F-4D97-AF65-F5344CB8AC3E}">
        <p14:creationId xmlns:p14="http://schemas.microsoft.com/office/powerpoint/2010/main" val="1293783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17599839C232F4E8CDD954153978A53" ma:contentTypeVersion="11" ma:contentTypeDescription="Create a new document." ma:contentTypeScope="" ma:versionID="2d146a9ca59c996573bc739daf3e82bb">
  <xsd:schema xmlns:xsd="http://www.w3.org/2001/XMLSchema" xmlns:xs="http://www.w3.org/2001/XMLSchema" xmlns:p="http://schemas.microsoft.com/office/2006/metadata/properties" xmlns:ns2="9a7ca1ca-466f-4189-a45b-2ae4b1a4ad00" xmlns:ns3="e156feb0-132c-4ab5-8308-f866536a2abb" targetNamespace="http://schemas.microsoft.com/office/2006/metadata/properties" ma:root="true" ma:fieldsID="4f4a15813f98652ab6bfb3e11d69119a" ns2:_="" ns3:_="">
    <xsd:import namespace="9a7ca1ca-466f-4189-a45b-2ae4b1a4ad00"/>
    <xsd:import namespace="e156feb0-132c-4ab5-8308-f866536a2ab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a7ca1ca-466f-4189-a45b-2ae4b1a4ad0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156feb0-132c-4ab5-8308-f866536a2abb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8EC1AD9-4235-4171-B07F-2F0F761C90C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a7ca1ca-466f-4189-a45b-2ae4b1a4ad00"/>
    <ds:schemaRef ds:uri="e156feb0-132c-4ab5-8308-f866536a2ab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1D281FC-BB7B-4BF1-B633-57E644C1875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2FBBF82-F946-42E8-AAA1-10753667BAD6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5725</TotalTime>
  <Words>388</Words>
  <Application>Microsoft Macintosh PowerPoint</Application>
  <PresentationFormat>On-screen Show (16:9)</PresentationFormat>
  <Paragraphs>34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Courier New</vt:lpstr>
      <vt:lpstr>Verdana</vt:lpstr>
      <vt:lpstr>Office Theme</vt:lpstr>
      <vt:lpstr>Office Theme</vt:lpstr>
      <vt:lpstr>NO Conflict of Interest</vt:lpstr>
      <vt:lpstr>DIRECTIONS  PLEASE DELETE POST-READ</vt:lpstr>
      <vt:lpstr>[Insert Activity Title Here] [Insert Speaker Name Here] [Insert Session Title Here] </vt:lpstr>
      <vt:lpstr>PowerPoint Presentation</vt:lpstr>
    </vt:vector>
  </TitlesOfParts>
  <Company>GHS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Jay Babcock</dc:creator>
  <cp:lastModifiedBy>Burton, Karen</cp:lastModifiedBy>
  <cp:revision>102</cp:revision>
  <dcterms:created xsi:type="dcterms:W3CDTF">2019-03-26T13:56:08Z</dcterms:created>
  <dcterms:modified xsi:type="dcterms:W3CDTF">2022-07-12T18:14:56Z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0x010100717599839C232F4E8CDD954153978A53</vt:lpwstr>
  </property>
</Properties>
</file>