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811" r:id="rId4"/>
  </p:sldMasterIdLst>
  <p:notesMasterIdLst>
    <p:notesMasterId r:id="rId24"/>
  </p:notesMasterIdLst>
  <p:sldIdLst>
    <p:sldId id="261" r:id="rId5"/>
    <p:sldId id="271" r:id="rId6"/>
    <p:sldId id="290" r:id="rId7"/>
    <p:sldId id="272" r:id="rId8"/>
    <p:sldId id="273" r:id="rId9"/>
    <p:sldId id="274" r:id="rId10"/>
    <p:sldId id="275" r:id="rId11"/>
    <p:sldId id="276" r:id="rId12"/>
    <p:sldId id="277" r:id="rId13"/>
    <p:sldId id="269" r:id="rId14"/>
    <p:sldId id="278" r:id="rId15"/>
    <p:sldId id="279" r:id="rId16"/>
    <p:sldId id="281" r:id="rId17"/>
    <p:sldId id="282" r:id="rId18"/>
    <p:sldId id="284" r:id="rId19"/>
    <p:sldId id="285" r:id="rId20"/>
    <p:sldId id="287" r:id="rId21"/>
    <p:sldId id="288" r:id="rId22"/>
    <p:sldId id="289" r:id="rId23"/>
  </p:sldIdLst>
  <p:sldSz cx="9144000" cy="5143500" type="screen16x9"/>
  <p:notesSz cx="6858000" cy="9144000"/>
  <p:defaultTextStyle>
    <a:defPPr>
      <a:defRPr lang="en-US"/>
    </a:defPPr>
    <a:lvl1pPr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1pPr>
    <a:lvl2pPr marL="191357"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2pPr>
    <a:lvl3pPr marL="383381"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3pPr>
    <a:lvl4pPr marL="575405"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4pPr>
    <a:lvl5pPr marL="767429"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DC518-40C1-AA7C-92AD-ED77FBBA97D2}" v="107" dt="2026-02-02T15:43:42.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0" autoAdjust="0"/>
    <p:restoredTop sz="94660"/>
  </p:normalViewPr>
  <p:slideViewPr>
    <p:cSldViewPr snapToGrid="0" snapToObjects="1">
      <p:cViewPr varScale="1">
        <p:scale>
          <a:sx n="146" d="100"/>
          <a:sy n="146" d="100"/>
        </p:scale>
        <p:origin x="2460" y="114"/>
      </p:cViewPr>
      <p:guideLst>
        <p:guide orient="horz" pos="162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41702A-3BF1-48DE-A251-59184F869AA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0C10E47-FF56-4EF9-8E92-580888F57CDC}">
      <dgm:prSet/>
      <dgm:spPr/>
      <dgm:t>
        <a:bodyPr/>
        <a:lstStyle/>
        <a:p>
          <a:r>
            <a:rPr lang="en-US"/>
            <a:t>How to track your Direct Observations</a:t>
          </a:r>
        </a:p>
      </dgm:t>
    </dgm:pt>
    <dgm:pt modelId="{09655571-3BA0-4821-A4EB-386D627AC23A}" type="parTrans" cxnId="{48A3E6DC-1DEA-4F28-A7B2-82EDD5514F09}">
      <dgm:prSet/>
      <dgm:spPr/>
      <dgm:t>
        <a:bodyPr/>
        <a:lstStyle/>
        <a:p>
          <a:endParaRPr lang="en-US"/>
        </a:p>
      </dgm:t>
    </dgm:pt>
    <dgm:pt modelId="{3782B4E7-8A03-40F9-9C5E-6448F4BB432A}" type="sibTrans" cxnId="{48A3E6DC-1DEA-4F28-A7B2-82EDD5514F09}">
      <dgm:prSet/>
      <dgm:spPr/>
      <dgm:t>
        <a:bodyPr/>
        <a:lstStyle/>
        <a:p>
          <a:endParaRPr lang="en-US"/>
        </a:p>
      </dgm:t>
    </dgm:pt>
    <dgm:pt modelId="{99DD65B6-97A9-4C74-80F4-EDDC01C1A4B8}">
      <dgm:prSet/>
      <dgm:spPr/>
      <dgm:t>
        <a:bodyPr/>
        <a:lstStyle/>
        <a:p>
          <a:r>
            <a:rPr lang="en-US"/>
            <a:t>How to use Milestone Elements (behavioral markers) in your Evals to help your CCCs </a:t>
          </a:r>
        </a:p>
      </dgm:t>
    </dgm:pt>
    <dgm:pt modelId="{65480AB3-B053-44BC-9679-E65632B45F7D}" type="parTrans" cxnId="{3B6028F0-C1BD-4644-9E38-85A8B776BC33}">
      <dgm:prSet/>
      <dgm:spPr/>
      <dgm:t>
        <a:bodyPr/>
        <a:lstStyle/>
        <a:p>
          <a:endParaRPr lang="en-US"/>
        </a:p>
      </dgm:t>
    </dgm:pt>
    <dgm:pt modelId="{4363AD9F-5B0C-4D2B-BD0B-03CE0AE5827B}" type="sibTrans" cxnId="{3B6028F0-C1BD-4644-9E38-85A8B776BC33}">
      <dgm:prSet/>
      <dgm:spPr/>
      <dgm:t>
        <a:bodyPr/>
        <a:lstStyle/>
        <a:p>
          <a:endParaRPr lang="en-US"/>
        </a:p>
      </dgm:t>
    </dgm:pt>
    <dgm:pt modelId="{D9905EB1-C7BF-4CDB-8D05-61E06B360E35}" type="pres">
      <dgm:prSet presAssocID="{6441702A-3BF1-48DE-A251-59184F869AAA}" presName="root" presStyleCnt="0">
        <dgm:presLayoutVars>
          <dgm:dir/>
          <dgm:resizeHandles val="exact"/>
        </dgm:presLayoutVars>
      </dgm:prSet>
      <dgm:spPr/>
    </dgm:pt>
    <dgm:pt modelId="{202B4C3E-1F45-4DEF-97D7-41D4BFC13B99}" type="pres">
      <dgm:prSet presAssocID="{10C10E47-FF56-4EF9-8E92-580888F57CDC}" presName="compNode" presStyleCnt="0"/>
      <dgm:spPr/>
    </dgm:pt>
    <dgm:pt modelId="{108CB8CC-2716-4D49-B0F0-943F5A4C386D}" type="pres">
      <dgm:prSet presAssocID="{10C10E47-FF56-4EF9-8E92-580888F57CDC}" presName="bgRect" presStyleLbl="bgShp" presStyleIdx="0" presStyleCnt="2"/>
      <dgm:spPr/>
    </dgm:pt>
    <dgm:pt modelId="{DFCE72FD-B96D-4A68-8B9A-5DF6A69F269D}" type="pres">
      <dgm:prSet presAssocID="{10C10E47-FF56-4EF9-8E92-580888F57CD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71B3DDF7-66F8-4510-A269-5179901B27F1}" type="pres">
      <dgm:prSet presAssocID="{10C10E47-FF56-4EF9-8E92-580888F57CDC}" presName="spaceRect" presStyleCnt="0"/>
      <dgm:spPr/>
    </dgm:pt>
    <dgm:pt modelId="{933B2E51-9ED7-4A2A-B56A-2C59C7FDD594}" type="pres">
      <dgm:prSet presAssocID="{10C10E47-FF56-4EF9-8E92-580888F57CDC}" presName="parTx" presStyleLbl="revTx" presStyleIdx="0" presStyleCnt="2">
        <dgm:presLayoutVars>
          <dgm:chMax val="0"/>
          <dgm:chPref val="0"/>
        </dgm:presLayoutVars>
      </dgm:prSet>
      <dgm:spPr/>
    </dgm:pt>
    <dgm:pt modelId="{237866C6-0E0E-48BD-A8DD-B827F6F975EC}" type="pres">
      <dgm:prSet presAssocID="{3782B4E7-8A03-40F9-9C5E-6448F4BB432A}" presName="sibTrans" presStyleCnt="0"/>
      <dgm:spPr/>
    </dgm:pt>
    <dgm:pt modelId="{E1516E90-5B32-42D9-9B96-7EC5314EDC3A}" type="pres">
      <dgm:prSet presAssocID="{99DD65B6-97A9-4C74-80F4-EDDC01C1A4B8}" presName="compNode" presStyleCnt="0"/>
      <dgm:spPr/>
    </dgm:pt>
    <dgm:pt modelId="{4B5CF451-4E10-4402-9A41-2536859A71D2}" type="pres">
      <dgm:prSet presAssocID="{99DD65B6-97A9-4C74-80F4-EDDC01C1A4B8}" presName="bgRect" presStyleLbl="bgShp" presStyleIdx="1" presStyleCnt="2"/>
      <dgm:spPr/>
    </dgm:pt>
    <dgm:pt modelId="{E38E4007-AE0B-41CA-B66A-62FEE93AFD37}" type="pres">
      <dgm:prSet presAssocID="{99DD65B6-97A9-4C74-80F4-EDDC01C1A4B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5179526B-74FD-4318-9741-8CC3A4260FB2}" type="pres">
      <dgm:prSet presAssocID="{99DD65B6-97A9-4C74-80F4-EDDC01C1A4B8}" presName="spaceRect" presStyleCnt="0"/>
      <dgm:spPr/>
    </dgm:pt>
    <dgm:pt modelId="{C70CB023-1618-4D4A-A50C-0C9B6F52435F}" type="pres">
      <dgm:prSet presAssocID="{99DD65B6-97A9-4C74-80F4-EDDC01C1A4B8}" presName="parTx" presStyleLbl="revTx" presStyleIdx="1" presStyleCnt="2">
        <dgm:presLayoutVars>
          <dgm:chMax val="0"/>
          <dgm:chPref val="0"/>
        </dgm:presLayoutVars>
      </dgm:prSet>
      <dgm:spPr/>
    </dgm:pt>
  </dgm:ptLst>
  <dgm:cxnLst>
    <dgm:cxn modelId="{032F9D53-0D68-4BB8-B219-874775A789B6}" type="presOf" srcId="{6441702A-3BF1-48DE-A251-59184F869AAA}" destId="{D9905EB1-C7BF-4CDB-8D05-61E06B360E35}" srcOrd="0" destOrd="0" presId="urn:microsoft.com/office/officeart/2018/2/layout/IconVerticalSolidList"/>
    <dgm:cxn modelId="{DB3343A9-2903-4FDD-AEAB-9D7DF5AD6119}" type="presOf" srcId="{10C10E47-FF56-4EF9-8E92-580888F57CDC}" destId="{933B2E51-9ED7-4A2A-B56A-2C59C7FDD594}" srcOrd="0" destOrd="0" presId="urn:microsoft.com/office/officeart/2018/2/layout/IconVerticalSolidList"/>
    <dgm:cxn modelId="{48A3E6DC-1DEA-4F28-A7B2-82EDD5514F09}" srcId="{6441702A-3BF1-48DE-A251-59184F869AAA}" destId="{10C10E47-FF56-4EF9-8E92-580888F57CDC}" srcOrd="0" destOrd="0" parTransId="{09655571-3BA0-4821-A4EB-386D627AC23A}" sibTransId="{3782B4E7-8A03-40F9-9C5E-6448F4BB432A}"/>
    <dgm:cxn modelId="{34D890EE-84D4-4D39-8950-1A5197C16C04}" type="presOf" srcId="{99DD65B6-97A9-4C74-80F4-EDDC01C1A4B8}" destId="{C70CB023-1618-4D4A-A50C-0C9B6F52435F}" srcOrd="0" destOrd="0" presId="urn:microsoft.com/office/officeart/2018/2/layout/IconVerticalSolidList"/>
    <dgm:cxn modelId="{3B6028F0-C1BD-4644-9E38-85A8B776BC33}" srcId="{6441702A-3BF1-48DE-A251-59184F869AAA}" destId="{99DD65B6-97A9-4C74-80F4-EDDC01C1A4B8}" srcOrd="1" destOrd="0" parTransId="{65480AB3-B053-44BC-9679-E65632B45F7D}" sibTransId="{4363AD9F-5B0C-4D2B-BD0B-03CE0AE5827B}"/>
    <dgm:cxn modelId="{8A0BFA30-9DD3-4080-8342-F3587DFCD688}" type="presParOf" srcId="{D9905EB1-C7BF-4CDB-8D05-61E06B360E35}" destId="{202B4C3E-1F45-4DEF-97D7-41D4BFC13B99}" srcOrd="0" destOrd="0" presId="urn:microsoft.com/office/officeart/2018/2/layout/IconVerticalSolidList"/>
    <dgm:cxn modelId="{8757B080-ADCE-49B4-9AC8-8B0A6A86F0FB}" type="presParOf" srcId="{202B4C3E-1F45-4DEF-97D7-41D4BFC13B99}" destId="{108CB8CC-2716-4D49-B0F0-943F5A4C386D}" srcOrd="0" destOrd="0" presId="urn:microsoft.com/office/officeart/2018/2/layout/IconVerticalSolidList"/>
    <dgm:cxn modelId="{D930A5DE-A0C1-4CA3-B47D-C3A3DB67EF51}" type="presParOf" srcId="{202B4C3E-1F45-4DEF-97D7-41D4BFC13B99}" destId="{DFCE72FD-B96D-4A68-8B9A-5DF6A69F269D}" srcOrd="1" destOrd="0" presId="urn:microsoft.com/office/officeart/2018/2/layout/IconVerticalSolidList"/>
    <dgm:cxn modelId="{692C7FBF-80C7-4B28-A5FB-7353D905907C}" type="presParOf" srcId="{202B4C3E-1F45-4DEF-97D7-41D4BFC13B99}" destId="{71B3DDF7-66F8-4510-A269-5179901B27F1}" srcOrd="2" destOrd="0" presId="urn:microsoft.com/office/officeart/2018/2/layout/IconVerticalSolidList"/>
    <dgm:cxn modelId="{9B844C6E-C285-4F22-BD6D-F1638D507F0D}" type="presParOf" srcId="{202B4C3E-1F45-4DEF-97D7-41D4BFC13B99}" destId="{933B2E51-9ED7-4A2A-B56A-2C59C7FDD594}" srcOrd="3" destOrd="0" presId="urn:microsoft.com/office/officeart/2018/2/layout/IconVerticalSolidList"/>
    <dgm:cxn modelId="{A9A1A4C2-4D19-4C2A-8A24-8835A3B084AB}" type="presParOf" srcId="{D9905EB1-C7BF-4CDB-8D05-61E06B360E35}" destId="{237866C6-0E0E-48BD-A8DD-B827F6F975EC}" srcOrd="1" destOrd="0" presId="urn:microsoft.com/office/officeart/2018/2/layout/IconVerticalSolidList"/>
    <dgm:cxn modelId="{6CC0777C-E71C-42A4-B2CD-3DB05B323608}" type="presParOf" srcId="{D9905EB1-C7BF-4CDB-8D05-61E06B360E35}" destId="{E1516E90-5B32-42D9-9B96-7EC5314EDC3A}" srcOrd="2" destOrd="0" presId="urn:microsoft.com/office/officeart/2018/2/layout/IconVerticalSolidList"/>
    <dgm:cxn modelId="{FDF3294E-D6D3-4AC6-A5CF-476F7AE2B713}" type="presParOf" srcId="{E1516E90-5B32-42D9-9B96-7EC5314EDC3A}" destId="{4B5CF451-4E10-4402-9A41-2536859A71D2}" srcOrd="0" destOrd="0" presId="urn:microsoft.com/office/officeart/2018/2/layout/IconVerticalSolidList"/>
    <dgm:cxn modelId="{CD1DBAF3-6D3E-42A5-8CB6-2E74E738E183}" type="presParOf" srcId="{E1516E90-5B32-42D9-9B96-7EC5314EDC3A}" destId="{E38E4007-AE0B-41CA-B66A-62FEE93AFD37}" srcOrd="1" destOrd="0" presId="urn:microsoft.com/office/officeart/2018/2/layout/IconVerticalSolidList"/>
    <dgm:cxn modelId="{AD0087BA-B109-4327-BE03-48BBD8C338D9}" type="presParOf" srcId="{E1516E90-5B32-42D9-9B96-7EC5314EDC3A}" destId="{5179526B-74FD-4318-9741-8CC3A4260FB2}" srcOrd="2" destOrd="0" presId="urn:microsoft.com/office/officeart/2018/2/layout/IconVerticalSolidList"/>
    <dgm:cxn modelId="{278CE3DB-0666-469B-AB14-492A0E594057}" type="presParOf" srcId="{E1516E90-5B32-42D9-9B96-7EC5314EDC3A}" destId="{C70CB023-1618-4D4A-A50C-0C9B6F5243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CB8CC-2716-4D49-B0F0-943F5A4C386D}">
      <dsp:nvSpPr>
        <dsp:cNvPr id="0" name=""/>
        <dsp:cNvSpPr/>
      </dsp:nvSpPr>
      <dsp:spPr>
        <a:xfrm>
          <a:off x="0" y="515352"/>
          <a:ext cx="8488247" cy="9514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E72FD-B96D-4A68-8B9A-5DF6A69F269D}">
      <dsp:nvSpPr>
        <dsp:cNvPr id="0" name=""/>
        <dsp:cNvSpPr/>
      </dsp:nvSpPr>
      <dsp:spPr>
        <a:xfrm>
          <a:off x="287804" y="729421"/>
          <a:ext cx="523280" cy="5232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3B2E51-9ED7-4A2A-B56A-2C59C7FDD594}">
      <dsp:nvSpPr>
        <dsp:cNvPr id="0" name=""/>
        <dsp:cNvSpPr/>
      </dsp:nvSpPr>
      <dsp:spPr>
        <a:xfrm>
          <a:off x="1098889" y="515352"/>
          <a:ext cx="7389357" cy="951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92" tIns="100692" rIns="100692" bIns="100692" numCol="1" spcCol="1270" anchor="ctr" anchorCtr="0">
          <a:noAutofit/>
        </a:bodyPr>
        <a:lstStyle/>
        <a:p>
          <a:pPr marL="0" lvl="0" indent="0" algn="l" defTabSz="1111250">
            <a:lnSpc>
              <a:spcPct val="90000"/>
            </a:lnSpc>
            <a:spcBef>
              <a:spcPct val="0"/>
            </a:spcBef>
            <a:spcAft>
              <a:spcPct val="35000"/>
            </a:spcAft>
            <a:buNone/>
          </a:pPr>
          <a:r>
            <a:rPr lang="en-US" sz="2500" kern="1200"/>
            <a:t>How to track your Direct Observations</a:t>
          </a:r>
        </a:p>
      </dsp:txBody>
      <dsp:txXfrm>
        <a:off x="1098889" y="515352"/>
        <a:ext cx="7389357" cy="951419"/>
      </dsp:txXfrm>
    </dsp:sp>
    <dsp:sp modelId="{4B5CF451-4E10-4402-9A41-2536859A71D2}">
      <dsp:nvSpPr>
        <dsp:cNvPr id="0" name=""/>
        <dsp:cNvSpPr/>
      </dsp:nvSpPr>
      <dsp:spPr>
        <a:xfrm>
          <a:off x="0" y="1704625"/>
          <a:ext cx="8488247" cy="9514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8E4007-AE0B-41CA-B66A-62FEE93AFD37}">
      <dsp:nvSpPr>
        <dsp:cNvPr id="0" name=""/>
        <dsp:cNvSpPr/>
      </dsp:nvSpPr>
      <dsp:spPr>
        <a:xfrm>
          <a:off x="287804" y="1918695"/>
          <a:ext cx="523280" cy="5232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0CB023-1618-4D4A-A50C-0C9B6F52435F}">
      <dsp:nvSpPr>
        <dsp:cNvPr id="0" name=""/>
        <dsp:cNvSpPr/>
      </dsp:nvSpPr>
      <dsp:spPr>
        <a:xfrm>
          <a:off x="1098889" y="1704625"/>
          <a:ext cx="7389357" cy="951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92" tIns="100692" rIns="100692" bIns="100692" numCol="1" spcCol="1270" anchor="ctr" anchorCtr="0">
          <a:noAutofit/>
        </a:bodyPr>
        <a:lstStyle/>
        <a:p>
          <a:pPr marL="0" lvl="0" indent="0" algn="l" defTabSz="1111250">
            <a:lnSpc>
              <a:spcPct val="90000"/>
            </a:lnSpc>
            <a:spcBef>
              <a:spcPct val="0"/>
            </a:spcBef>
            <a:spcAft>
              <a:spcPct val="35000"/>
            </a:spcAft>
            <a:buNone/>
          </a:pPr>
          <a:r>
            <a:rPr lang="en-US" sz="2500" kern="1200"/>
            <a:t>How to use Milestone Elements (behavioral markers) in your Evals to help your CCCs </a:t>
          </a:r>
        </a:p>
      </dsp:txBody>
      <dsp:txXfrm>
        <a:off x="1098889" y="1704625"/>
        <a:ext cx="7389357" cy="9514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B48CF-7B8B-4C96-8F45-6D2642D9B21A}"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79E0E-D04A-4D40-80EA-F5EFD34751A5}" type="slidenum">
              <a:rPr lang="en-US" smtClean="0"/>
              <a:t>‹#›</a:t>
            </a:fld>
            <a:endParaRPr lang="en-US"/>
          </a:p>
        </p:txBody>
      </p:sp>
    </p:spTree>
    <p:extLst>
      <p:ext uri="{BB962C8B-B14F-4D97-AF65-F5344CB8AC3E}">
        <p14:creationId xmlns:p14="http://schemas.microsoft.com/office/powerpoint/2010/main" val="383807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were given a 9-pt rating scale with the anchors of unsatisfactory, satisfactory and superior – but no additional explanation (as with most forms, they assume the rater knows)</a:t>
            </a:r>
          </a:p>
          <a:p>
            <a:endParaRPr lang="en-US"/>
          </a:p>
          <a:p>
            <a:r>
              <a:rPr lang="en-US"/>
              <a:t>In the absence of guidance, most faculty use these scales normatively, selecting a rating based on what they think they should be at their level of training ( a resident that is better than expected gets a higher score).</a:t>
            </a:r>
          </a:p>
          <a:p>
            <a:endParaRPr lang="en-US"/>
          </a:p>
          <a:p>
            <a:r>
              <a:rPr lang="en-US"/>
              <a:t>Faculty might also use self as their frame of reference, any issues you see there?</a:t>
            </a:r>
          </a:p>
          <a:p>
            <a:endParaRPr lang="en-US"/>
          </a:p>
          <a:p>
            <a:r>
              <a:rPr lang="en-US"/>
              <a:t>Faculty is not always an expert in every skill we assess, practicing physician skills ae variable</a:t>
            </a:r>
          </a:p>
        </p:txBody>
      </p:sp>
      <p:sp>
        <p:nvSpPr>
          <p:cNvPr id="4" name="Slide Number Placeholder 3"/>
          <p:cNvSpPr>
            <a:spLocks noGrp="1"/>
          </p:cNvSpPr>
          <p:nvPr>
            <p:ph type="sldNum" sz="quarter" idx="5"/>
          </p:nvPr>
        </p:nvSpPr>
        <p:spPr/>
        <p:txBody>
          <a:bodyPr/>
          <a:lstStyle/>
          <a:p>
            <a:fld id="{7BF78E9F-2C15-4D73-89E8-0C0909601B95}" type="slidenum">
              <a:rPr lang="en-US" smtClean="0"/>
              <a:t>2</a:t>
            </a:fld>
            <a:endParaRPr lang="en-US"/>
          </a:p>
        </p:txBody>
      </p:sp>
    </p:spTree>
    <p:extLst>
      <p:ext uri="{BB962C8B-B14F-4D97-AF65-F5344CB8AC3E}">
        <p14:creationId xmlns:p14="http://schemas.microsoft.com/office/powerpoint/2010/main" val="153118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faculty pick based on their gut feeling – that might make it difficult to break down why the learner received that rating – making it hard to give specific, actionable feedback</a:t>
            </a:r>
          </a:p>
          <a:p>
            <a:endParaRPr lang="en-US"/>
          </a:p>
          <a:p>
            <a:r>
              <a:rPr lang="en-US"/>
              <a:t>Least likely to use best practice as a frame of reference – however there is thought that shifting from normative scales to something grounded in trainee competence using evidence based metrics will produce results that are more aligned. And there are ways to help us determine these evidence based findings – part of it is the medicine, but part of it is more structured. </a:t>
            </a:r>
          </a:p>
          <a:p>
            <a:endParaRPr lang="en-US"/>
          </a:p>
          <a:p>
            <a:r>
              <a:rPr lang="en-US"/>
              <a:t>Hand out evidence-based frameworks – history taking and shared patient decision making</a:t>
            </a:r>
          </a:p>
        </p:txBody>
      </p:sp>
      <p:sp>
        <p:nvSpPr>
          <p:cNvPr id="4" name="Slide Number Placeholder 3"/>
          <p:cNvSpPr>
            <a:spLocks noGrp="1"/>
          </p:cNvSpPr>
          <p:nvPr>
            <p:ph type="sldNum" sz="quarter" idx="5"/>
          </p:nvPr>
        </p:nvSpPr>
        <p:spPr/>
        <p:txBody>
          <a:bodyPr/>
          <a:lstStyle/>
          <a:p>
            <a:fld id="{7BF78E9F-2C15-4D73-89E8-0C0909601B95}" type="slidenum">
              <a:rPr lang="en-US" smtClean="0"/>
              <a:t>3</a:t>
            </a:fld>
            <a:endParaRPr lang="en-US"/>
          </a:p>
        </p:txBody>
      </p:sp>
    </p:spTree>
    <p:extLst>
      <p:ext uri="{BB962C8B-B14F-4D97-AF65-F5344CB8AC3E}">
        <p14:creationId xmlns:p14="http://schemas.microsoft.com/office/powerpoint/2010/main" val="183545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were given a 9-pt rating scale with the anchors of unsatisfactory, satisfactory and superior – but no additional explanation (as with most forms, they assume the rater knows)</a:t>
            </a:r>
          </a:p>
          <a:p>
            <a:endParaRPr lang="en-US"/>
          </a:p>
          <a:p>
            <a:r>
              <a:rPr lang="en-US"/>
              <a:t>In the absence of guidance, most faculty use these scales normatively, selecting a rating based on what they think they should be at their level of training ( a resident that is better than expected gets a higher score).</a:t>
            </a:r>
          </a:p>
          <a:p>
            <a:endParaRPr lang="en-US"/>
          </a:p>
          <a:p>
            <a:r>
              <a:rPr lang="en-US"/>
              <a:t>Faculty might also use self as their frame of reference, any issues you see there?</a:t>
            </a:r>
          </a:p>
          <a:p>
            <a:endParaRPr lang="en-US"/>
          </a:p>
          <a:p>
            <a:r>
              <a:rPr lang="en-US"/>
              <a:t>Faculty is not always an expert in every skill we assess, practicing physician skills ae variable</a:t>
            </a:r>
          </a:p>
        </p:txBody>
      </p:sp>
      <p:sp>
        <p:nvSpPr>
          <p:cNvPr id="4" name="Slide Number Placeholder 3"/>
          <p:cNvSpPr>
            <a:spLocks noGrp="1"/>
          </p:cNvSpPr>
          <p:nvPr>
            <p:ph type="sldNum" sz="quarter" idx="5"/>
          </p:nvPr>
        </p:nvSpPr>
        <p:spPr/>
        <p:txBody>
          <a:bodyPr/>
          <a:lstStyle/>
          <a:p>
            <a:fld id="{7BF78E9F-2C15-4D73-89E8-0C0909601B95}" type="slidenum">
              <a:rPr lang="en-US" smtClean="0"/>
              <a:t>4</a:t>
            </a:fld>
            <a:endParaRPr lang="en-US"/>
          </a:p>
        </p:txBody>
      </p:sp>
    </p:spTree>
    <p:extLst>
      <p:ext uri="{BB962C8B-B14F-4D97-AF65-F5344CB8AC3E}">
        <p14:creationId xmlns:p14="http://schemas.microsoft.com/office/powerpoint/2010/main" val="156387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F78E9F-2C15-4D73-89E8-0C0909601B95}" type="slidenum">
              <a:rPr lang="en-US" smtClean="0"/>
              <a:t>5</a:t>
            </a:fld>
            <a:endParaRPr lang="en-US"/>
          </a:p>
        </p:txBody>
      </p:sp>
    </p:spTree>
    <p:extLst>
      <p:ext uri="{BB962C8B-B14F-4D97-AF65-F5344CB8AC3E}">
        <p14:creationId xmlns:p14="http://schemas.microsoft.com/office/powerpoint/2010/main" val="417933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stated before, the form is not the key, it is the faculty – and their shared understanding of the goals</a:t>
            </a:r>
          </a:p>
          <a:p>
            <a:endParaRPr lang="en-US"/>
          </a:p>
          <a:p>
            <a:r>
              <a:rPr lang="en-US"/>
              <a:t>Faculty development is key – performance dimension training and creating a shared mental model</a:t>
            </a:r>
          </a:p>
          <a:p>
            <a:endParaRPr lang="en-US"/>
          </a:p>
          <a:p>
            <a:r>
              <a:rPr lang="en-US" b="0" i="0">
                <a:solidFill>
                  <a:srgbClr val="212121"/>
                </a:solidFill>
                <a:effectLst/>
                <a:highlight>
                  <a:srgbClr val="FFFFFF"/>
                </a:highlight>
                <a:latin typeface="Cambria" panose="02040503050406030204" pitchFamily="18" charset="0"/>
              </a:rPr>
              <a:t>Performance dimension training educates raters on the specific dimensions used to evaluate trainees before the observation is begun. Understanding each dimension can then guide rater observation and subsequent evaluation. Each dimension is clearly defined, and examples of actions and behaviors associated with the dimension are given.</a:t>
            </a:r>
          </a:p>
          <a:p>
            <a:r>
              <a:rPr lang="en-US" b="0" i="0" err="1">
                <a:solidFill>
                  <a:srgbClr val="212121"/>
                </a:solidFill>
                <a:effectLst/>
                <a:highlight>
                  <a:srgbClr val="FFFFFF"/>
                </a:highlight>
                <a:latin typeface="Roboto" panose="02000000000000000000" pitchFamily="2" charset="0"/>
              </a:rPr>
              <a:t>Vergis</a:t>
            </a:r>
            <a:r>
              <a:rPr lang="en-US" b="0" i="0">
                <a:solidFill>
                  <a:srgbClr val="212121"/>
                </a:solidFill>
                <a:effectLst/>
                <a:highlight>
                  <a:srgbClr val="FFFFFF"/>
                </a:highlight>
                <a:latin typeface="Roboto" panose="02000000000000000000" pitchFamily="2" charset="0"/>
              </a:rPr>
              <a:t> A, Leung C, </a:t>
            </a:r>
            <a:r>
              <a:rPr lang="en-US" b="0" i="0" err="1">
                <a:solidFill>
                  <a:srgbClr val="212121"/>
                </a:solidFill>
                <a:effectLst/>
                <a:highlight>
                  <a:srgbClr val="FFFFFF"/>
                </a:highlight>
                <a:latin typeface="Roboto" panose="02000000000000000000" pitchFamily="2" charset="0"/>
              </a:rPr>
              <a:t>Roberston</a:t>
            </a:r>
            <a:r>
              <a:rPr lang="en-US" b="0" i="0">
                <a:solidFill>
                  <a:srgbClr val="212121"/>
                </a:solidFill>
                <a:effectLst/>
                <a:highlight>
                  <a:srgbClr val="FFFFFF"/>
                </a:highlight>
                <a:latin typeface="Roboto" panose="02000000000000000000" pitchFamily="2" charset="0"/>
              </a:rPr>
              <a:t> R. Rater Training in Medical Education: A Scoping Review. </a:t>
            </a:r>
            <a:r>
              <a:rPr lang="en-US" b="0" i="1" err="1">
                <a:solidFill>
                  <a:srgbClr val="212121"/>
                </a:solidFill>
                <a:effectLst/>
                <a:highlight>
                  <a:srgbClr val="FFFFFF"/>
                </a:highlight>
                <a:latin typeface="Roboto" panose="02000000000000000000" pitchFamily="2" charset="0"/>
              </a:rPr>
              <a:t>Cureus</a:t>
            </a:r>
            <a:r>
              <a:rPr lang="en-US" b="0" i="0">
                <a:solidFill>
                  <a:srgbClr val="212121"/>
                </a:solidFill>
                <a:effectLst/>
                <a:highlight>
                  <a:srgbClr val="FFFFFF"/>
                </a:highlight>
                <a:latin typeface="Roboto" panose="02000000000000000000" pitchFamily="2" charset="0"/>
              </a:rPr>
              <a:t>. 2020;12(11):e11363. Published 2020 Nov 6. </a:t>
            </a:r>
            <a:endParaRPr lang="en-US"/>
          </a:p>
        </p:txBody>
      </p:sp>
      <p:sp>
        <p:nvSpPr>
          <p:cNvPr id="4" name="Slide Number Placeholder 3"/>
          <p:cNvSpPr>
            <a:spLocks noGrp="1"/>
          </p:cNvSpPr>
          <p:nvPr>
            <p:ph type="sldNum" sz="quarter" idx="5"/>
          </p:nvPr>
        </p:nvSpPr>
        <p:spPr/>
        <p:txBody>
          <a:bodyPr/>
          <a:lstStyle/>
          <a:p>
            <a:fld id="{31979E0E-D04A-4D40-80EA-F5EFD34751A5}" type="slidenum">
              <a:rPr lang="en-US" smtClean="0"/>
              <a:t>8</a:t>
            </a:fld>
            <a:endParaRPr lang="en-US"/>
          </a:p>
        </p:txBody>
      </p:sp>
    </p:spTree>
    <p:extLst>
      <p:ext uri="{BB962C8B-B14F-4D97-AF65-F5344CB8AC3E}">
        <p14:creationId xmlns:p14="http://schemas.microsoft.com/office/powerpoint/2010/main" val="281321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979E0E-D04A-4D40-80EA-F5EFD34751A5}" type="slidenum">
              <a:rPr lang="en-US" smtClean="0"/>
              <a:t>9</a:t>
            </a:fld>
            <a:endParaRPr lang="en-US"/>
          </a:p>
        </p:txBody>
      </p:sp>
    </p:spTree>
    <p:extLst>
      <p:ext uri="{BB962C8B-B14F-4D97-AF65-F5344CB8AC3E}">
        <p14:creationId xmlns:p14="http://schemas.microsoft.com/office/powerpoint/2010/main" val="4220028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Cover Slide +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0CFBDD-E17E-3BB3-0A76-00E1C1CEECD6}"/>
              </a:ext>
            </a:extLst>
          </p:cNvPr>
          <p:cNvSpPr/>
          <p:nvPr userDrawn="1"/>
        </p:nvSpPr>
        <p:spPr>
          <a:xfrm>
            <a:off x="0" y="0"/>
            <a:ext cx="9143999" cy="5143499"/>
          </a:xfrm>
          <a:prstGeom prst="rect">
            <a:avLst/>
          </a:prstGeom>
          <a:gradFill>
            <a:gsLst>
              <a:gs pos="0">
                <a:schemeClr val="accent5"/>
              </a:gs>
              <a:gs pos="100000">
                <a:srgbClr val="1C356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sz="3200" b="0" i="0" u="none" strike="noStrike" kern="1200" cap="none" spc="0" normalizeH="0" baseline="0" noProof="0">
              <a:ln>
                <a:noFill/>
              </a:ln>
              <a:solidFill>
                <a:schemeClr val="accent5"/>
              </a:solidFill>
              <a:effectLst/>
              <a:uLnTx/>
              <a:uFillTx/>
              <a:latin typeface="Arial"/>
              <a:ea typeface="+mn-ea"/>
              <a:cs typeface="+mn-cs"/>
              <a:sym typeface="Gill Sans" charset="0"/>
            </a:endParaRPr>
          </a:p>
        </p:txBody>
      </p:sp>
      <p:sp>
        <p:nvSpPr>
          <p:cNvPr id="3" name="Rectangle 2">
            <a:extLst>
              <a:ext uri="{FF2B5EF4-FFF2-40B4-BE49-F238E27FC236}">
                <a16:creationId xmlns:a16="http://schemas.microsoft.com/office/drawing/2014/main" id="{A5C5AAB5-B4EF-4452-04FB-41E1B3120185}"/>
              </a:ext>
            </a:extLst>
          </p:cNvPr>
          <p:cNvSpPr/>
          <p:nvPr userDrawn="1"/>
        </p:nvSpPr>
        <p:spPr>
          <a:xfrm>
            <a:off x="181582" y="170049"/>
            <a:ext cx="8780833" cy="4359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sz="3200" b="0" i="0" u="none" strike="noStrike" kern="1200" cap="none" spc="0" normalizeH="0" baseline="0" noProof="0" dirty="0">
              <a:ln>
                <a:noFill/>
              </a:ln>
              <a:solidFill>
                <a:schemeClr val="accent5"/>
              </a:solidFill>
              <a:effectLst/>
              <a:uLnTx/>
              <a:uFillTx/>
              <a:latin typeface="Arial"/>
              <a:ea typeface="+mn-ea"/>
              <a:cs typeface="+mn-cs"/>
              <a:sym typeface="Gill Sans" charset="0"/>
            </a:endParaRPr>
          </a:p>
        </p:txBody>
      </p:sp>
      <p:sp>
        <p:nvSpPr>
          <p:cNvPr id="11" name="Picture Placeholder 10"/>
          <p:cNvSpPr>
            <a:spLocks noGrp="1"/>
          </p:cNvSpPr>
          <p:nvPr>
            <p:ph type="pic" sz="quarter" idx="13" hasCustomPrompt="1"/>
          </p:nvPr>
        </p:nvSpPr>
        <p:spPr>
          <a:xfrm>
            <a:off x="6191801" y="327770"/>
            <a:ext cx="2249710" cy="1649095"/>
          </a:xfrm>
        </p:spPr>
        <p:txBody>
          <a:bodyPr anchor="ctr"/>
          <a:lstStyle>
            <a:lvl1pPr marL="149348" indent="0" algn="ctr">
              <a:buNone/>
              <a:defRPr sz="2800"/>
            </a:lvl1pPr>
          </a:lstStyle>
          <a:p>
            <a:r>
              <a:rPr lang="en-US" dirty="0"/>
              <a:t>Click icon to add logo</a:t>
            </a:r>
          </a:p>
        </p:txBody>
      </p:sp>
      <p:cxnSp>
        <p:nvCxnSpPr>
          <p:cNvPr id="12" name="Straight Connector 11"/>
          <p:cNvCxnSpPr/>
          <p:nvPr/>
        </p:nvCxnSpPr>
        <p:spPr>
          <a:xfrm>
            <a:off x="378299" y="4645860"/>
            <a:ext cx="8472511"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13" name="Date Placeholder 3"/>
          <p:cNvSpPr>
            <a:spLocks noGrp="1"/>
          </p:cNvSpPr>
          <p:nvPr>
            <p:ph type="dt" sz="half" idx="2"/>
          </p:nvPr>
        </p:nvSpPr>
        <p:spPr>
          <a:xfrm>
            <a:off x="5863329" y="4689854"/>
            <a:ext cx="2133600" cy="273844"/>
          </a:xfrm>
          <a:prstGeom prst="rect">
            <a:avLst/>
          </a:prstGeom>
        </p:spPr>
        <p:txBody>
          <a:bodyPr vert="horz" lIns="91440" tIns="45720" rIns="91440" bIns="45720" rtlCol="0" anchor="ctr"/>
          <a:lstStyle>
            <a:lvl1pPr algn="r">
              <a:defRPr sz="1333" b="0">
                <a:solidFill>
                  <a:schemeClr val="bg1"/>
                </a:solidFill>
                <a:latin typeface="Arial"/>
                <a:cs typeface="Arial"/>
              </a:defRPr>
            </a:lvl1pPr>
          </a:lstStyle>
          <a:p>
            <a:fld id="{4EE8989A-9866-425A-91B0-B20CA1D324E7}" type="datetime4">
              <a:rPr lang="en-US" smtClean="0"/>
              <a:pPr/>
              <a:t>February 2, 2026</a:t>
            </a:fld>
            <a:endParaRPr lang="en-US" dirty="0"/>
          </a:p>
        </p:txBody>
      </p:sp>
      <p:sp>
        <p:nvSpPr>
          <p:cNvPr id="14" name="Footer Placeholder 4"/>
          <p:cNvSpPr>
            <a:spLocks noGrp="1"/>
          </p:cNvSpPr>
          <p:nvPr>
            <p:ph type="ftr" sz="quarter" idx="3"/>
          </p:nvPr>
        </p:nvSpPr>
        <p:spPr>
          <a:xfrm>
            <a:off x="378302" y="4699608"/>
            <a:ext cx="3778017" cy="273844"/>
          </a:xfrm>
          <a:prstGeom prst="rect">
            <a:avLst/>
          </a:prstGeom>
        </p:spPr>
        <p:txBody>
          <a:bodyPr vert="horz" lIns="91440" tIns="45720" rIns="91440" bIns="45720" rtlCol="0" anchor="ctr"/>
          <a:lstStyle>
            <a:lvl1pPr algn="l">
              <a:defRPr sz="1333" b="0">
                <a:solidFill>
                  <a:schemeClr val="bg1"/>
                </a:solidFill>
                <a:latin typeface="Arial"/>
                <a:cs typeface="Arial"/>
              </a:defRPr>
            </a:lvl1pPr>
          </a:lstStyle>
          <a:p>
            <a:endParaRPr lang="en-US" dirty="0"/>
          </a:p>
        </p:txBody>
      </p:sp>
      <p:sp>
        <p:nvSpPr>
          <p:cNvPr id="15" name="Slide Number Placeholder 5"/>
          <p:cNvSpPr>
            <a:spLocks noGrp="1"/>
          </p:cNvSpPr>
          <p:nvPr>
            <p:ph type="sldNum" sz="quarter" idx="4"/>
          </p:nvPr>
        </p:nvSpPr>
        <p:spPr>
          <a:xfrm>
            <a:off x="8088808" y="4710794"/>
            <a:ext cx="762000" cy="224573"/>
          </a:xfrm>
          <a:prstGeom prst="rect">
            <a:avLst/>
          </a:prstGeom>
        </p:spPr>
        <p:txBody>
          <a:bodyPr vert="horz" lIns="91440" tIns="45720" rIns="91440" bIns="45720" rtlCol="0" anchor="ctr"/>
          <a:lstStyle>
            <a:lvl1pPr algn="r">
              <a:defRPr sz="1333">
                <a:solidFill>
                  <a:schemeClr val="bg1"/>
                </a:solidFill>
                <a:latin typeface="Arial"/>
                <a:cs typeface="Arial"/>
              </a:defRPr>
            </a:lvl1pPr>
          </a:lstStyle>
          <a:p>
            <a:r>
              <a:rPr lang="en-US" dirty="0"/>
              <a:t> | </a:t>
            </a:r>
            <a:fld id="{BFEBEB0A-9E3D-4B14-9782-E2AE3DA60D96}" type="slidenum">
              <a:rPr lang="en-US" smtClean="0"/>
              <a:pPr/>
              <a:t>‹#›</a:t>
            </a:fld>
            <a:endParaRPr lang="en-US" dirty="0"/>
          </a:p>
        </p:txBody>
      </p:sp>
      <p:sp>
        <p:nvSpPr>
          <p:cNvPr id="9" name="Title 1"/>
          <p:cNvSpPr>
            <a:spLocks noGrp="1"/>
          </p:cNvSpPr>
          <p:nvPr>
            <p:ph type="ctrTitle" hasCustomPrompt="1"/>
          </p:nvPr>
        </p:nvSpPr>
        <p:spPr>
          <a:xfrm>
            <a:off x="378299" y="2137816"/>
            <a:ext cx="8472511" cy="1143000"/>
          </a:xfrm>
        </p:spPr>
        <p:txBody>
          <a:bodyPr>
            <a:noAutofit/>
          </a:bodyPr>
          <a:lstStyle>
            <a:lvl1pPr>
              <a:defRPr sz="5400">
                <a:solidFill>
                  <a:schemeClr val="tx1"/>
                </a:solidFill>
              </a:defRPr>
            </a:lvl1pPr>
          </a:lstStyle>
          <a:p>
            <a:r>
              <a:rPr lang="en-US" dirty="0"/>
              <a:t>CLICK TO EDIT</a:t>
            </a:r>
          </a:p>
        </p:txBody>
      </p:sp>
      <p:sp>
        <p:nvSpPr>
          <p:cNvPr id="10" name="Subtitle 2"/>
          <p:cNvSpPr>
            <a:spLocks noGrp="1"/>
          </p:cNvSpPr>
          <p:nvPr>
            <p:ph type="subTitle" idx="1" hasCustomPrompt="1"/>
          </p:nvPr>
        </p:nvSpPr>
        <p:spPr>
          <a:xfrm>
            <a:off x="378299" y="3405886"/>
            <a:ext cx="8472511" cy="742950"/>
          </a:xfrm>
        </p:spPr>
        <p:txBody>
          <a:bodyPr anchor="t" anchorCtr="0">
            <a:normAutofit/>
          </a:bodyPr>
          <a:lstStyle>
            <a:lvl1pPr marL="0" indent="0" algn="l">
              <a:buNone/>
              <a:defRPr sz="4267">
                <a:solidFill>
                  <a:schemeClr val="accent6"/>
                </a:solidFill>
                <a:latin typeface="+mn-lt"/>
                <a:cs typeface="Baskerville Old Face" panose="020206020805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pic>
        <p:nvPicPr>
          <p:cNvPr id="16" name="Picture 15"/>
          <p:cNvPicPr>
            <a:picLocks noChangeAspect="1"/>
          </p:cNvPicPr>
          <p:nvPr/>
        </p:nvPicPr>
        <p:blipFill>
          <a:blip r:embed="rId2"/>
          <a:srcRect t="4137" b="4137"/>
          <a:stretch/>
        </p:blipFill>
        <p:spPr>
          <a:xfrm>
            <a:off x="726645" y="395286"/>
            <a:ext cx="1277579" cy="1514062"/>
          </a:xfrm>
          <a:prstGeom prst="rect">
            <a:avLst/>
          </a:prstGeom>
        </p:spPr>
      </p:pic>
      <p:cxnSp>
        <p:nvCxnSpPr>
          <p:cNvPr id="17" name="Straight Connector 16"/>
          <p:cNvCxnSpPr>
            <a:cxnSpLocks/>
          </p:cNvCxnSpPr>
          <p:nvPr userDrawn="1"/>
        </p:nvCxnSpPr>
        <p:spPr>
          <a:xfrm>
            <a:off x="181582" y="4645860"/>
            <a:ext cx="8780833" cy="0"/>
          </a:xfrm>
          <a:prstGeom prst="line">
            <a:avLst/>
          </a:prstGeom>
          <a:ln w="12700" cap="sq"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50963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2562" y="1173733"/>
            <a:ext cx="8488247" cy="3171397"/>
          </a:xfrm>
        </p:spPr>
        <p:txBody>
          <a:bodyPr/>
          <a:lstStyle>
            <a:lvl1pPr>
              <a:defRPr/>
            </a:lvl1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hasCustomPrompt="1"/>
          </p:nvPr>
        </p:nvSpPr>
        <p:spPr>
          <a:xfrm>
            <a:off x="378299" y="147353"/>
            <a:ext cx="8472511" cy="890724"/>
          </a:xfrm>
          <a:prstGeom prst="rect">
            <a:avLst/>
          </a:prstGeom>
        </p:spPr>
        <p:txBody>
          <a:bodyPr vert="horz" lIns="91440" tIns="45720" rIns="91440" bIns="45720" rtlCol="0" anchor="b" anchorCtr="0">
            <a:noAutofit/>
          </a:bodyPr>
          <a:lstStyle>
            <a:lvl1pPr>
              <a:defRPr sz="5400"/>
            </a:lvl1pPr>
          </a:lstStyle>
          <a:p>
            <a:r>
              <a:rPr lang="en-US" dirty="0"/>
              <a:t>CLICK TO EDIT</a:t>
            </a:r>
          </a:p>
        </p:txBody>
      </p:sp>
    </p:spTree>
    <p:extLst>
      <p:ext uri="{BB962C8B-B14F-4D97-AF65-F5344CB8AC3E}">
        <p14:creationId xmlns:p14="http://schemas.microsoft.com/office/powerpoint/2010/main" val="5346356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78299" y="147353"/>
            <a:ext cx="8472511" cy="890724"/>
          </a:xfrm>
          <a:prstGeom prst="rect">
            <a:avLst/>
          </a:prstGeom>
        </p:spPr>
        <p:txBody>
          <a:bodyPr vert="horz" lIns="91440" tIns="45720" rIns="91440" bIns="45720" rtlCol="0" anchor="b" anchorCtr="0">
            <a:noAutofit/>
          </a:bodyPr>
          <a:lstStyle>
            <a:lvl1pPr>
              <a:defRPr sz="5400"/>
            </a:lvl1pPr>
          </a:lstStyle>
          <a:p>
            <a:r>
              <a:rPr lang="en-US" dirty="0"/>
              <a:t>CLICK TO EDIT</a:t>
            </a:r>
          </a:p>
        </p:txBody>
      </p:sp>
    </p:spTree>
    <p:extLst>
      <p:ext uri="{BB962C8B-B14F-4D97-AF65-F5344CB8AC3E}">
        <p14:creationId xmlns:p14="http://schemas.microsoft.com/office/powerpoint/2010/main" val="278657218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p:nvSpPr>
        <p:spPr>
          <a:xfrm>
            <a:off x="0" y="0"/>
            <a:ext cx="9144000" cy="4907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25000" dirty="0"/>
          </a:p>
        </p:txBody>
      </p:sp>
      <p:grpSp>
        <p:nvGrpSpPr>
          <p:cNvPr id="15" name="Group 14"/>
          <p:cNvGrpSpPr/>
          <p:nvPr userDrawn="1"/>
        </p:nvGrpSpPr>
        <p:grpSpPr>
          <a:xfrm>
            <a:off x="8355342" y="4366320"/>
            <a:ext cx="485910" cy="628826"/>
            <a:chOff x="321700" y="4356987"/>
            <a:chExt cx="485910" cy="628826"/>
          </a:xfrm>
        </p:grpSpPr>
        <p:sp>
          <p:nvSpPr>
            <p:cNvPr id="16" name="Rectangle 15"/>
            <p:cNvSpPr/>
            <p:nvPr userDrawn="1"/>
          </p:nvSpPr>
          <p:spPr bwMode="auto">
            <a:xfrm>
              <a:off x="356204" y="4461786"/>
              <a:ext cx="419228" cy="419228"/>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700" y="4356987"/>
              <a:ext cx="485910" cy="628826"/>
            </a:xfrm>
            <a:prstGeom prst="rect">
              <a:avLst/>
            </a:prstGeom>
          </p:spPr>
        </p:pic>
      </p:grpSp>
      <p:sp>
        <p:nvSpPr>
          <p:cNvPr id="3" name="Rectangle 2">
            <a:extLst>
              <a:ext uri="{FF2B5EF4-FFF2-40B4-BE49-F238E27FC236}">
                <a16:creationId xmlns:a16="http://schemas.microsoft.com/office/drawing/2014/main" id="{214D719D-3A98-AC01-FC54-3BC47E2EEBBE}"/>
              </a:ext>
            </a:extLst>
          </p:cNvPr>
          <p:cNvSpPr/>
          <p:nvPr userDrawn="1"/>
        </p:nvSpPr>
        <p:spPr>
          <a:xfrm>
            <a:off x="8389846" y="4407111"/>
            <a:ext cx="420624" cy="64008"/>
          </a:xfrm>
          <a:prstGeom prst="rect">
            <a:avLst/>
          </a:prstGeom>
          <a:gradFill>
            <a:gsLst>
              <a:gs pos="0">
                <a:schemeClr val="accent5"/>
              </a:gs>
              <a:gs pos="100000">
                <a:srgbClr val="1C356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sz="3200" b="0" i="0" u="none" strike="noStrike" kern="1200" cap="none" spc="0" normalizeH="0" baseline="-25000" noProof="0" dirty="0">
              <a:ln>
                <a:noFill/>
              </a:ln>
              <a:solidFill>
                <a:schemeClr val="accent5"/>
              </a:solidFill>
              <a:effectLst/>
              <a:uLnTx/>
              <a:uFillTx/>
              <a:latin typeface="Arial"/>
              <a:ea typeface="+mn-ea"/>
              <a:cs typeface="+mn-cs"/>
              <a:sym typeface="Gill Sans" charset="0"/>
            </a:endParaRPr>
          </a:p>
        </p:txBody>
      </p:sp>
    </p:spTree>
    <p:extLst>
      <p:ext uri="{BB962C8B-B14F-4D97-AF65-F5344CB8AC3E}">
        <p14:creationId xmlns:p14="http://schemas.microsoft.com/office/powerpoint/2010/main" val="17393719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p:cNvSpPr/>
          <p:nvPr/>
        </p:nvSpPr>
        <p:spPr>
          <a:xfrm>
            <a:off x="0" y="-1"/>
            <a:ext cx="9144000" cy="493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Rectangle 2"/>
          <p:cNvSpPr/>
          <p:nvPr/>
        </p:nvSpPr>
        <p:spPr>
          <a:xfrm>
            <a:off x="0" y="-1"/>
            <a:ext cx="9144000" cy="493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Rectangle 3"/>
          <p:cNvSpPr/>
          <p:nvPr userDrawn="1"/>
        </p:nvSpPr>
        <p:spPr>
          <a:xfrm>
            <a:off x="0" y="-1"/>
            <a:ext cx="9144000" cy="493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1"/>
            <a:ext cx="9144000" cy="493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568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lstStyle/>
          <a:p>
            <a:r>
              <a:rPr lang="en-US"/>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628650" y="1369219"/>
            <a:ext cx="3886200" cy="3263504"/>
          </a:xfrm>
        </p:spPr>
        <p:txBody>
          <a:body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4629150" y="1369219"/>
            <a:ext cx="3886200" cy="3263504"/>
          </a:xfrm>
        </p:spPr>
        <p:txBody>
          <a:body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05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186639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933554" y="4450538"/>
            <a:ext cx="7955280" cy="4154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Placeholder 1"/>
          <p:cNvSpPr>
            <a:spLocks noGrp="1"/>
          </p:cNvSpPr>
          <p:nvPr>
            <p:ph type="title"/>
          </p:nvPr>
        </p:nvSpPr>
        <p:spPr>
          <a:xfrm>
            <a:off x="378299" y="147353"/>
            <a:ext cx="8472511" cy="890724"/>
          </a:xfrm>
          <a:prstGeom prst="rect">
            <a:avLst/>
          </a:prstGeom>
        </p:spPr>
        <p:txBody>
          <a:bodyPr vert="horz" lIns="91440" tIns="45720" rIns="91440" bIns="45720" rtlCol="0" anchor="b" anchorCtr="0">
            <a:noAutofit/>
          </a:bodyPr>
          <a:lstStyle/>
          <a:p>
            <a:r>
              <a:rPr lang="en-US" dirty="0"/>
              <a:t>CLICK TO EDIT</a:t>
            </a:r>
          </a:p>
        </p:txBody>
      </p:sp>
      <p:sp>
        <p:nvSpPr>
          <p:cNvPr id="3" name="Text Placeholder 2"/>
          <p:cNvSpPr>
            <a:spLocks noGrp="1"/>
          </p:cNvSpPr>
          <p:nvPr>
            <p:ph type="body" idx="1"/>
          </p:nvPr>
        </p:nvSpPr>
        <p:spPr>
          <a:xfrm>
            <a:off x="362562" y="1173733"/>
            <a:ext cx="8526272" cy="3201708"/>
          </a:xfrm>
          <a:prstGeom prst="rect">
            <a:avLst/>
          </a:prstGeom>
        </p:spPr>
        <p:txBody>
          <a:bodyPr vert="horz" lIns="91440" tIns="45720" rIns="91440" bIns="4572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3329" y="4552932"/>
            <a:ext cx="2133600" cy="273844"/>
          </a:xfrm>
          <a:prstGeom prst="rect">
            <a:avLst/>
          </a:prstGeom>
        </p:spPr>
        <p:txBody>
          <a:bodyPr vert="horz" lIns="91440" tIns="45720" rIns="91440" bIns="45720" rtlCol="0" anchor="ctr"/>
          <a:lstStyle>
            <a:lvl1pPr algn="r">
              <a:defRPr sz="1333" b="0">
                <a:solidFill>
                  <a:srgbClr val="FFFFFF"/>
                </a:solidFill>
                <a:latin typeface="Arial"/>
                <a:cs typeface="Arial"/>
              </a:defRPr>
            </a:lvl1pPr>
          </a:lstStyle>
          <a:p>
            <a:fld id="{1D1CCFDA-6A26-4CB5-837D-6C305E170F8A}" type="datetime4">
              <a:rPr lang="en-US" smtClean="0"/>
              <a:t>February 2, 2026</a:t>
            </a:fld>
            <a:endParaRPr lang="en-US" dirty="0"/>
          </a:p>
        </p:txBody>
      </p:sp>
      <p:sp>
        <p:nvSpPr>
          <p:cNvPr id="5" name="Footer Placeholder 4"/>
          <p:cNvSpPr>
            <a:spLocks noGrp="1"/>
          </p:cNvSpPr>
          <p:nvPr>
            <p:ph type="ftr" sz="quarter" idx="3"/>
          </p:nvPr>
        </p:nvSpPr>
        <p:spPr>
          <a:xfrm>
            <a:off x="994441" y="4562686"/>
            <a:ext cx="3778017" cy="273844"/>
          </a:xfrm>
          <a:prstGeom prst="rect">
            <a:avLst/>
          </a:prstGeom>
        </p:spPr>
        <p:txBody>
          <a:bodyPr vert="horz" lIns="91440" tIns="45720" rIns="91440" bIns="45720" rtlCol="0" anchor="ctr"/>
          <a:lstStyle>
            <a:lvl1pPr algn="l">
              <a:defRPr sz="1333" b="0">
                <a:solidFill>
                  <a:schemeClr val="bg1"/>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8088808" y="4573872"/>
            <a:ext cx="762000" cy="224573"/>
          </a:xfrm>
          <a:prstGeom prst="rect">
            <a:avLst/>
          </a:prstGeom>
        </p:spPr>
        <p:txBody>
          <a:bodyPr vert="horz" lIns="91440" tIns="45720" rIns="91440" bIns="45720" rtlCol="0" anchor="ctr"/>
          <a:lstStyle>
            <a:lvl1pPr algn="r">
              <a:defRPr sz="1333">
                <a:solidFill>
                  <a:srgbClr val="FFFFFF"/>
                </a:solidFill>
                <a:latin typeface="Arial"/>
                <a:cs typeface="Arial"/>
              </a:defRPr>
            </a:lvl1pPr>
          </a:lstStyle>
          <a:p>
            <a:r>
              <a:rPr lang="en-US"/>
              <a:t> | </a:t>
            </a:r>
            <a:fld id="{BFEBEB0A-9E3D-4B14-9782-E2AE3DA60D96}" type="slidenum">
              <a:rPr lang="en-US" smtClean="0"/>
              <a:pPr/>
              <a:t>‹#›</a:t>
            </a:fld>
            <a:endParaRPr lang="en-US" dirty="0"/>
          </a:p>
        </p:txBody>
      </p:sp>
      <p:cxnSp>
        <p:nvCxnSpPr>
          <p:cNvPr id="8" name="Straight Connector 7"/>
          <p:cNvCxnSpPr/>
          <p:nvPr/>
        </p:nvCxnSpPr>
        <p:spPr>
          <a:xfrm flipV="1">
            <a:off x="378299" y="1040609"/>
            <a:ext cx="8472511" cy="1671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964770" y="4897580"/>
            <a:ext cx="981359" cy="230832"/>
          </a:xfrm>
          <a:prstGeom prst="rect">
            <a:avLst/>
          </a:prstGeom>
          <a:noFill/>
        </p:spPr>
        <p:txBody>
          <a:bodyPr wrap="none"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lang="en-US" sz="900" b="0" dirty="0">
                <a:solidFill>
                  <a:srgbClr val="000000"/>
                </a:solidFill>
                <a:latin typeface="+mj-lt"/>
                <a:ea typeface="Century Schoolbook"/>
                <a:cs typeface="Georgia"/>
                <a:sym typeface="Century Schoolbook"/>
              </a:rPr>
              <a:t>©2026 ACGME</a:t>
            </a:r>
            <a:endParaRPr lang="en-US" sz="900" b="0" cap="all" dirty="0">
              <a:solidFill>
                <a:srgbClr val="000000"/>
              </a:solidFill>
              <a:latin typeface="Georgia"/>
              <a:ea typeface="Century Schoolbook"/>
              <a:cs typeface="Georgia"/>
              <a:sym typeface="Century Schoolbook"/>
            </a:endParaRPr>
          </a:p>
        </p:txBody>
      </p:sp>
      <p:cxnSp>
        <p:nvCxnSpPr>
          <p:cNvPr id="18" name="Straight Connector 17"/>
          <p:cNvCxnSpPr/>
          <p:nvPr userDrawn="1"/>
        </p:nvCxnSpPr>
        <p:spPr>
          <a:xfrm flipV="1">
            <a:off x="378299" y="1040609"/>
            <a:ext cx="8472510" cy="1671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bwMode="auto">
          <a:xfrm>
            <a:off x="356204" y="4446744"/>
            <a:ext cx="419228" cy="419228"/>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13723" t="24363" r="12545" b="22375"/>
          <a:stretch/>
        </p:blipFill>
        <p:spPr>
          <a:xfrm>
            <a:off x="388381" y="4491854"/>
            <a:ext cx="358270" cy="334921"/>
          </a:xfrm>
          <a:prstGeom prst="rect">
            <a:avLst/>
          </a:prstGeom>
        </p:spPr>
      </p:pic>
      <p:sp>
        <p:nvSpPr>
          <p:cNvPr id="9" name="Rectangle 8">
            <a:extLst>
              <a:ext uri="{FF2B5EF4-FFF2-40B4-BE49-F238E27FC236}">
                <a16:creationId xmlns:a16="http://schemas.microsoft.com/office/drawing/2014/main" id="{8C4D1309-BB00-D78B-B296-968F8F180FC4}"/>
              </a:ext>
            </a:extLst>
          </p:cNvPr>
          <p:cNvSpPr/>
          <p:nvPr userDrawn="1"/>
        </p:nvSpPr>
        <p:spPr>
          <a:xfrm>
            <a:off x="933554" y="4386783"/>
            <a:ext cx="7955280" cy="64008"/>
          </a:xfrm>
          <a:prstGeom prst="rect">
            <a:avLst/>
          </a:prstGeom>
          <a:gradFill>
            <a:gsLst>
              <a:gs pos="0">
                <a:schemeClr val="accent5"/>
              </a:gs>
              <a:gs pos="100000">
                <a:srgbClr val="1C356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sz="3200" b="0" i="0" u="none" strike="noStrike" kern="1200" cap="none" spc="0" normalizeH="0" baseline="0" noProof="0">
              <a:ln>
                <a:noFill/>
              </a:ln>
              <a:solidFill>
                <a:schemeClr val="accent5"/>
              </a:solidFill>
              <a:effectLst/>
              <a:uLnTx/>
              <a:uFillTx/>
              <a:latin typeface="Arial"/>
              <a:ea typeface="+mn-ea"/>
              <a:cs typeface="+mn-cs"/>
              <a:sym typeface="Gill Sans" charset="0"/>
            </a:endParaRPr>
          </a:p>
        </p:txBody>
      </p:sp>
      <p:sp>
        <p:nvSpPr>
          <p:cNvPr id="10" name="Rectangle 9">
            <a:extLst>
              <a:ext uri="{FF2B5EF4-FFF2-40B4-BE49-F238E27FC236}">
                <a16:creationId xmlns:a16="http://schemas.microsoft.com/office/drawing/2014/main" id="{E5DAFA4E-B8F0-8D6E-170F-69EEEFA23BA3}"/>
              </a:ext>
            </a:extLst>
          </p:cNvPr>
          <p:cNvSpPr/>
          <p:nvPr userDrawn="1"/>
        </p:nvSpPr>
        <p:spPr>
          <a:xfrm>
            <a:off x="354808" y="4386783"/>
            <a:ext cx="420624" cy="64008"/>
          </a:xfrm>
          <a:prstGeom prst="rect">
            <a:avLst/>
          </a:prstGeom>
          <a:gradFill>
            <a:gsLst>
              <a:gs pos="0">
                <a:schemeClr val="accent5"/>
              </a:gs>
              <a:gs pos="100000">
                <a:srgbClr val="1C356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sz="3200" b="0" i="0" u="none" strike="noStrike" kern="1200" cap="none" spc="0" normalizeH="0" baseline="-25000" noProof="0" dirty="0">
              <a:ln>
                <a:noFill/>
              </a:ln>
              <a:solidFill>
                <a:schemeClr val="accent5"/>
              </a:solidFill>
              <a:effectLst/>
              <a:uLnTx/>
              <a:uFillTx/>
              <a:latin typeface="Arial"/>
              <a:ea typeface="+mn-ea"/>
              <a:cs typeface="+mn-cs"/>
              <a:sym typeface="Gill Sans" charset="0"/>
            </a:endParaRPr>
          </a:p>
        </p:txBody>
      </p:sp>
    </p:spTree>
    <p:extLst>
      <p:ext uri="{BB962C8B-B14F-4D97-AF65-F5344CB8AC3E}">
        <p14:creationId xmlns:p14="http://schemas.microsoft.com/office/powerpoint/2010/main" val="3809842801"/>
      </p:ext>
    </p:extLst>
  </p:cSld>
  <p:clrMap bg1="lt1" tx1="dk1" bg2="lt2" tx2="dk2" accent1="accent1" accent2="accent2" accent3="accent3" accent4="accent4" accent5="accent5" accent6="accent6" hlink="hlink" folHlink="folHlink"/>
  <p:sldLayoutIdLst>
    <p:sldLayoutId id="2147484813" r:id="rId1"/>
    <p:sldLayoutId id="2147484818" r:id="rId2"/>
    <p:sldLayoutId id="2147484822" r:id="rId3"/>
    <p:sldLayoutId id="2147484824" r:id="rId4"/>
    <p:sldLayoutId id="2147484825" r:id="rId5"/>
    <p:sldLayoutId id="2147484826" r:id="rId6"/>
  </p:sldLayoutIdLst>
  <p:transition/>
  <p:hf sldNum="0" hdr="0" ftr="0" dt="0"/>
  <p:txStyles>
    <p:titleStyle>
      <a:lvl1pPr algn="l" rtl="0" eaLnBrk="1" fontAlgn="base" hangingPunct="1">
        <a:spcBef>
          <a:spcPct val="0"/>
        </a:spcBef>
        <a:spcAft>
          <a:spcPct val="0"/>
        </a:spcAft>
        <a:defRPr sz="5400" b="1">
          <a:solidFill>
            <a:schemeClr val="tx1"/>
          </a:solidFill>
          <a:latin typeface="+mj-lt"/>
          <a:ea typeface="+mj-ea"/>
          <a:cs typeface="+mj-cs"/>
          <a:sym typeface="Gill Sans" charset="0"/>
        </a:defRPr>
      </a:lvl1pPr>
      <a:lvl2pPr algn="ctr" rtl="0" eaLnBrk="1" fontAlgn="base" hangingPunct="1">
        <a:spcBef>
          <a:spcPct val="0"/>
        </a:spcBef>
        <a:spcAft>
          <a:spcPct val="0"/>
        </a:spcAft>
        <a:defRPr sz="6533">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6533">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6533">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6533">
          <a:solidFill>
            <a:schemeClr val="tx1"/>
          </a:solidFill>
          <a:latin typeface="Gill Sans" charset="0"/>
          <a:ea typeface="ヒラギノ角ゴ ProN W3" charset="0"/>
          <a:cs typeface="ヒラギノ角ゴ ProN W3" charset="0"/>
          <a:sym typeface="Gill Sans" charset="0"/>
        </a:defRPr>
      </a:lvl5pPr>
      <a:lvl6pPr marL="255990" algn="ctr" rtl="0" eaLnBrk="1" fontAlgn="base" hangingPunct="1">
        <a:spcBef>
          <a:spcPct val="0"/>
        </a:spcBef>
        <a:spcAft>
          <a:spcPct val="0"/>
        </a:spcAft>
        <a:defRPr sz="6533">
          <a:solidFill>
            <a:schemeClr val="tx1"/>
          </a:solidFill>
          <a:latin typeface="Gill Sans" charset="0"/>
          <a:ea typeface="ヒラギノ角ゴ ProN W3" charset="0"/>
          <a:cs typeface="ヒラギノ角ゴ ProN W3" charset="0"/>
          <a:sym typeface="Gill Sans" charset="0"/>
        </a:defRPr>
      </a:lvl6pPr>
      <a:lvl7pPr marL="511971" algn="ctr" rtl="0" eaLnBrk="1" fontAlgn="base" hangingPunct="1">
        <a:spcBef>
          <a:spcPct val="0"/>
        </a:spcBef>
        <a:spcAft>
          <a:spcPct val="0"/>
        </a:spcAft>
        <a:defRPr sz="6533">
          <a:solidFill>
            <a:schemeClr val="tx1"/>
          </a:solidFill>
          <a:latin typeface="Gill Sans" charset="0"/>
          <a:ea typeface="ヒラギノ角ゴ ProN W3" charset="0"/>
          <a:cs typeface="ヒラギノ角ゴ ProN W3" charset="0"/>
          <a:sym typeface="Gill Sans" charset="0"/>
        </a:defRPr>
      </a:lvl7pPr>
      <a:lvl8pPr marL="767961" algn="ctr" rtl="0" eaLnBrk="1" fontAlgn="base" hangingPunct="1">
        <a:spcBef>
          <a:spcPct val="0"/>
        </a:spcBef>
        <a:spcAft>
          <a:spcPct val="0"/>
        </a:spcAft>
        <a:defRPr sz="6533">
          <a:solidFill>
            <a:schemeClr val="tx1"/>
          </a:solidFill>
          <a:latin typeface="Gill Sans" charset="0"/>
          <a:ea typeface="ヒラギノ角ゴ ProN W3" charset="0"/>
          <a:cs typeface="ヒラギノ角ゴ ProN W3" charset="0"/>
          <a:sym typeface="Gill Sans" charset="0"/>
        </a:defRPr>
      </a:lvl8pPr>
      <a:lvl9pPr marL="1023950" algn="ctr" rtl="0" eaLnBrk="1" fontAlgn="base" hangingPunct="1">
        <a:spcBef>
          <a:spcPct val="0"/>
        </a:spcBef>
        <a:spcAft>
          <a:spcPct val="0"/>
        </a:spcAft>
        <a:defRPr sz="6533">
          <a:solidFill>
            <a:schemeClr val="tx1"/>
          </a:solidFill>
          <a:latin typeface="Gill Sans" charset="0"/>
          <a:ea typeface="ヒラギノ角ゴ ProN W3" charset="0"/>
          <a:cs typeface="ヒラギノ角ゴ ProN W3" charset="0"/>
          <a:sym typeface="Gill Sans" charset="0"/>
        </a:defRPr>
      </a:lvl9pPr>
    </p:titleStyle>
    <p:bodyStyle>
      <a:lvl1pPr marL="606548" indent="-457200" algn="l" rtl="0" eaLnBrk="1" fontAlgn="base" hangingPunct="1">
        <a:lnSpc>
          <a:spcPct val="100000"/>
        </a:lnSpc>
        <a:spcBef>
          <a:spcPts val="600"/>
        </a:spcBef>
        <a:spcAft>
          <a:spcPct val="0"/>
        </a:spcAft>
        <a:buSzPct val="100000"/>
        <a:buFont typeface="Arial" panose="020B0604020202020204" pitchFamily="34" charset="0"/>
        <a:buChar char="•"/>
        <a:defRPr sz="3200">
          <a:solidFill>
            <a:schemeClr val="tx1"/>
          </a:solidFill>
          <a:latin typeface="+mn-lt"/>
          <a:ea typeface="+mn-ea"/>
          <a:cs typeface="Georgia"/>
          <a:sym typeface="Gill Sans" charset="0"/>
        </a:defRPr>
      </a:lvl1pPr>
      <a:lvl2pPr marL="855462" indent="-457200" algn="l" rtl="0" eaLnBrk="1" fontAlgn="base" hangingPunct="1">
        <a:lnSpc>
          <a:spcPct val="100000"/>
        </a:lnSpc>
        <a:spcBef>
          <a:spcPts val="600"/>
        </a:spcBef>
        <a:spcAft>
          <a:spcPct val="0"/>
        </a:spcAft>
        <a:buSzPct val="100000"/>
        <a:buFont typeface="Arial" panose="020B0604020202020204" pitchFamily="34" charset="0"/>
        <a:buChar char="•"/>
        <a:defRPr sz="2800">
          <a:solidFill>
            <a:schemeClr val="tx1"/>
          </a:solidFill>
          <a:latin typeface="+mn-lt"/>
          <a:ea typeface="+mn-ea"/>
          <a:cs typeface="Georgia"/>
          <a:sym typeface="Gill Sans" charset="0"/>
        </a:defRPr>
      </a:lvl2pPr>
      <a:lvl3pPr marL="1104376" indent="-457200" algn="l" rtl="0" eaLnBrk="1" fontAlgn="base" hangingPunct="1">
        <a:lnSpc>
          <a:spcPct val="100000"/>
        </a:lnSpc>
        <a:spcBef>
          <a:spcPts val="600"/>
        </a:spcBef>
        <a:spcAft>
          <a:spcPct val="0"/>
        </a:spcAft>
        <a:buSzPct val="100000"/>
        <a:buFont typeface="Arial" panose="020B0604020202020204" pitchFamily="34" charset="0"/>
        <a:buChar char="•"/>
        <a:defRPr sz="2400">
          <a:solidFill>
            <a:schemeClr val="tx1"/>
          </a:solidFill>
          <a:latin typeface="+mn-lt"/>
          <a:ea typeface="+mn-ea"/>
          <a:cs typeface="Georgia"/>
          <a:sym typeface="Gill Sans" charset="0"/>
        </a:defRPr>
      </a:lvl3pPr>
      <a:lvl4pPr marL="1353290" indent="-457200" algn="l" rtl="0" eaLnBrk="1" fontAlgn="base" hangingPunct="1">
        <a:lnSpc>
          <a:spcPct val="100000"/>
        </a:lnSpc>
        <a:spcBef>
          <a:spcPts val="600"/>
        </a:spcBef>
        <a:spcAft>
          <a:spcPct val="0"/>
        </a:spcAft>
        <a:buSzPct val="100000"/>
        <a:buFont typeface="Arial" panose="020B0604020202020204" pitchFamily="34" charset="0"/>
        <a:buChar char="•"/>
        <a:defRPr sz="2000">
          <a:solidFill>
            <a:schemeClr val="tx1"/>
          </a:solidFill>
          <a:latin typeface="+mn-lt"/>
          <a:ea typeface="+mn-ea"/>
          <a:cs typeface="Georgia"/>
          <a:sym typeface="Gill Sans" charset="0"/>
        </a:defRPr>
      </a:lvl4pPr>
      <a:lvl5pPr marL="1602203" indent="-457200" algn="l" rtl="0" eaLnBrk="1" fontAlgn="base" hangingPunct="1">
        <a:lnSpc>
          <a:spcPct val="100000"/>
        </a:lnSpc>
        <a:spcBef>
          <a:spcPts val="600"/>
        </a:spcBef>
        <a:spcAft>
          <a:spcPct val="0"/>
        </a:spcAft>
        <a:buSzPct val="100000"/>
        <a:buFont typeface="Arial" panose="020B0604020202020204" pitchFamily="34" charset="0"/>
        <a:buChar char="•"/>
        <a:defRPr sz="2000">
          <a:solidFill>
            <a:schemeClr val="tx1"/>
          </a:solidFill>
          <a:latin typeface="+mn-lt"/>
          <a:ea typeface="+mn-ea"/>
          <a:cs typeface="Georgia"/>
          <a:sym typeface="Gill Sans" charset="0"/>
        </a:defRPr>
      </a:lvl5pPr>
      <a:lvl6pPr marL="1400818" indent="0" algn="l" rtl="0" eaLnBrk="1" fontAlgn="base" hangingPunct="1">
        <a:spcBef>
          <a:spcPts val="600"/>
        </a:spcBef>
        <a:spcAft>
          <a:spcPct val="0"/>
        </a:spcAft>
        <a:buSzPct val="100000"/>
        <a:buFont typeface="Gill Sans" charset="0"/>
        <a:buNone/>
        <a:defRPr sz="3200">
          <a:solidFill>
            <a:schemeClr val="tx1"/>
          </a:solidFill>
          <a:latin typeface="+mn-lt"/>
          <a:ea typeface="+mn-ea"/>
          <a:cs typeface="+mn-cs"/>
          <a:sym typeface="Gill Sans" charset="0"/>
        </a:defRPr>
      </a:lvl6pPr>
      <a:lvl7pPr marL="2104785" indent="-447978" algn="l" rtl="0" eaLnBrk="1" fontAlgn="base" hangingPunct="1">
        <a:spcBef>
          <a:spcPts val="4088"/>
        </a:spcBef>
        <a:spcAft>
          <a:spcPct val="0"/>
        </a:spcAft>
        <a:buSzPct val="171000"/>
        <a:buFont typeface="Gill Sans" charset="0"/>
        <a:buChar char="•"/>
        <a:defRPr sz="3200">
          <a:solidFill>
            <a:schemeClr val="tx1"/>
          </a:solidFill>
          <a:latin typeface="+mn-lt"/>
          <a:ea typeface="+mn-ea"/>
          <a:cs typeface="+mn-cs"/>
          <a:sym typeface="Gill Sans" charset="0"/>
        </a:defRPr>
      </a:lvl7pPr>
      <a:lvl8pPr marL="2360776" indent="-447978" algn="l" rtl="0" eaLnBrk="1" fontAlgn="base" hangingPunct="1">
        <a:spcBef>
          <a:spcPts val="4088"/>
        </a:spcBef>
        <a:spcAft>
          <a:spcPct val="0"/>
        </a:spcAft>
        <a:buSzPct val="171000"/>
        <a:buFont typeface="Gill Sans" charset="0"/>
        <a:buChar char="•"/>
        <a:defRPr sz="3200">
          <a:solidFill>
            <a:schemeClr val="tx1"/>
          </a:solidFill>
          <a:latin typeface="+mn-lt"/>
          <a:ea typeface="+mn-ea"/>
          <a:cs typeface="+mn-cs"/>
          <a:sym typeface="Gill Sans" charset="0"/>
        </a:defRPr>
      </a:lvl8pPr>
      <a:lvl9pPr marL="2616757" indent="-447978" algn="l" rtl="0" eaLnBrk="1" fontAlgn="base" hangingPunct="1">
        <a:spcBef>
          <a:spcPts val="4088"/>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511971" rtl="0" eaLnBrk="1" latinLnBrk="0" hangingPunct="1">
        <a:defRPr sz="1067" kern="1200">
          <a:solidFill>
            <a:schemeClr val="tx1"/>
          </a:solidFill>
          <a:latin typeface="+mn-lt"/>
          <a:ea typeface="+mn-ea"/>
          <a:cs typeface="+mn-cs"/>
        </a:defRPr>
      </a:lvl1pPr>
      <a:lvl2pPr marL="255990" algn="l" defTabSz="511971" rtl="0" eaLnBrk="1" latinLnBrk="0" hangingPunct="1">
        <a:defRPr sz="1067" kern="1200">
          <a:solidFill>
            <a:schemeClr val="tx1"/>
          </a:solidFill>
          <a:latin typeface="+mn-lt"/>
          <a:ea typeface="+mn-ea"/>
          <a:cs typeface="+mn-cs"/>
        </a:defRPr>
      </a:lvl2pPr>
      <a:lvl3pPr marL="511971" algn="l" defTabSz="511971" rtl="0" eaLnBrk="1" latinLnBrk="0" hangingPunct="1">
        <a:defRPr sz="1067" kern="1200">
          <a:solidFill>
            <a:schemeClr val="tx1"/>
          </a:solidFill>
          <a:latin typeface="+mn-lt"/>
          <a:ea typeface="+mn-ea"/>
          <a:cs typeface="+mn-cs"/>
        </a:defRPr>
      </a:lvl3pPr>
      <a:lvl4pPr marL="767961" algn="l" defTabSz="511971" rtl="0" eaLnBrk="1" latinLnBrk="0" hangingPunct="1">
        <a:defRPr sz="1067" kern="1200">
          <a:solidFill>
            <a:schemeClr val="tx1"/>
          </a:solidFill>
          <a:latin typeface="+mn-lt"/>
          <a:ea typeface="+mn-ea"/>
          <a:cs typeface="+mn-cs"/>
        </a:defRPr>
      </a:lvl4pPr>
      <a:lvl5pPr marL="1023950" algn="l" defTabSz="511971" rtl="0" eaLnBrk="1" latinLnBrk="0" hangingPunct="1">
        <a:defRPr sz="1067" kern="1200">
          <a:solidFill>
            <a:schemeClr val="tx1"/>
          </a:solidFill>
          <a:latin typeface="+mn-lt"/>
          <a:ea typeface="+mn-ea"/>
          <a:cs typeface="+mn-cs"/>
        </a:defRPr>
      </a:lvl5pPr>
      <a:lvl6pPr marL="1279939" algn="l" defTabSz="511971" rtl="0" eaLnBrk="1" latinLnBrk="0" hangingPunct="1">
        <a:defRPr sz="1067" kern="1200">
          <a:solidFill>
            <a:schemeClr val="tx1"/>
          </a:solidFill>
          <a:latin typeface="+mn-lt"/>
          <a:ea typeface="+mn-ea"/>
          <a:cs typeface="+mn-cs"/>
        </a:defRPr>
      </a:lvl6pPr>
      <a:lvl7pPr marL="1535922" algn="l" defTabSz="511971" rtl="0" eaLnBrk="1" latinLnBrk="0" hangingPunct="1">
        <a:defRPr sz="1067" kern="1200">
          <a:solidFill>
            <a:schemeClr val="tx1"/>
          </a:solidFill>
          <a:latin typeface="+mn-lt"/>
          <a:ea typeface="+mn-ea"/>
          <a:cs typeface="+mn-cs"/>
        </a:defRPr>
      </a:lvl7pPr>
      <a:lvl8pPr marL="1791910" algn="l" defTabSz="511971" rtl="0" eaLnBrk="1" latinLnBrk="0" hangingPunct="1">
        <a:defRPr sz="1067" kern="1200">
          <a:solidFill>
            <a:schemeClr val="tx1"/>
          </a:solidFill>
          <a:latin typeface="+mn-lt"/>
          <a:ea typeface="+mn-ea"/>
          <a:cs typeface="+mn-cs"/>
        </a:defRPr>
      </a:lvl8pPr>
      <a:lvl9pPr marL="2047899" algn="l" defTabSz="511971" rtl="0" eaLnBrk="1" latinLnBrk="0" hangingPunct="1">
        <a:defRPr sz="10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ublicdomainpictures.net/en/view-image.php?image=211402&amp;picture=sandwich" TargetMode="External"/><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video" Target="https://www.youtube.com/embed/fAw2De_IwOQ?feature=oembe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D6CBB-29FD-6A6B-10E4-8CDDD5762AF0}"/>
              </a:ext>
            </a:extLst>
          </p:cNvPr>
          <p:cNvSpPr>
            <a:spLocks noGrp="1"/>
          </p:cNvSpPr>
          <p:nvPr>
            <p:ph type="ctrTitle"/>
          </p:nvPr>
        </p:nvSpPr>
        <p:spPr/>
        <p:txBody>
          <a:bodyPr/>
          <a:lstStyle/>
          <a:p>
            <a:r>
              <a:rPr lang="en-US" sz="4400" dirty="0"/>
              <a:t>Frame of Reference and Shared Mental Models</a:t>
            </a:r>
          </a:p>
        </p:txBody>
      </p:sp>
      <p:sp>
        <p:nvSpPr>
          <p:cNvPr id="4" name="Subtitle 3">
            <a:extLst>
              <a:ext uri="{FF2B5EF4-FFF2-40B4-BE49-F238E27FC236}">
                <a16:creationId xmlns:a16="http://schemas.microsoft.com/office/drawing/2014/main" id="{03C96715-3C14-A9BD-FDA6-CE2CEA2B6FD8}"/>
              </a:ext>
            </a:extLst>
          </p:cNvPr>
          <p:cNvSpPr>
            <a:spLocks noGrp="1"/>
          </p:cNvSpPr>
          <p:nvPr>
            <p:ph type="subTitle" idx="1"/>
          </p:nvPr>
        </p:nvSpPr>
        <p:spPr/>
        <p:txBody>
          <a:bodyPr/>
          <a:lstStyle/>
          <a:p>
            <a:r>
              <a:rPr lang="en-US" dirty="0"/>
              <a:t>Monica Newton, DO MPH</a:t>
            </a:r>
          </a:p>
        </p:txBody>
      </p:sp>
      <p:pic>
        <p:nvPicPr>
          <p:cNvPr id="5" name="Picture Placeholder 4">
            <a:extLst>
              <a:ext uri="{FF2B5EF4-FFF2-40B4-BE49-F238E27FC236}">
                <a16:creationId xmlns:a16="http://schemas.microsoft.com/office/drawing/2014/main" id="{9B3B2372-3574-9459-2E34-A673AB1CEC82}"/>
              </a:ext>
            </a:extLst>
          </p:cNvPr>
          <p:cNvPicPr>
            <a:picLocks noGrp="1" noChangeAspect="1"/>
          </p:cNvPicPr>
          <p:nvPr>
            <p:ph type="pic" sz="quarter" idx="13"/>
          </p:nvPr>
        </p:nvPicPr>
        <p:blipFill>
          <a:blip r:embed="rId2"/>
          <a:srcRect t="4232" b="4232"/>
          <a:stretch>
            <a:fillRect/>
          </a:stretch>
        </p:blipFill>
        <p:spPr>
          <a:xfrm>
            <a:off x="6191250" y="327025"/>
            <a:ext cx="2249488" cy="1649413"/>
          </a:xfrm>
          <a:prstGeom prst="rect">
            <a:avLst/>
          </a:prstGeom>
        </p:spPr>
      </p:pic>
    </p:spTree>
    <p:extLst>
      <p:ext uri="{BB962C8B-B14F-4D97-AF65-F5344CB8AC3E}">
        <p14:creationId xmlns:p14="http://schemas.microsoft.com/office/powerpoint/2010/main" val="19833224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5ED2-8211-4503-ADFF-CD7ADD2B9B2D}"/>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t>Shared Mental Model</a:t>
            </a:r>
          </a:p>
        </p:txBody>
      </p:sp>
      <p:sp>
        <p:nvSpPr>
          <p:cNvPr id="3" name="Content Placeholder 2">
            <a:extLst>
              <a:ext uri="{FF2B5EF4-FFF2-40B4-BE49-F238E27FC236}">
                <a16:creationId xmlns:a16="http://schemas.microsoft.com/office/drawing/2014/main" id="{A39D6CCD-DDD5-4480-BC58-6457303C8E64}"/>
              </a:ext>
            </a:extLst>
          </p:cNvPr>
          <p:cNvSpPr>
            <a:spLocks noGrp="1"/>
          </p:cNvSpPr>
          <p:nvPr>
            <p:ph idx="1"/>
          </p:nvPr>
        </p:nvSpPr>
        <p:spPr>
          <a:xfrm>
            <a:off x="628650" y="1069597"/>
            <a:ext cx="7886700" cy="3563126"/>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t>Notion that the team will perform better if they have a </a:t>
            </a:r>
            <a:r>
              <a:rPr lang="en-US" sz="3600">
                <a:solidFill>
                  <a:schemeClr val="accent1"/>
                </a:solidFill>
              </a:rPr>
              <a:t>shared understanding</a:t>
            </a:r>
            <a:r>
              <a:rPr lang="en-US" sz="3600"/>
              <a:t> of the </a:t>
            </a:r>
            <a:r>
              <a:rPr lang="en-US" sz="3600">
                <a:solidFill>
                  <a:schemeClr val="accent6">
                    <a:lumMod val="75000"/>
                  </a:schemeClr>
                </a:solidFill>
              </a:rPr>
              <a:t>task</a:t>
            </a:r>
            <a:r>
              <a:rPr lang="en-US" sz="3600"/>
              <a:t> to be performed and the role of the team member.</a:t>
            </a:r>
          </a:p>
        </p:txBody>
      </p:sp>
      <p:sp>
        <p:nvSpPr>
          <p:cNvPr id="4" name="Slide Number Placeholder 3">
            <a:extLst>
              <a:ext uri="{FF2B5EF4-FFF2-40B4-BE49-F238E27FC236}">
                <a16:creationId xmlns:a16="http://schemas.microsoft.com/office/drawing/2014/main" id="{67830FAF-09EC-4DDF-B772-1D611F3DEE9C}"/>
              </a:ext>
            </a:extLst>
          </p:cNvPr>
          <p:cNvSpPr>
            <a:spLocks noGrp="1"/>
          </p:cNvSpPr>
          <p:nvPr>
            <p:ph type="sldNum" sz="quarter" idx="10"/>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AC38F574-C4C0-48B1-B81D-85833E98F04F}" type="slidenum">
              <a:rPr lang="en-US" smtClean="0"/>
              <a:pPr/>
              <a:t>10</a:t>
            </a:fld>
            <a:endParaRPr lang="en-US"/>
          </a:p>
        </p:txBody>
      </p:sp>
      <p:sp>
        <p:nvSpPr>
          <p:cNvPr id="5" name="TextBox 4">
            <a:extLst>
              <a:ext uri="{FF2B5EF4-FFF2-40B4-BE49-F238E27FC236}">
                <a16:creationId xmlns:a16="http://schemas.microsoft.com/office/drawing/2014/main" id="{2165D577-83BF-443A-8FFD-C59FC5EE195D}"/>
              </a:ext>
            </a:extLst>
          </p:cNvPr>
          <p:cNvSpPr txBox="1"/>
          <p:nvPr/>
        </p:nvSpPr>
        <p:spPr>
          <a:xfrm>
            <a:off x="628650" y="3785362"/>
            <a:ext cx="7269609" cy="57708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b="0" i="0">
                <a:solidFill>
                  <a:srgbClr val="333333"/>
                </a:solidFill>
                <a:effectLst/>
                <a:latin typeface="-apple-system"/>
              </a:rPr>
              <a:t>Jonker, C.M., van </a:t>
            </a:r>
            <a:r>
              <a:rPr lang="en-US" sz="1050" b="0" i="0" err="1">
                <a:solidFill>
                  <a:srgbClr val="333333"/>
                </a:solidFill>
                <a:effectLst/>
                <a:latin typeface="-apple-system"/>
              </a:rPr>
              <a:t>Riemsdijk</a:t>
            </a:r>
            <a:r>
              <a:rPr lang="en-US" sz="1050" b="0" i="0">
                <a:solidFill>
                  <a:srgbClr val="333333"/>
                </a:solidFill>
                <a:effectLst/>
                <a:latin typeface="-apple-system"/>
              </a:rPr>
              <a:t>, M.B., Vermeulen, B. (2011). Shared Mental Models. In: De Vos, M., </a:t>
            </a:r>
            <a:r>
              <a:rPr lang="en-US" sz="1050" b="0" i="0" err="1">
                <a:solidFill>
                  <a:srgbClr val="333333"/>
                </a:solidFill>
                <a:effectLst/>
                <a:latin typeface="-apple-system"/>
              </a:rPr>
              <a:t>Fornara</a:t>
            </a:r>
            <a:r>
              <a:rPr lang="en-US" sz="1050" b="0" i="0">
                <a:solidFill>
                  <a:srgbClr val="333333"/>
                </a:solidFill>
                <a:effectLst/>
                <a:latin typeface="-apple-system"/>
              </a:rPr>
              <a:t>, N., Pitt, J.V., </a:t>
            </a:r>
            <a:r>
              <a:rPr lang="en-US" sz="1050" b="0" i="0" err="1">
                <a:solidFill>
                  <a:srgbClr val="333333"/>
                </a:solidFill>
                <a:effectLst/>
                <a:latin typeface="-apple-system"/>
              </a:rPr>
              <a:t>Vouros</a:t>
            </a:r>
            <a:r>
              <a:rPr lang="en-US" sz="1050" b="0" i="0">
                <a:solidFill>
                  <a:srgbClr val="333333"/>
                </a:solidFill>
                <a:effectLst/>
                <a:latin typeface="-apple-system"/>
              </a:rPr>
              <a:t>, G. (eds) Coordination, Organizations, Institutions, and Norms in Agent Systems VI. COIN 2010. Lecture Notes in Computer Science(), vol 6541. Springer, Berlin, Heidelberg. https://doi.org/10.1007/978-3-642-21268-0</a:t>
            </a:r>
            <a:endParaRPr lang="en-US" sz="1050"/>
          </a:p>
        </p:txBody>
      </p:sp>
    </p:spTree>
    <p:extLst>
      <p:ext uri="{BB962C8B-B14F-4D97-AF65-F5344CB8AC3E}">
        <p14:creationId xmlns:p14="http://schemas.microsoft.com/office/powerpoint/2010/main" val="141989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56A24-C1D6-42F8-B0BE-A345BDD89933}"/>
              </a:ext>
            </a:extLst>
          </p:cNvPr>
          <p:cNvSpPr>
            <a:spLocks noGrp="1"/>
          </p:cNvSpPr>
          <p:nvPr>
            <p:ph type="title" idx="4294967295"/>
          </p:nvPr>
        </p:nvSpPr>
        <p:spPr>
          <a:xfrm>
            <a:off x="0" y="92797"/>
            <a:ext cx="8891154" cy="5810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t>Creating a shared mental model </a:t>
            </a:r>
          </a:p>
        </p:txBody>
      </p:sp>
      <p:sp>
        <p:nvSpPr>
          <p:cNvPr id="3" name="Content Placeholder 2">
            <a:extLst>
              <a:ext uri="{FF2B5EF4-FFF2-40B4-BE49-F238E27FC236}">
                <a16:creationId xmlns:a16="http://schemas.microsoft.com/office/drawing/2014/main" id="{85E33D0D-607A-4373-BFAF-9BFAB5F9AFF5}"/>
              </a:ext>
            </a:extLst>
          </p:cNvPr>
          <p:cNvSpPr>
            <a:spLocks noGrp="1"/>
          </p:cNvSpPr>
          <p:nvPr>
            <p:ph sz="half" idx="4294967295"/>
          </p:nvPr>
        </p:nvSpPr>
        <p:spPr>
          <a:xfrm>
            <a:off x="0" y="661151"/>
            <a:ext cx="5246110" cy="3912581"/>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400">
                <a:solidFill>
                  <a:schemeClr val="accent3"/>
                </a:solidFill>
                <a:cs typeface="Arial"/>
              </a:rPr>
              <a:t>Lets Practice!</a:t>
            </a:r>
          </a:p>
          <a:p>
            <a:pPr indent="0">
              <a:buNone/>
            </a:pPr>
            <a:endParaRPr lang="en-US" sz="2400">
              <a:solidFill>
                <a:schemeClr val="accent3"/>
              </a:solidFill>
              <a:cs typeface="Arial"/>
            </a:endParaRPr>
          </a:p>
          <a:p>
            <a:pPr marL="0" indent="0">
              <a:buNone/>
            </a:pPr>
            <a:r>
              <a:rPr lang="en-US" sz="2400">
                <a:solidFill>
                  <a:schemeClr val="accent3"/>
                </a:solidFill>
              </a:rPr>
              <a:t>How do you make a Peanut Butter and Jelly sandwich?</a:t>
            </a:r>
            <a:endParaRPr lang="en-US" sz="2400">
              <a:solidFill>
                <a:schemeClr val="accent3"/>
              </a:solidFill>
              <a:cs typeface="Arial"/>
            </a:endParaRPr>
          </a:p>
          <a:p>
            <a:pPr marL="0" indent="0">
              <a:buNone/>
            </a:pPr>
            <a:endParaRPr lang="en-US"/>
          </a:p>
          <a:p>
            <a:r>
              <a:rPr lang="en-US" sz="2000"/>
              <a:t>Place two pieces of bread on plate</a:t>
            </a:r>
            <a:endParaRPr lang="en-US" sz="2000">
              <a:cs typeface="Arial"/>
            </a:endParaRPr>
          </a:p>
          <a:p>
            <a:r>
              <a:rPr lang="en-US" sz="2000"/>
              <a:t>Spread peanut butter on one piece</a:t>
            </a:r>
            <a:endParaRPr lang="en-US" sz="2000">
              <a:cs typeface="Arial"/>
            </a:endParaRPr>
          </a:p>
          <a:p>
            <a:r>
              <a:rPr lang="en-US" sz="2000"/>
              <a:t>Spread jam on other piece</a:t>
            </a:r>
            <a:endParaRPr lang="en-US" sz="2000">
              <a:cs typeface="Arial"/>
            </a:endParaRPr>
          </a:p>
          <a:p>
            <a:r>
              <a:rPr lang="en-US" sz="2000"/>
              <a:t>Put together</a:t>
            </a:r>
            <a:endParaRPr lang="en-US" sz="2000">
              <a:cs typeface="Arial"/>
            </a:endParaRPr>
          </a:p>
          <a:p>
            <a:r>
              <a:rPr lang="en-US" sz="2000"/>
              <a:t>Cut in half (optional)</a:t>
            </a:r>
            <a:endParaRPr lang="en-US" sz="2000">
              <a:cs typeface="Arial"/>
            </a:endParaRPr>
          </a:p>
        </p:txBody>
      </p:sp>
      <p:pic>
        <p:nvPicPr>
          <p:cNvPr id="7" name="Content Placeholder 6" descr="A peanut butter and jelly sandwich on a plate&#10;&#10;Description automatically generated">
            <a:extLst>
              <a:ext uri="{FF2B5EF4-FFF2-40B4-BE49-F238E27FC236}">
                <a16:creationId xmlns:a16="http://schemas.microsoft.com/office/drawing/2014/main" id="{42318C94-D029-467E-9B3B-BC70E4CD998D}"/>
              </a:ext>
            </a:extLst>
          </p:cNvPr>
          <p:cNvPicPr>
            <a:picLocks noGrp="1" noChangeAspect="1"/>
          </p:cNvPicPr>
          <p:nvPr>
            <p:ph sz="half" idx="429496729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62575" y="855663"/>
            <a:ext cx="3781425" cy="3306762"/>
          </a:xfrm>
        </p:spPr>
      </p:pic>
      <p:sp>
        <p:nvSpPr>
          <p:cNvPr id="4" name="Slide Number Placeholder 3">
            <a:extLst>
              <a:ext uri="{FF2B5EF4-FFF2-40B4-BE49-F238E27FC236}">
                <a16:creationId xmlns:a16="http://schemas.microsoft.com/office/drawing/2014/main" id="{BFD15E35-28A1-4875-9DCA-B14BA4B69A1C}"/>
              </a:ext>
            </a:extLst>
          </p:cNvPr>
          <p:cNvSpPr>
            <a:spLocks noGrp="1"/>
          </p:cNvSpPr>
          <p:nvPr>
            <p:ph type="sldNum" sz="quarter" idx="4294967295"/>
          </p:nvPr>
        </p:nvSpPr>
        <p:spPr>
          <a:xfrm>
            <a:off x="8382000" y="4573588"/>
            <a:ext cx="762000" cy="22542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AC38F574-C4C0-48B1-B81D-85833E98F04F}" type="slidenum">
              <a:rPr lang="en-US" smtClean="0"/>
              <a:pPr/>
              <a:t>11</a:t>
            </a:fld>
            <a:endParaRPr lang="en-US"/>
          </a:p>
        </p:txBody>
      </p:sp>
      <p:sp>
        <p:nvSpPr>
          <p:cNvPr id="11" name="TextBox 10">
            <a:extLst>
              <a:ext uri="{FF2B5EF4-FFF2-40B4-BE49-F238E27FC236}">
                <a16:creationId xmlns:a16="http://schemas.microsoft.com/office/drawing/2014/main" id="{A6E73921-B736-4A04-BA23-E2E69E017AC5}"/>
              </a:ext>
            </a:extLst>
          </p:cNvPr>
          <p:cNvSpPr txBox="1"/>
          <p:nvPr/>
        </p:nvSpPr>
        <p:spPr>
          <a:xfrm>
            <a:off x="147015" y="4568252"/>
            <a:ext cx="2994869"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Wingdings" panose="05000000000000000000" pitchFamily="2" charset="2"/>
              <a:buChar char="§"/>
            </a:pPr>
            <a:r>
              <a:rPr lang="en-US" sz="2100">
                <a:solidFill>
                  <a:schemeClr val="accent1"/>
                </a:solidFill>
              </a:rPr>
              <a:t>Wash hands </a:t>
            </a:r>
          </a:p>
        </p:txBody>
      </p:sp>
    </p:spTree>
    <p:extLst>
      <p:ext uri="{BB962C8B-B14F-4D97-AF65-F5344CB8AC3E}">
        <p14:creationId xmlns:p14="http://schemas.microsoft.com/office/powerpoint/2010/main" val="2249895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E33D0D-607A-4373-BFAF-9BFAB5F9AFF5}"/>
              </a:ext>
            </a:extLst>
          </p:cNvPr>
          <p:cNvSpPr>
            <a:spLocks noGrp="1"/>
          </p:cNvSpPr>
          <p:nvPr>
            <p:ph sz="half" idx="4294967295"/>
          </p:nvPr>
        </p:nvSpPr>
        <p:spPr>
          <a:xfrm>
            <a:off x="155864" y="977034"/>
            <a:ext cx="4700588" cy="3821113"/>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2400">
                <a:solidFill>
                  <a:schemeClr val="accent3"/>
                </a:solidFill>
              </a:rPr>
              <a:t>How do you make a Peanut Butter and Jelly sandwich?</a:t>
            </a:r>
          </a:p>
          <a:p>
            <a:pPr marL="0" indent="0">
              <a:buNone/>
            </a:pPr>
            <a:endParaRPr lang="en-US"/>
          </a:p>
          <a:p>
            <a:r>
              <a:rPr lang="en-US" sz="2000"/>
              <a:t>Place two pieces of bread on plate</a:t>
            </a:r>
            <a:endParaRPr lang="en-US" sz="2000">
              <a:cs typeface="Arial"/>
            </a:endParaRPr>
          </a:p>
          <a:p>
            <a:r>
              <a:rPr lang="en-US" sz="2000"/>
              <a:t>Spread peanut butter on one piece</a:t>
            </a:r>
            <a:endParaRPr lang="en-US" sz="2000">
              <a:cs typeface="Arial"/>
            </a:endParaRPr>
          </a:p>
          <a:p>
            <a:r>
              <a:rPr lang="en-US" sz="2000"/>
              <a:t>Spread jam on the other piece</a:t>
            </a:r>
            <a:endParaRPr lang="en-US" sz="2000">
              <a:cs typeface="Arial"/>
            </a:endParaRPr>
          </a:p>
          <a:p>
            <a:r>
              <a:rPr lang="en-US" sz="2000"/>
              <a:t>Put together</a:t>
            </a:r>
            <a:endParaRPr lang="en-US" sz="2000">
              <a:cs typeface="Arial"/>
            </a:endParaRPr>
          </a:p>
          <a:p>
            <a:r>
              <a:rPr lang="en-US" sz="2000"/>
              <a:t>Cut in half (optional)</a:t>
            </a:r>
            <a:endParaRPr lang="en-US" sz="2000">
              <a:cs typeface="Arial"/>
            </a:endParaRPr>
          </a:p>
        </p:txBody>
      </p:sp>
      <p:sp>
        <p:nvSpPr>
          <p:cNvPr id="4" name="Slide Number Placeholder 3">
            <a:extLst>
              <a:ext uri="{FF2B5EF4-FFF2-40B4-BE49-F238E27FC236}">
                <a16:creationId xmlns:a16="http://schemas.microsoft.com/office/drawing/2014/main" id="{BFD15E35-28A1-4875-9DCA-B14BA4B69A1C}"/>
              </a:ext>
            </a:extLst>
          </p:cNvPr>
          <p:cNvSpPr>
            <a:spLocks noGrp="1"/>
          </p:cNvSpPr>
          <p:nvPr>
            <p:ph type="sldNum" sz="quarter" idx="4294967295"/>
          </p:nvPr>
        </p:nvSpPr>
        <p:spPr>
          <a:xfrm>
            <a:off x="7826828" y="4672878"/>
            <a:ext cx="762000" cy="22542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AC38F574-C4C0-48B1-B81D-85833E98F04F}" type="slidenum">
              <a:rPr lang="en-US" smtClean="0"/>
              <a:pPr/>
              <a:t>12</a:t>
            </a:fld>
            <a:endParaRPr lang="en-US" dirty="0"/>
          </a:p>
        </p:txBody>
      </p:sp>
      <p:sp>
        <p:nvSpPr>
          <p:cNvPr id="11" name="TextBox 10">
            <a:extLst>
              <a:ext uri="{FF2B5EF4-FFF2-40B4-BE49-F238E27FC236}">
                <a16:creationId xmlns:a16="http://schemas.microsoft.com/office/drawing/2014/main" id="{A6E73921-B736-4A04-BA23-E2E69E017AC5}"/>
              </a:ext>
            </a:extLst>
          </p:cNvPr>
          <p:cNvSpPr txBox="1"/>
          <p:nvPr/>
        </p:nvSpPr>
        <p:spPr>
          <a:xfrm>
            <a:off x="156586" y="4031372"/>
            <a:ext cx="2994869" cy="415498"/>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Wingdings" panose="05000000000000000000" pitchFamily="2" charset="2"/>
              <a:buChar char="§"/>
            </a:pPr>
            <a:r>
              <a:rPr lang="en-US" sz="2100">
                <a:solidFill>
                  <a:schemeClr val="accent1"/>
                </a:solidFill>
              </a:rPr>
              <a:t>  Wash hands </a:t>
            </a:r>
          </a:p>
        </p:txBody>
      </p:sp>
      <p:sp>
        <p:nvSpPr>
          <p:cNvPr id="12" name="Title 1">
            <a:extLst>
              <a:ext uri="{FF2B5EF4-FFF2-40B4-BE49-F238E27FC236}">
                <a16:creationId xmlns:a16="http://schemas.microsoft.com/office/drawing/2014/main" id="{81F7E60A-2C3C-68E2-8B13-FFEE54A5EBAE}"/>
              </a:ext>
            </a:extLst>
          </p:cNvPr>
          <p:cNvSpPr txBox="1">
            <a:spLocks/>
          </p:cNvSpPr>
          <p:nvPr/>
        </p:nvSpPr>
        <p:spPr>
          <a:xfrm>
            <a:off x="152400" y="245197"/>
            <a:ext cx="8891154" cy="581025"/>
          </a:xfrm>
          <a:prstGeom prst="rect">
            <a:avLst/>
          </a:prstGeom>
        </p:spPr>
        <p:txBody>
          <a:bodyPr vert="horz" lIns="91440" tIns="45720" rIns="91440" bIns="45720" rtlCol="0" anchor="b" anchorCtr="0">
            <a:noAutofit/>
          </a:bodyPr>
          <a:lstStyle>
            <a:defPPr>
              <a:defRPr lang="en-US"/>
            </a:defPPr>
            <a:lvl1pPr marL="0" algn="l" defTabSz="685800" rtl="0" eaLnBrk="1" fontAlgn="base" latinLnBrk="0" hangingPunct="1">
              <a:spcBef>
                <a:spcPct val="0"/>
              </a:spcBef>
              <a:spcAft>
                <a:spcPct val="0"/>
              </a:spcAft>
              <a:defRPr sz="1350" b="1" kern="1200">
                <a:solidFill>
                  <a:schemeClr val="tx1"/>
                </a:solidFill>
                <a:latin typeface="+mn-lt"/>
                <a:ea typeface="+mn-ea"/>
                <a:cs typeface="+mn-cs"/>
                <a:sym typeface="Gill Sans" charset="0"/>
              </a:defRPr>
            </a:lvl1pPr>
            <a:lvl2pPr marL="342900" algn="l" defTabSz="685800" rtl="0" eaLnBrk="1" fontAlgn="base" latinLnBrk="0" hangingPunct="1">
              <a:spcBef>
                <a:spcPct val="0"/>
              </a:spcBef>
              <a:spcAft>
                <a:spcPct val="0"/>
              </a:spcAft>
              <a:defRPr sz="1350" kern="1200">
                <a:solidFill>
                  <a:schemeClr val="tx1"/>
                </a:solidFill>
                <a:latin typeface="+mn-lt"/>
                <a:ea typeface="+mn-ea"/>
                <a:cs typeface="+mn-cs"/>
                <a:sym typeface="Gill Sans" charset="0"/>
              </a:defRPr>
            </a:lvl2pPr>
            <a:lvl3pPr marL="685800" algn="l" defTabSz="685800" rtl="0" eaLnBrk="1" fontAlgn="base" latinLnBrk="0" hangingPunct="1">
              <a:spcBef>
                <a:spcPct val="0"/>
              </a:spcBef>
              <a:spcAft>
                <a:spcPct val="0"/>
              </a:spcAft>
              <a:defRPr sz="1350" kern="1200">
                <a:solidFill>
                  <a:schemeClr val="tx1"/>
                </a:solidFill>
                <a:latin typeface="+mn-lt"/>
                <a:ea typeface="+mn-ea"/>
                <a:cs typeface="+mn-cs"/>
                <a:sym typeface="Gill Sans" charset="0"/>
              </a:defRPr>
            </a:lvl3pPr>
            <a:lvl4pPr marL="1028700" algn="l" defTabSz="685800" rtl="0" eaLnBrk="1" fontAlgn="base" latinLnBrk="0" hangingPunct="1">
              <a:spcBef>
                <a:spcPct val="0"/>
              </a:spcBef>
              <a:spcAft>
                <a:spcPct val="0"/>
              </a:spcAft>
              <a:defRPr sz="1350" kern="1200">
                <a:solidFill>
                  <a:schemeClr val="tx1"/>
                </a:solidFill>
                <a:latin typeface="+mn-lt"/>
                <a:ea typeface="+mn-ea"/>
                <a:cs typeface="+mn-cs"/>
                <a:sym typeface="Gill Sans" charset="0"/>
              </a:defRPr>
            </a:lvl4pPr>
            <a:lvl5pPr marL="1371600" algn="l" defTabSz="685800" rtl="0" eaLnBrk="1" fontAlgn="base" latinLnBrk="0" hangingPunct="1">
              <a:spcBef>
                <a:spcPct val="0"/>
              </a:spcBef>
              <a:spcAft>
                <a:spcPct val="0"/>
              </a:spcAft>
              <a:defRPr sz="1350" kern="1200">
                <a:solidFill>
                  <a:schemeClr val="tx1"/>
                </a:solidFill>
                <a:latin typeface="+mn-lt"/>
                <a:ea typeface="+mn-ea"/>
                <a:cs typeface="+mn-cs"/>
                <a:sym typeface="Gill Sans" charset="0"/>
              </a:defRPr>
            </a:lvl5pPr>
            <a:lvl6pPr marL="1714500" algn="l" defTabSz="685800" rtl="0" eaLnBrk="1" fontAlgn="base" latinLnBrk="0" hangingPunct="1">
              <a:spcBef>
                <a:spcPct val="0"/>
              </a:spcBef>
              <a:spcAft>
                <a:spcPct val="0"/>
              </a:spcAft>
              <a:defRPr sz="1350" kern="1200">
                <a:solidFill>
                  <a:schemeClr val="tx1"/>
                </a:solidFill>
                <a:latin typeface="+mn-lt"/>
                <a:ea typeface="+mn-ea"/>
                <a:cs typeface="+mn-cs"/>
                <a:sym typeface="Gill Sans" charset="0"/>
              </a:defRPr>
            </a:lvl6pPr>
            <a:lvl7pPr marL="2057400" algn="l" defTabSz="685800" rtl="0" eaLnBrk="1" fontAlgn="base" latinLnBrk="0" hangingPunct="1">
              <a:spcBef>
                <a:spcPct val="0"/>
              </a:spcBef>
              <a:spcAft>
                <a:spcPct val="0"/>
              </a:spcAft>
              <a:defRPr sz="1350" kern="1200">
                <a:solidFill>
                  <a:schemeClr val="tx1"/>
                </a:solidFill>
                <a:latin typeface="+mn-lt"/>
                <a:ea typeface="+mn-ea"/>
                <a:cs typeface="+mn-cs"/>
                <a:sym typeface="Gill Sans" charset="0"/>
              </a:defRPr>
            </a:lvl7pPr>
            <a:lvl8pPr marL="2400300" algn="l" defTabSz="685800" rtl="0" eaLnBrk="1" fontAlgn="base" latinLnBrk="0" hangingPunct="1">
              <a:spcBef>
                <a:spcPct val="0"/>
              </a:spcBef>
              <a:spcAft>
                <a:spcPct val="0"/>
              </a:spcAft>
              <a:defRPr sz="1350" kern="1200">
                <a:solidFill>
                  <a:schemeClr val="tx1"/>
                </a:solidFill>
                <a:latin typeface="+mn-lt"/>
                <a:ea typeface="+mn-ea"/>
                <a:cs typeface="+mn-cs"/>
                <a:sym typeface="Gill Sans" charset="0"/>
              </a:defRPr>
            </a:lvl8pPr>
            <a:lvl9pPr marL="2743200" algn="l" defTabSz="685800" rtl="0" eaLnBrk="1" fontAlgn="base" latinLnBrk="0" hangingPunct="1">
              <a:spcBef>
                <a:spcPct val="0"/>
              </a:spcBef>
              <a:spcAft>
                <a:spcPct val="0"/>
              </a:spcAft>
              <a:defRPr sz="1350" kern="1200">
                <a:solidFill>
                  <a:schemeClr val="tx1"/>
                </a:solidFill>
                <a:latin typeface="+mn-lt"/>
                <a:ea typeface="+mn-ea"/>
                <a:cs typeface="+mn-cs"/>
                <a:sym typeface="Gill Sans" charset="0"/>
              </a:defRPr>
            </a:lvl9pPr>
          </a:lstStyle>
          <a:p>
            <a:r>
              <a:rPr lang="en-US" sz="3600"/>
              <a:t>Creating a shared mental model </a:t>
            </a:r>
          </a:p>
        </p:txBody>
      </p:sp>
      <p:sp>
        <p:nvSpPr>
          <p:cNvPr id="7" name="TextBox 6">
            <a:extLst>
              <a:ext uri="{FF2B5EF4-FFF2-40B4-BE49-F238E27FC236}">
                <a16:creationId xmlns:a16="http://schemas.microsoft.com/office/drawing/2014/main" id="{5B74C8BC-C135-A7C2-3699-D50E9972E370}"/>
              </a:ext>
            </a:extLst>
          </p:cNvPr>
          <p:cNvSpPr txBox="1"/>
          <p:nvPr/>
        </p:nvSpPr>
        <p:spPr>
          <a:xfrm>
            <a:off x="4122964" y="2110085"/>
            <a:ext cx="4588328" cy="461665"/>
          </a:xfrm>
          <a:prstGeom prst="rect">
            <a:avLst/>
          </a:prstGeom>
          <a:noFill/>
        </p:spPr>
        <p:txBody>
          <a:bodyPr wrap="square">
            <a:spAutoFit/>
          </a:bodyPr>
          <a:lstStyle/>
          <a:p>
            <a:r>
              <a:rPr lang="en-US"/>
              <a:t> </a:t>
            </a:r>
            <a:endParaRPr lang="en-US" dirty="0"/>
          </a:p>
        </p:txBody>
      </p:sp>
      <p:pic>
        <p:nvPicPr>
          <p:cNvPr id="8" name="Online Media 7" title="How to make a peanut butter and jelly sandwich">
            <a:hlinkClick r:id="" action="ppaction://media"/>
            <a:extLst>
              <a:ext uri="{FF2B5EF4-FFF2-40B4-BE49-F238E27FC236}">
                <a16:creationId xmlns:a16="http://schemas.microsoft.com/office/drawing/2014/main" id="{B02C6812-4AE9-A2EC-451B-F925AE2C500E}"/>
              </a:ext>
            </a:extLst>
          </p:cNvPr>
          <p:cNvPicPr>
            <a:picLocks noRot="1" noChangeAspect="1"/>
          </p:cNvPicPr>
          <p:nvPr>
            <a:videoFile r:link="rId1"/>
          </p:nvPr>
        </p:nvPicPr>
        <p:blipFill>
          <a:blip r:embed="rId3"/>
          <a:stretch>
            <a:fillRect/>
          </a:stretch>
        </p:blipFill>
        <p:spPr>
          <a:xfrm>
            <a:off x="4856452" y="1246627"/>
            <a:ext cx="3827335" cy="2162261"/>
          </a:xfrm>
          <a:prstGeom prst="rect">
            <a:avLst/>
          </a:prstGeom>
        </p:spPr>
      </p:pic>
    </p:spTree>
    <p:extLst>
      <p:ext uri="{BB962C8B-B14F-4D97-AF65-F5344CB8AC3E}">
        <p14:creationId xmlns:p14="http://schemas.microsoft.com/office/powerpoint/2010/main" val="358027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6C79-B8F6-4923-96E1-572495F1CE6D}"/>
              </a:ext>
            </a:extLst>
          </p:cNvPr>
          <p:cNvSpPr>
            <a:spLocks noGrp="1"/>
          </p:cNvSpPr>
          <p:nvPr>
            <p:ph type="title"/>
          </p:nvPr>
        </p:nvSpPr>
        <p:spPr>
          <a:xfrm>
            <a:off x="249011" y="186209"/>
            <a:ext cx="8377698" cy="681378"/>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t>How to Create a Shared Mental Model</a:t>
            </a:r>
          </a:p>
        </p:txBody>
      </p:sp>
      <p:sp>
        <p:nvSpPr>
          <p:cNvPr id="3" name="Content Placeholder 2">
            <a:extLst>
              <a:ext uri="{FF2B5EF4-FFF2-40B4-BE49-F238E27FC236}">
                <a16:creationId xmlns:a16="http://schemas.microsoft.com/office/drawing/2014/main" id="{EC31B445-0EFD-4C46-8CCE-F546BCD6E2CE}"/>
              </a:ext>
            </a:extLst>
          </p:cNvPr>
          <p:cNvSpPr>
            <a:spLocks noGrp="1"/>
          </p:cNvSpPr>
          <p:nvPr>
            <p:ph idx="1"/>
          </p:nvPr>
        </p:nvSpPr>
        <p:spPr>
          <a:xfrm>
            <a:off x="1005642" y="4571187"/>
            <a:ext cx="7886700" cy="3263504"/>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675" b="0" i="0">
                <a:solidFill>
                  <a:srgbClr val="212121"/>
                </a:solidFill>
                <a:effectLst/>
                <a:latin typeface="BlinkMacSystemFont"/>
              </a:rPr>
              <a:t>Kogan JR, Holmboe ES, Hauer KE. Tools for direct observation and assessment of clinical skills of medical trainees: a systematic review. JAMA. 2009 Sep 23;302(12):1316-26. </a:t>
            </a:r>
            <a:r>
              <a:rPr lang="en-US" sz="675" b="0" i="0" err="1">
                <a:solidFill>
                  <a:srgbClr val="212121"/>
                </a:solidFill>
                <a:effectLst/>
                <a:latin typeface="BlinkMacSystemFont"/>
              </a:rPr>
              <a:t>doi</a:t>
            </a:r>
            <a:r>
              <a:rPr lang="en-US" sz="675" b="0" i="0">
                <a:solidFill>
                  <a:srgbClr val="212121"/>
                </a:solidFill>
                <a:effectLst/>
                <a:latin typeface="BlinkMacSystemFont"/>
              </a:rPr>
              <a:t>: 10.1001/jama.2009.1365. PMID: 19773567.</a:t>
            </a:r>
            <a:endParaRPr lang="en-US" sz="675"/>
          </a:p>
        </p:txBody>
      </p:sp>
      <p:sp>
        <p:nvSpPr>
          <p:cNvPr id="5" name="TextBox 4">
            <a:extLst>
              <a:ext uri="{FF2B5EF4-FFF2-40B4-BE49-F238E27FC236}">
                <a16:creationId xmlns:a16="http://schemas.microsoft.com/office/drawing/2014/main" id="{D05F94A2-843F-4C6A-91C2-6807B3F5885B}"/>
              </a:ext>
            </a:extLst>
          </p:cNvPr>
          <p:cNvSpPr txBox="1"/>
          <p:nvPr/>
        </p:nvSpPr>
        <p:spPr>
          <a:xfrm>
            <a:off x="372397" y="1029690"/>
            <a:ext cx="5114003" cy="3293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57175" indent="-257175">
              <a:buAutoNum type="arabicPeriod"/>
            </a:pPr>
            <a:r>
              <a:rPr lang="en-US" sz="1600"/>
              <a:t>Set aside Faculty Development time</a:t>
            </a:r>
          </a:p>
          <a:p>
            <a:pPr marL="257175" indent="-257175">
              <a:buAutoNum type="arabicPeriod"/>
            </a:pPr>
            <a:r>
              <a:rPr lang="en-US" sz="1600"/>
              <a:t>Have the group make a list of observations they would like to make</a:t>
            </a:r>
          </a:p>
          <a:p>
            <a:pPr marL="257175" indent="-257175">
              <a:buAutoNum type="arabicPeriod"/>
            </a:pPr>
            <a:r>
              <a:rPr lang="en-US" sz="1600"/>
              <a:t>Choose one</a:t>
            </a:r>
          </a:p>
          <a:p>
            <a:pPr marL="257175" indent="-257175">
              <a:buAutoNum type="arabicPeriod"/>
            </a:pPr>
            <a:r>
              <a:rPr lang="en-US" sz="1600"/>
              <a:t>Then have group make a list of steps they expect to see to complete the skill</a:t>
            </a:r>
          </a:p>
          <a:p>
            <a:pPr marL="257175" indent="-257175">
              <a:buAutoNum type="arabicPeriod"/>
            </a:pPr>
            <a:r>
              <a:rPr lang="en-US" sz="1600"/>
              <a:t>(Share with group a validated tool- if one available)</a:t>
            </a:r>
          </a:p>
          <a:p>
            <a:pPr marL="257175" indent="-257175">
              <a:buAutoNum type="arabicPeriod"/>
            </a:pPr>
            <a:r>
              <a:rPr lang="en-US" sz="1600"/>
              <a:t>Compare your list to the validated tool- tweaking it as needed (streamline or add)</a:t>
            </a:r>
          </a:p>
          <a:p>
            <a:pPr marL="257175" indent="-257175">
              <a:buAutoNum type="arabicPeriod"/>
            </a:pPr>
            <a:r>
              <a:rPr lang="en-US" sz="1600"/>
              <a:t>Pilot it (perhaps on a standardized video as a group) </a:t>
            </a:r>
          </a:p>
          <a:p>
            <a:pPr marL="257175" indent="-257175">
              <a:buAutoNum type="arabicPeriod"/>
            </a:pPr>
            <a:r>
              <a:rPr lang="en-US" sz="1600"/>
              <a:t>Discuss time to implement</a:t>
            </a:r>
          </a:p>
          <a:p>
            <a:pPr marL="257175" indent="-257175">
              <a:buAutoNum type="arabicPeriod"/>
            </a:pPr>
            <a:r>
              <a:rPr lang="en-US" sz="1600"/>
              <a:t>Discuss tracking of resident progress</a:t>
            </a:r>
          </a:p>
        </p:txBody>
      </p:sp>
      <p:sp>
        <p:nvSpPr>
          <p:cNvPr id="6" name="TextBox 5">
            <a:extLst>
              <a:ext uri="{FF2B5EF4-FFF2-40B4-BE49-F238E27FC236}">
                <a16:creationId xmlns:a16="http://schemas.microsoft.com/office/drawing/2014/main" id="{31600D3D-75AF-4C2A-981B-E57E3FA9BEEE}"/>
              </a:ext>
            </a:extLst>
          </p:cNvPr>
          <p:cNvSpPr txBox="1"/>
          <p:nvPr/>
        </p:nvSpPr>
        <p:spPr>
          <a:xfrm>
            <a:off x="5780315" y="869497"/>
            <a:ext cx="3114674" cy="339107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graphicFrame>
        <p:nvGraphicFramePr>
          <p:cNvPr id="7" name="Table 6">
            <a:extLst>
              <a:ext uri="{FF2B5EF4-FFF2-40B4-BE49-F238E27FC236}">
                <a16:creationId xmlns:a16="http://schemas.microsoft.com/office/drawing/2014/main" id="{3E4282FA-B9F6-44B6-A126-F60912C7E94C}"/>
              </a:ext>
            </a:extLst>
          </p:cNvPr>
          <p:cNvGraphicFramePr>
            <a:graphicFrameLocks noGrp="1"/>
          </p:cNvGraphicFramePr>
          <p:nvPr/>
        </p:nvGraphicFramePr>
        <p:xfrm>
          <a:off x="5657850" y="1053193"/>
          <a:ext cx="3237139" cy="3207375"/>
        </p:xfrm>
        <a:graphic>
          <a:graphicData uri="http://schemas.openxmlformats.org/drawingml/2006/table">
            <a:tbl>
              <a:tblPr/>
              <a:tblGrid>
                <a:gridCol w="1864501">
                  <a:extLst>
                    <a:ext uri="{9D8B030D-6E8A-4147-A177-3AD203B41FA5}">
                      <a16:colId xmlns:a16="http://schemas.microsoft.com/office/drawing/2014/main" val="4293282884"/>
                    </a:ext>
                  </a:extLst>
                </a:gridCol>
                <a:gridCol w="1372638">
                  <a:extLst>
                    <a:ext uri="{9D8B030D-6E8A-4147-A177-3AD203B41FA5}">
                      <a16:colId xmlns:a16="http://schemas.microsoft.com/office/drawing/2014/main" val="2097389807"/>
                    </a:ext>
                  </a:extLst>
                </a:gridCol>
              </a:tblGrid>
              <a:tr h="319823">
                <a:tc>
                  <a:txBody>
                    <a:bodyPr/>
                    <a:lstStyle/>
                    <a:p>
                      <a:pPr algn="l" fontAlgn="b"/>
                      <a:r>
                        <a:rPr lang="en-US" sz="800" b="0" i="0" u="none" strike="noStrike">
                          <a:solidFill>
                            <a:srgbClr val="000000"/>
                          </a:solidFill>
                          <a:effectLst/>
                          <a:latin typeface="Calibri" panose="020F0502020204030204" pitchFamily="34" charset="0"/>
                        </a:rPr>
                        <a:t>GYN exam/Pelvic exam</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GYN exam</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143559"/>
                  </a:ext>
                </a:extLst>
              </a:tr>
              <a:tr h="319823">
                <a:tc>
                  <a:txBody>
                    <a:bodyPr/>
                    <a:lstStyle/>
                    <a:p>
                      <a:pPr algn="l" fontAlgn="b"/>
                      <a:r>
                        <a:rPr lang="en-US" sz="800" b="0" i="0" u="none" strike="noStrike">
                          <a:solidFill>
                            <a:srgbClr val="000000"/>
                          </a:solidFill>
                          <a:effectLst/>
                          <a:latin typeface="Calibri" panose="020F0502020204030204" pitchFamily="34" charset="0"/>
                        </a:rPr>
                        <a:t>Osteopathic  Structural Exam</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Osteopathic Exam</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835855"/>
                  </a:ext>
                </a:extLst>
              </a:tr>
              <a:tr h="182756">
                <a:tc>
                  <a:txBody>
                    <a:bodyPr/>
                    <a:lstStyle/>
                    <a:p>
                      <a:pPr algn="l" fontAlgn="b"/>
                      <a:r>
                        <a:rPr lang="en-US" sz="800" b="0" i="0" u="none" strike="noStrike">
                          <a:solidFill>
                            <a:srgbClr val="000000"/>
                          </a:solidFill>
                          <a:effectLst/>
                          <a:latin typeface="Calibri" panose="020F0502020204030204" pitchFamily="34" charset="0"/>
                        </a:rPr>
                        <a:t>Shared Decision Making</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51102915"/>
                  </a:ext>
                </a:extLst>
              </a:tr>
              <a:tr h="328961">
                <a:tc>
                  <a:txBody>
                    <a:bodyPr/>
                    <a:lstStyle/>
                    <a:p>
                      <a:pPr algn="l" fontAlgn="b"/>
                      <a:r>
                        <a:rPr lang="en-US" sz="800" b="0" i="0" u="none" strike="noStrike">
                          <a:solidFill>
                            <a:srgbClr val="000000"/>
                          </a:solidFill>
                          <a:effectLst/>
                          <a:latin typeface="Calibri" panose="020F0502020204030204" pitchFamily="34" charset="0"/>
                        </a:rPr>
                        <a:t>New Medication</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shared decision making</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110720"/>
                  </a:ext>
                </a:extLst>
              </a:tr>
              <a:tr h="264998">
                <a:tc>
                  <a:txBody>
                    <a:bodyPr/>
                    <a:lstStyle/>
                    <a:p>
                      <a:pPr algn="l" fontAlgn="b"/>
                      <a:r>
                        <a:rPr lang="en-US" sz="800" b="0" i="0" u="none" strike="noStrike">
                          <a:solidFill>
                            <a:srgbClr val="000000"/>
                          </a:solidFill>
                          <a:effectLst/>
                          <a:latin typeface="Calibri" panose="020F0502020204030204" pitchFamily="34" charset="0"/>
                        </a:rPr>
                        <a:t>Pain Management</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shared decision making</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961911"/>
                  </a:ext>
                </a:extLst>
              </a:tr>
              <a:tr h="255859">
                <a:tc>
                  <a:txBody>
                    <a:bodyPr/>
                    <a:lstStyle/>
                    <a:p>
                      <a:pPr algn="l" fontAlgn="b"/>
                      <a:r>
                        <a:rPr lang="en-US" sz="800" b="0" i="0" u="none" strike="noStrike">
                          <a:solidFill>
                            <a:srgbClr val="000000"/>
                          </a:solidFill>
                          <a:effectLst/>
                          <a:latin typeface="Calibri" panose="020F0502020204030204" pitchFamily="34" charset="0"/>
                        </a:rPr>
                        <a:t>Goals of Care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shared decision making</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235864"/>
                  </a:ext>
                </a:extLst>
              </a:tr>
              <a:tr h="255859">
                <a:tc>
                  <a:txBody>
                    <a:bodyPr/>
                    <a:lstStyle/>
                    <a:p>
                      <a:pPr algn="l" fontAlgn="b"/>
                      <a:r>
                        <a:rPr lang="en-US" sz="800" b="0" i="0" u="none" strike="noStrike">
                          <a:solidFill>
                            <a:srgbClr val="000000"/>
                          </a:solidFill>
                          <a:effectLst/>
                          <a:latin typeface="Calibri" panose="020F0502020204030204" pitchFamily="34" charset="0"/>
                        </a:rPr>
                        <a:t>Contraception Counseling</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shared decision making</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624580"/>
                  </a:ext>
                </a:extLst>
              </a:tr>
              <a:tr h="255859">
                <a:tc>
                  <a:txBody>
                    <a:bodyPr/>
                    <a:lstStyle/>
                    <a:p>
                      <a:pPr algn="l" fontAlgn="b"/>
                      <a:r>
                        <a:rPr lang="en-US" sz="800" b="0" i="0" u="none" strike="noStrike">
                          <a:solidFill>
                            <a:srgbClr val="000000"/>
                          </a:solidFill>
                          <a:effectLst/>
                          <a:latin typeface="Calibri" panose="020F0502020204030204" pitchFamily="34" charset="0"/>
                        </a:rPr>
                        <a:t>Informed Consent</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informed consent</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125530"/>
                  </a:ext>
                </a:extLst>
              </a:tr>
              <a:tr h="255859">
                <a:tc>
                  <a:txBody>
                    <a:bodyPr/>
                    <a:lstStyle/>
                    <a:p>
                      <a:pPr algn="l" fontAlgn="b"/>
                      <a:r>
                        <a:rPr lang="en-US" sz="800" b="0" i="0" u="none" strike="noStrike">
                          <a:solidFill>
                            <a:srgbClr val="000000"/>
                          </a:solidFill>
                          <a:effectLst/>
                          <a:latin typeface="Calibri" panose="020F0502020204030204" pitchFamily="34" charset="0"/>
                        </a:rPr>
                        <a:t>Other</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shared decision making</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1438999"/>
                  </a:ext>
                </a:extLst>
              </a:tr>
              <a:tr h="182756">
                <a:tc>
                  <a:txBody>
                    <a:bodyPr/>
                    <a:lstStyle/>
                    <a:p>
                      <a:pPr algn="l" fontAlgn="b"/>
                      <a:r>
                        <a:rPr lang="en-US" sz="800" b="0" i="0" u="none" strike="noStrike">
                          <a:solidFill>
                            <a:srgbClr val="000000"/>
                          </a:solidFill>
                          <a:effectLst/>
                          <a:latin typeface="Calibri" panose="020F0502020204030204" pitchFamily="34" charset="0"/>
                        </a:rPr>
                        <a:t>Difficult Conversations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25447446"/>
                  </a:ext>
                </a:extLst>
              </a:tr>
              <a:tr h="292411">
                <a:tc>
                  <a:txBody>
                    <a:bodyPr/>
                    <a:lstStyle/>
                    <a:p>
                      <a:pPr algn="l" fontAlgn="b"/>
                      <a:r>
                        <a:rPr lang="en-US" sz="800" b="0" i="0" u="none" strike="noStrike">
                          <a:solidFill>
                            <a:srgbClr val="000000"/>
                          </a:solidFill>
                          <a:effectLst/>
                          <a:latin typeface="Calibri" panose="020F0502020204030204" pitchFamily="34" charset="0"/>
                        </a:rPr>
                        <a:t>Bad News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SPIKES model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655176"/>
                  </a:ext>
                </a:extLst>
              </a:tr>
              <a:tr h="292411">
                <a:tc>
                  <a:txBody>
                    <a:bodyPr/>
                    <a:lstStyle/>
                    <a:p>
                      <a:pPr algn="l" fontAlgn="b"/>
                      <a:r>
                        <a:rPr lang="en-US" sz="800" b="0" i="0" u="none" strike="noStrike">
                          <a:solidFill>
                            <a:srgbClr val="000000"/>
                          </a:solidFill>
                          <a:effectLst/>
                          <a:latin typeface="Calibri" panose="020F0502020204030204" pitchFamily="34" charset="0"/>
                        </a:rPr>
                        <a:t>End of Life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SPIKES model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09113"/>
                  </a:ext>
                </a:extLst>
              </a:tr>
            </a:tbl>
          </a:graphicData>
        </a:graphic>
      </p:graphicFrame>
    </p:spTree>
    <p:extLst>
      <p:ext uri="{BB962C8B-B14F-4D97-AF65-F5344CB8AC3E}">
        <p14:creationId xmlns:p14="http://schemas.microsoft.com/office/powerpoint/2010/main" val="2390190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B148-C3E3-4A86-B2DF-3233146E83C5}"/>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a:t>Our Direct Observation Toolkit</a:t>
            </a:r>
          </a:p>
        </p:txBody>
      </p:sp>
      <p:sp>
        <p:nvSpPr>
          <p:cNvPr id="3" name="Content Placeholder 2">
            <a:extLst>
              <a:ext uri="{FF2B5EF4-FFF2-40B4-BE49-F238E27FC236}">
                <a16:creationId xmlns:a16="http://schemas.microsoft.com/office/drawing/2014/main" id="{BCB5D2B2-FBE0-4CD9-8ED3-8B43BDBE17CF}"/>
              </a:ext>
            </a:extLst>
          </p:cNvPr>
          <p:cNvSpPr>
            <a:spLocks noGrp="1"/>
          </p:cNvSpPr>
          <p:nvPr>
            <p:ph sz="half" idx="1"/>
          </p:nvPr>
        </p:nvSpPr>
        <p:spPr>
          <a:xfrm>
            <a:off x="511277" y="1174222"/>
            <a:ext cx="4003573" cy="326350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r>
              <a:rPr lang="en-US" sz="1800"/>
              <a:t>Spreadsheet of skills- and which framework to use</a:t>
            </a:r>
          </a:p>
          <a:p>
            <a:pPr marL="285750" indent="-285750"/>
            <a:r>
              <a:rPr lang="en-US" sz="1800"/>
              <a:t>History (ACGME)</a:t>
            </a:r>
          </a:p>
          <a:p>
            <a:pPr marL="285750" indent="-285750"/>
            <a:r>
              <a:rPr lang="en-US" sz="1800"/>
              <a:t>Physical (Stanford 25)</a:t>
            </a:r>
          </a:p>
          <a:p>
            <a:pPr marL="285750" indent="-285750"/>
            <a:r>
              <a:rPr lang="en-US" sz="1800"/>
              <a:t>Shared decision making (ACGME)</a:t>
            </a:r>
          </a:p>
          <a:p>
            <a:pPr marL="285750" indent="-285750"/>
            <a:r>
              <a:rPr lang="en-US" sz="1800"/>
              <a:t>Difficult conversations (SPIKES)</a:t>
            </a:r>
          </a:p>
          <a:p>
            <a:pPr marL="285750" indent="-285750"/>
            <a:r>
              <a:rPr lang="en-US" sz="1800"/>
              <a:t>Counseling for Behavior Change (Univ. MN- Change that Matters framework)</a:t>
            </a:r>
          </a:p>
          <a:p>
            <a:pPr lvl="1"/>
            <a:endParaRPr lang="en-US" sz="1800"/>
          </a:p>
        </p:txBody>
      </p:sp>
      <p:sp>
        <p:nvSpPr>
          <p:cNvPr id="5" name="Content Placeholder 4">
            <a:extLst>
              <a:ext uri="{FF2B5EF4-FFF2-40B4-BE49-F238E27FC236}">
                <a16:creationId xmlns:a16="http://schemas.microsoft.com/office/drawing/2014/main" id="{A8994A06-5F39-B013-7369-157B9F0D0653}"/>
              </a:ext>
            </a:extLst>
          </p:cNvPr>
          <p:cNvSpPr>
            <a:spLocks noGrp="1"/>
          </p:cNvSpPr>
          <p:nvPr>
            <p:ph sz="half" idx="2"/>
          </p:nvPr>
        </p:nvSpPr>
        <p:spPr>
          <a:xfrm>
            <a:off x="4629150" y="1174222"/>
            <a:ext cx="3886200" cy="3263504"/>
          </a:xfrm>
        </p:spPr>
        <p:txBody>
          <a:bodyPr/>
          <a:lstStyle/>
          <a:p>
            <a:r>
              <a:rPr lang="en-US" sz="1800"/>
              <a:t>Frameworks available (paper/clipboard or online teams)</a:t>
            </a:r>
          </a:p>
          <a:p>
            <a:r>
              <a:rPr lang="en-US" sz="1800"/>
              <a:t>Evaluation (quick and easy)</a:t>
            </a:r>
          </a:p>
          <a:p>
            <a:r>
              <a:rPr lang="en-US" sz="1800"/>
              <a:t>Tracking tool on Teams so all preceptors can see what needs to be observed</a:t>
            </a:r>
          </a:p>
          <a:p>
            <a:endParaRPr lang="en-US" sz="1800"/>
          </a:p>
        </p:txBody>
      </p:sp>
    </p:spTree>
    <p:extLst>
      <p:ext uri="{BB962C8B-B14F-4D97-AF65-F5344CB8AC3E}">
        <p14:creationId xmlns:p14="http://schemas.microsoft.com/office/powerpoint/2010/main" val="1023532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56B9B-8B1C-F2E8-3A76-05F8D86DE328}"/>
              </a:ext>
            </a:extLst>
          </p:cNvPr>
          <p:cNvSpPr>
            <a:spLocks noGrp="1"/>
          </p:cNvSpPr>
          <p:nvPr>
            <p:ph type="title"/>
          </p:nvPr>
        </p:nvSpPr>
        <p:spPr>
          <a:xfrm>
            <a:off x="378299" y="147353"/>
            <a:ext cx="8472511" cy="890724"/>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pPr>
            <a:r>
              <a:rPr lang="en-US" sz="3400"/>
              <a:t>Making tracking and Assessment easier</a:t>
            </a:r>
          </a:p>
        </p:txBody>
      </p:sp>
      <p:graphicFrame>
        <p:nvGraphicFramePr>
          <p:cNvPr id="9" name="Content Placeholder 6">
            <a:extLst>
              <a:ext uri="{FF2B5EF4-FFF2-40B4-BE49-F238E27FC236}">
                <a16:creationId xmlns:a16="http://schemas.microsoft.com/office/drawing/2014/main" id="{5F5B7EFB-DA88-BF13-6C07-4C2B828DC1C5}"/>
              </a:ext>
            </a:extLst>
          </p:cNvPr>
          <p:cNvGraphicFramePr>
            <a:graphicFrameLocks noGrp="1"/>
          </p:cNvGraphicFramePr>
          <p:nvPr>
            <p:ph idx="1"/>
          </p:nvPr>
        </p:nvGraphicFramePr>
        <p:xfrm>
          <a:off x="362562" y="1173733"/>
          <a:ext cx="8488247" cy="3171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hidden="1">
            <a:extLst>
              <a:ext uri="{FF2B5EF4-FFF2-40B4-BE49-F238E27FC236}">
                <a16:creationId xmlns:a16="http://schemas.microsoft.com/office/drawing/2014/main" id="{244E300A-72F8-4493-B1F0-60387FF0CC6E}"/>
              </a:ext>
            </a:extLst>
          </p:cNvPr>
          <p:cNvSpPr>
            <a:spLocks noGrp="1"/>
          </p:cNvSpPr>
          <p:nvPr>
            <p:ph type="sldNum" sz="quarter" idx="4294967295"/>
          </p:nvPr>
        </p:nvSpPr>
        <p:spPr>
          <a:xfrm>
            <a:off x="6910388" y="4856163"/>
            <a:ext cx="2233612" cy="274637"/>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spcAft>
                <a:spcPts val="600"/>
              </a:spcAft>
            </a:pPr>
            <a:fld id="{6850F052-8EF3-704B-8C4D-34364F2C06DA}" type="slidenum">
              <a:rPr lang="en-US" smtClean="0"/>
              <a:pPr>
                <a:spcAft>
                  <a:spcPts val="600"/>
                </a:spcAft>
              </a:pPr>
              <a:t>15</a:t>
            </a:fld>
            <a:endParaRPr lang="en-US"/>
          </a:p>
        </p:txBody>
      </p:sp>
    </p:spTree>
    <p:extLst>
      <p:ext uri="{BB962C8B-B14F-4D97-AF65-F5344CB8AC3E}">
        <p14:creationId xmlns:p14="http://schemas.microsoft.com/office/powerpoint/2010/main" val="25177115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AF313-7C2F-11BD-D4E8-5454501E941D}"/>
              </a:ext>
            </a:extLst>
          </p:cNvPr>
          <p:cNvSpPr>
            <a:spLocks noGrp="1"/>
          </p:cNvSpPr>
          <p:nvPr>
            <p:ph type="title"/>
          </p:nvPr>
        </p:nvSpPr>
        <p:spPr>
          <a:xfrm>
            <a:off x="1474676" y="13332"/>
            <a:ext cx="7005049" cy="497446"/>
          </a:xfrm>
          <a:ln>
            <a:noFill/>
          </a:ln>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latin typeface="Arial" panose="020B0604020202020204" pitchFamily="34" charset="0"/>
                <a:cs typeface="Arial" panose="020B0604020202020204" pitchFamily="34" charset="0"/>
              </a:rPr>
              <a:t>Direct Observation Documentation</a:t>
            </a:r>
          </a:p>
        </p:txBody>
      </p:sp>
      <p:sp>
        <p:nvSpPr>
          <p:cNvPr id="6" name="Content Placeholder 5">
            <a:extLst>
              <a:ext uri="{FF2B5EF4-FFF2-40B4-BE49-F238E27FC236}">
                <a16:creationId xmlns:a16="http://schemas.microsoft.com/office/drawing/2014/main" id="{F6053E57-13A9-13FC-F119-DE76C173CF1C}"/>
              </a:ext>
            </a:extLst>
          </p:cNvPr>
          <p:cNvSpPr>
            <a:spLocks noGrp="1"/>
          </p:cNvSpPr>
          <p:nvPr>
            <p:ph idx="1"/>
          </p:nvPr>
        </p:nvSpPr>
        <p:spPr>
          <a:xfrm>
            <a:off x="1474677" y="522214"/>
            <a:ext cx="6354874" cy="4110509"/>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lvl="1" indent="0">
              <a:buNone/>
            </a:pPr>
            <a:endParaRPr lang="en-US">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B2AA6896-79CE-4DE5-99FC-D53E27801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675" y="679509"/>
            <a:ext cx="6354875" cy="40267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560539-9C54-462C-8850-D8C7B82DE2B7}"/>
              </a:ext>
            </a:extLst>
          </p:cNvPr>
          <p:cNvPicPr>
            <a:picLocks noChangeAspect="1"/>
          </p:cNvPicPr>
          <p:nvPr/>
        </p:nvPicPr>
        <p:blipFill>
          <a:blip r:embed="rId3"/>
          <a:stretch>
            <a:fillRect/>
          </a:stretch>
        </p:blipFill>
        <p:spPr>
          <a:xfrm>
            <a:off x="75481" y="2548"/>
            <a:ext cx="9144000" cy="4953000"/>
          </a:xfrm>
          <a:prstGeom prst="rect">
            <a:avLst/>
          </a:prstGeom>
        </p:spPr>
      </p:pic>
    </p:spTree>
    <p:extLst>
      <p:ext uri="{BB962C8B-B14F-4D97-AF65-F5344CB8AC3E}">
        <p14:creationId xmlns:p14="http://schemas.microsoft.com/office/powerpoint/2010/main" val="865692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33B7-3B12-87D8-ED73-23590241ED0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9C88BBC-BA39-D1C6-D02B-078E97B75C6A}"/>
              </a:ext>
            </a:extLst>
          </p:cNvPr>
          <p:cNvPicPr>
            <a:picLocks noChangeAspect="1"/>
          </p:cNvPicPr>
          <p:nvPr/>
        </p:nvPicPr>
        <p:blipFill rotWithShape="1">
          <a:blip r:embed="rId2"/>
          <a:srcRect t="7412" b="16331"/>
          <a:stretch/>
        </p:blipFill>
        <p:spPr>
          <a:xfrm>
            <a:off x="15" y="961"/>
            <a:ext cx="9143985" cy="5142539"/>
          </a:xfrm>
          <a:prstGeom prst="rect">
            <a:avLst/>
          </a:prstGeom>
        </p:spPr>
      </p:pic>
    </p:spTree>
    <p:extLst>
      <p:ext uri="{BB962C8B-B14F-4D97-AF65-F5344CB8AC3E}">
        <p14:creationId xmlns:p14="http://schemas.microsoft.com/office/powerpoint/2010/main" val="1579566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AF313-7C2F-11BD-D4E8-5454501E941D}"/>
              </a:ext>
            </a:extLst>
          </p:cNvPr>
          <p:cNvSpPr>
            <a:spLocks noGrp="1"/>
          </p:cNvSpPr>
          <p:nvPr>
            <p:ph type="title"/>
          </p:nvPr>
        </p:nvSpPr>
        <p:spPr>
          <a:ln>
            <a:noFill/>
          </a:ln>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a:latin typeface="Arial" panose="020B0604020202020204" pitchFamily="34" charset="0"/>
                <a:cs typeface="Arial" panose="020B0604020202020204" pitchFamily="34" charset="0"/>
              </a:rPr>
              <a:t>Program Director’s Role</a:t>
            </a:r>
          </a:p>
        </p:txBody>
      </p:sp>
      <p:sp>
        <p:nvSpPr>
          <p:cNvPr id="6" name="Content Placeholder 5">
            <a:extLst>
              <a:ext uri="{FF2B5EF4-FFF2-40B4-BE49-F238E27FC236}">
                <a16:creationId xmlns:a16="http://schemas.microsoft.com/office/drawing/2014/main" id="{F6053E57-13A9-13FC-F119-DE76C173CF1C}"/>
              </a:ext>
            </a:extLst>
          </p:cNvPr>
          <p:cNvSpPr>
            <a:spLocks noGrp="1"/>
          </p:cNvSpPr>
          <p:nvPr>
            <p:ph idx="1"/>
          </p:nvPr>
        </p:nvSpPr>
        <p:spPr>
          <a:xfrm>
            <a:off x="738331" y="982056"/>
            <a:ext cx="8027369" cy="3632261"/>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a:latin typeface="Arial" panose="020B0604020202020204" pitchFamily="34" charset="0"/>
              <a:cs typeface="Arial" panose="020B0604020202020204" pitchFamily="34" charset="0"/>
            </a:endParaRPr>
          </a:p>
          <a:p>
            <a:r>
              <a:rPr lang="en-US" sz="2400" b="1" i="0">
                <a:effectLst/>
              </a:rPr>
              <a:t>Vision and Strategic Planning</a:t>
            </a:r>
          </a:p>
          <a:p>
            <a:pPr marL="0" indent="0">
              <a:buNone/>
            </a:pPr>
            <a:r>
              <a:rPr lang="en-US" sz="1950">
                <a:cs typeface="Arial" panose="020B0604020202020204" pitchFamily="34" charset="0"/>
              </a:rPr>
              <a:t>       	Establish a clear vision for competency-based education</a:t>
            </a:r>
            <a:endParaRPr lang="en-US" sz="1950" i="0">
              <a:effectLst/>
              <a:cs typeface="Arial" panose="020B0604020202020204" pitchFamily="34" charset="0"/>
            </a:endParaRPr>
          </a:p>
          <a:p>
            <a:r>
              <a:rPr lang="en-US" sz="2400" b="1" i="0">
                <a:effectLst/>
              </a:rPr>
              <a:t>Advocacy and Communication</a:t>
            </a:r>
          </a:p>
          <a:p>
            <a:r>
              <a:rPr lang="en-US" sz="2400" b="1" i="0">
                <a:effectLst/>
              </a:rPr>
              <a:t>Curriculum Integration</a:t>
            </a:r>
          </a:p>
          <a:p>
            <a:pPr marL="0" indent="0">
              <a:buNone/>
            </a:pPr>
            <a:r>
              <a:rPr lang="en-US" sz="1800" i="0">
                <a:effectLst/>
                <a:cs typeface="Arial" panose="020B0604020202020204" pitchFamily="34" charset="0"/>
              </a:rPr>
              <a:t>        	Actively lead </a:t>
            </a:r>
            <a:r>
              <a:rPr lang="en-US" sz="1800">
                <a:cs typeface="Arial" panose="020B0604020202020204" pitchFamily="34" charset="0"/>
              </a:rPr>
              <a:t>the integration of competencies into the curriculum</a:t>
            </a:r>
            <a:endParaRPr lang="en-US" sz="1800" i="0">
              <a:effectLst/>
              <a:cs typeface="Arial" panose="020B0604020202020204" pitchFamily="34" charset="0"/>
            </a:endParaRPr>
          </a:p>
          <a:p>
            <a:r>
              <a:rPr lang="en-US" sz="2400" b="1" i="0">
                <a:effectLst/>
              </a:rPr>
              <a:t>Faculty Training and Development</a:t>
            </a:r>
          </a:p>
          <a:p>
            <a:pPr marL="0" indent="0">
              <a:buNone/>
            </a:pPr>
            <a:r>
              <a:rPr lang="en-US" b="1" i="0">
                <a:effectLst/>
              </a:rPr>
              <a:t>       	</a:t>
            </a:r>
            <a:r>
              <a:rPr lang="en-US" sz="1800" i="0">
                <a:effectLst/>
                <a:cs typeface="Arial" panose="020B0604020202020204" pitchFamily="34" charset="0"/>
              </a:rPr>
              <a:t>Organize and facilitate faculty development related to competency-	based assessments</a:t>
            </a:r>
          </a:p>
        </p:txBody>
      </p:sp>
    </p:spTree>
    <p:extLst>
      <p:ext uri="{BB962C8B-B14F-4D97-AF65-F5344CB8AC3E}">
        <p14:creationId xmlns:p14="http://schemas.microsoft.com/office/powerpoint/2010/main" val="854922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AF313-7C2F-11BD-D4E8-5454501E941D}"/>
              </a:ext>
            </a:extLst>
          </p:cNvPr>
          <p:cNvSpPr>
            <a:spLocks noGrp="1"/>
          </p:cNvSpPr>
          <p:nvPr>
            <p:ph type="title"/>
          </p:nvPr>
        </p:nvSpPr>
        <p:spPr>
          <a:xfrm>
            <a:off x="335744" y="100424"/>
            <a:ext cx="8472511" cy="890724"/>
          </a:xfrm>
          <a:ln>
            <a:noFill/>
          </a:ln>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a:latin typeface="Arial" panose="020B0604020202020204" pitchFamily="34" charset="0"/>
                <a:cs typeface="Arial" panose="020B0604020202020204" pitchFamily="34" charset="0"/>
              </a:rPr>
              <a:t>Success is a moving target</a:t>
            </a:r>
          </a:p>
        </p:txBody>
      </p:sp>
      <p:sp>
        <p:nvSpPr>
          <p:cNvPr id="6" name="Content Placeholder 5">
            <a:extLst>
              <a:ext uri="{FF2B5EF4-FFF2-40B4-BE49-F238E27FC236}">
                <a16:creationId xmlns:a16="http://schemas.microsoft.com/office/drawing/2014/main" id="{F6053E57-13A9-13FC-F119-DE76C173CF1C}"/>
              </a:ext>
            </a:extLst>
          </p:cNvPr>
          <p:cNvSpPr>
            <a:spLocks noGrp="1"/>
          </p:cNvSpPr>
          <p:nvPr>
            <p:ph idx="1"/>
          </p:nvPr>
        </p:nvSpPr>
        <p:spPr>
          <a:xfrm>
            <a:off x="846450" y="1175654"/>
            <a:ext cx="8061575" cy="3680671"/>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r>
              <a:rPr lang="en-US" sz="2400" dirty="0">
                <a:latin typeface="Arial"/>
                <a:cs typeface="Arial"/>
              </a:rPr>
              <a:t>We started Direct Observation in October 2023</a:t>
            </a:r>
          </a:p>
          <a:p>
            <a:pPr marL="342900" indent="-342900"/>
            <a:r>
              <a:rPr lang="en-US" sz="2400">
                <a:latin typeface="Arial"/>
                <a:cs typeface="Arial"/>
              </a:rPr>
              <a:t>The plan is to have 750 done by end of September 2024</a:t>
            </a:r>
            <a:endParaRPr lang="en-US" sz="2400" dirty="0">
              <a:latin typeface="Arial"/>
              <a:cs typeface="Arial"/>
            </a:endParaRPr>
          </a:p>
          <a:p>
            <a:pPr marL="342900" indent="-342900"/>
            <a:r>
              <a:rPr lang="en-US" sz="2400" dirty="0">
                <a:latin typeface="Arial"/>
                <a:cs typeface="Arial"/>
              </a:rPr>
              <a:t>In AY 24 we completed 850 </a:t>
            </a:r>
            <a:endParaRPr lang="en-US"/>
          </a:p>
          <a:p>
            <a:pPr marL="342900" indent="-342900"/>
            <a:r>
              <a:rPr lang="en-US" sz="2400" dirty="0">
                <a:latin typeface="Arial"/>
                <a:cs typeface="Arial"/>
              </a:rPr>
              <a:t>In AY 25 we completed 1125 but shy of the 1440 in the Pilot</a:t>
            </a:r>
          </a:p>
          <a:p>
            <a:pPr marL="342900" indent="-342900"/>
            <a:r>
              <a:rPr lang="en-US" sz="2400" dirty="0">
                <a:latin typeface="Arial"/>
                <a:cs typeface="Arial"/>
              </a:rPr>
              <a:t>Success =sustaining the energy!</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40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1F4293-40A6-1D89-1B5C-434A2BB14C39}"/>
              </a:ext>
            </a:extLst>
          </p:cNvPr>
          <p:cNvSpPr txBox="1"/>
          <p:nvPr/>
        </p:nvSpPr>
        <p:spPr>
          <a:xfrm>
            <a:off x="4078042" y="3290040"/>
            <a:ext cx="4494458" cy="1144937"/>
          </a:xfrm>
          <a:prstGeom prst="rect">
            <a:avLst/>
          </a:prstGeom>
        </p:spPr>
        <p:txBody>
          <a:bodyPr rot="0" spcFirstLastPara="0" vertOverflow="overflow" horzOverflow="overflow" vert="horz" lIns="68580" tIns="34290" rIns="68580" bIns="34290" numCol="1" spcCol="0" rtlCol="0" fromWordArt="0" anchor="ctr" anchorCtr="0" forceAA="0" compatLnSpc="1">
            <a:prstTxWarp prst="textNoShape">
              <a:avLst/>
            </a:prstTxWarp>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137160">
              <a:lnSpc>
                <a:spcPct val="90000"/>
              </a:lnSpc>
              <a:spcAft>
                <a:spcPts val="450"/>
              </a:spcAft>
              <a:buClr>
                <a:schemeClr val="accent1"/>
              </a:buClr>
              <a:buFont typeface="Wingdings 2" pitchFamily="18" charset="2"/>
              <a:buChar char=""/>
            </a:pPr>
            <a:endParaRPr lang="en-US" sz="1200">
              <a:solidFill>
                <a:srgbClr val="FFFFFF"/>
              </a:solidFill>
            </a:endParaRPr>
          </a:p>
        </p:txBody>
      </p:sp>
      <p:pic>
        <p:nvPicPr>
          <p:cNvPr id="6" name="Picture 5">
            <a:extLst>
              <a:ext uri="{FF2B5EF4-FFF2-40B4-BE49-F238E27FC236}">
                <a16:creationId xmlns:a16="http://schemas.microsoft.com/office/drawing/2014/main" id="{A88903B8-CA61-1E39-0078-2858310CD163}"/>
              </a:ext>
            </a:extLst>
          </p:cNvPr>
          <p:cNvPicPr>
            <a:picLocks noChangeAspect="1"/>
          </p:cNvPicPr>
          <p:nvPr/>
        </p:nvPicPr>
        <p:blipFill>
          <a:blip r:embed="rId3"/>
          <a:stretch>
            <a:fillRect/>
          </a:stretch>
        </p:blipFill>
        <p:spPr>
          <a:xfrm>
            <a:off x="1116380" y="438273"/>
            <a:ext cx="6743700" cy="3681510"/>
          </a:xfrm>
          <a:prstGeom prst="rect">
            <a:avLst/>
          </a:prstGeom>
        </p:spPr>
      </p:pic>
      <p:sp>
        <p:nvSpPr>
          <p:cNvPr id="4" name="Title 3">
            <a:extLst>
              <a:ext uri="{FF2B5EF4-FFF2-40B4-BE49-F238E27FC236}">
                <a16:creationId xmlns:a16="http://schemas.microsoft.com/office/drawing/2014/main" id="{878E169D-F4DD-5C25-97DB-6E025BD7671C}"/>
              </a:ext>
            </a:extLst>
          </p:cNvPr>
          <p:cNvSpPr>
            <a:spLocks noGrp="1"/>
          </p:cNvSpPr>
          <p:nvPr>
            <p:ph type="title" idx="4294967295"/>
          </p:nvPr>
        </p:nvSpPr>
        <p:spPr>
          <a:xfrm>
            <a:off x="671513" y="147638"/>
            <a:ext cx="8472487" cy="89058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t>Frame of Reference?</a:t>
            </a:r>
          </a:p>
        </p:txBody>
      </p:sp>
      <p:sp>
        <p:nvSpPr>
          <p:cNvPr id="9" name="TextBox 8">
            <a:extLst>
              <a:ext uri="{FF2B5EF4-FFF2-40B4-BE49-F238E27FC236}">
                <a16:creationId xmlns:a16="http://schemas.microsoft.com/office/drawing/2014/main" id="{DE65C488-A9A9-ABFE-BEB2-3A1F2770C6D9}"/>
              </a:ext>
            </a:extLst>
          </p:cNvPr>
          <p:cNvSpPr txBox="1"/>
          <p:nvPr/>
        </p:nvSpPr>
        <p:spPr>
          <a:xfrm>
            <a:off x="2821132" y="4384909"/>
            <a:ext cx="5411338"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a:t>Adapted from Microlearning Understanding Issues of Reliability and Validity</a:t>
            </a:r>
          </a:p>
          <a:p>
            <a:r>
              <a:rPr lang="en-US" sz="1013"/>
              <a:t>ACGME – Direct Observation Toolkit</a:t>
            </a:r>
          </a:p>
        </p:txBody>
      </p:sp>
      <p:sp>
        <p:nvSpPr>
          <p:cNvPr id="7" name="Rectangle 6">
            <a:extLst>
              <a:ext uri="{FF2B5EF4-FFF2-40B4-BE49-F238E27FC236}">
                <a16:creationId xmlns:a16="http://schemas.microsoft.com/office/drawing/2014/main" id="{D382A57C-DF70-002D-1234-435259E444E0}"/>
              </a:ext>
            </a:extLst>
          </p:cNvPr>
          <p:cNvSpPr/>
          <p:nvPr/>
        </p:nvSpPr>
        <p:spPr>
          <a:xfrm>
            <a:off x="1339596" y="2167016"/>
            <a:ext cx="6754318" cy="21171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Tree>
    <p:extLst>
      <p:ext uri="{BB962C8B-B14F-4D97-AF65-F5344CB8AC3E}">
        <p14:creationId xmlns:p14="http://schemas.microsoft.com/office/powerpoint/2010/main" val="30252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C7DB56-FE91-6B93-EB6F-EAD1B44AD434}"/>
              </a:ext>
            </a:extLst>
          </p:cNvPr>
          <p:cNvPicPr>
            <a:picLocks noChangeAspect="1"/>
          </p:cNvPicPr>
          <p:nvPr/>
        </p:nvPicPr>
        <p:blipFill>
          <a:blip r:embed="rId3"/>
          <a:stretch>
            <a:fillRect/>
          </a:stretch>
        </p:blipFill>
        <p:spPr>
          <a:xfrm>
            <a:off x="917972" y="1405621"/>
            <a:ext cx="7308056" cy="2736056"/>
          </a:xfrm>
          <a:prstGeom prst="rect">
            <a:avLst/>
          </a:prstGeom>
        </p:spPr>
      </p:pic>
      <p:sp>
        <p:nvSpPr>
          <p:cNvPr id="9" name="Title 3">
            <a:extLst>
              <a:ext uri="{FF2B5EF4-FFF2-40B4-BE49-F238E27FC236}">
                <a16:creationId xmlns:a16="http://schemas.microsoft.com/office/drawing/2014/main" id="{B381058B-99E8-116F-341A-A388139C01E4}"/>
              </a:ext>
            </a:extLst>
          </p:cNvPr>
          <p:cNvSpPr>
            <a:spLocks noGrp="1"/>
          </p:cNvSpPr>
          <p:nvPr>
            <p:ph type="title" idx="4294967295"/>
          </p:nvPr>
        </p:nvSpPr>
        <p:spPr>
          <a:xfrm>
            <a:off x="628650" y="56544"/>
            <a:ext cx="7886700" cy="99377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t>Frame of Reference?</a:t>
            </a:r>
          </a:p>
        </p:txBody>
      </p:sp>
      <p:sp>
        <p:nvSpPr>
          <p:cNvPr id="10" name="TextBox 9">
            <a:extLst>
              <a:ext uri="{FF2B5EF4-FFF2-40B4-BE49-F238E27FC236}">
                <a16:creationId xmlns:a16="http://schemas.microsoft.com/office/drawing/2014/main" id="{126E0F77-81D4-566F-BD21-BA3C6CA69C7D}"/>
              </a:ext>
            </a:extLst>
          </p:cNvPr>
          <p:cNvSpPr txBox="1"/>
          <p:nvPr/>
        </p:nvSpPr>
        <p:spPr>
          <a:xfrm>
            <a:off x="2726367" y="4279282"/>
            <a:ext cx="5411338"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a:t>Adapted from Microlearning Understanding Issues of Reliability and Validity</a:t>
            </a:r>
          </a:p>
          <a:p>
            <a:r>
              <a:rPr lang="en-US" sz="1013"/>
              <a:t>ACGME – Direct Observation Toolkit</a:t>
            </a:r>
          </a:p>
        </p:txBody>
      </p:sp>
    </p:spTree>
    <p:extLst>
      <p:ext uri="{BB962C8B-B14F-4D97-AF65-F5344CB8AC3E}">
        <p14:creationId xmlns:p14="http://schemas.microsoft.com/office/powerpoint/2010/main" val="3416705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1F4293-40A6-1D89-1B5C-434A2BB14C39}"/>
              </a:ext>
            </a:extLst>
          </p:cNvPr>
          <p:cNvSpPr txBox="1"/>
          <p:nvPr/>
        </p:nvSpPr>
        <p:spPr>
          <a:xfrm>
            <a:off x="4078042" y="3290040"/>
            <a:ext cx="4494458" cy="1144937"/>
          </a:xfrm>
          <a:prstGeom prst="rect">
            <a:avLst/>
          </a:prstGeom>
        </p:spPr>
        <p:txBody>
          <a:bodyPr rot="0" spcFirstLastPara="0" vertOverflow="overflow" horzOverflow="overflow" vert="horz" lIns="68580" tIns="34290" rIns="68580" bIns="34290" numCol="1" spcCol="0" rtlCol="0" fromWordArt="0" anchor="ctr" anchorCtr="0" forceAA="0" compatLnSpc="1">
            <a:prstTxWarp prst="textNoShape">
              <a:avLst/>
            </a:prstTxWarp>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137160">
              <a:lnSpc>
                <a:spcPct val="90000"/>
              </a:lnSpc>
              <a:spcAft>
                <a:spcPts val="450"/>
              </a:spcAft>
              <a:buClr>
                <a:schemeClr val="accent1"/>
              </a:buClr>
              <a:buFont typeface="Wingdings 2" pitchFamily="18" charset="2"/>
              <a:buChar char=""/>
            </a:pPr>
            <a:endParaRPr lang="en-US" sz="1200">
              <a:solidFill>
                <a:srgbClr val="FFFFFF"/>
              </a:solidFill>
            </a:endParaRPr>
          </a:p>
        </p:txBody>
      </p:sp>
      <p:pic>
        <p:nvPicPr>
          <p:cNvPr id="6" name="Picture 5">
            <a:extLst>
              <a:ext uri="{FF2B5EF4-FFF2-40B4-BE49-F238E27FC236}">
                <a16:creationId xmlns:a16="http://schemas.microsoft.com/office/drawing/2014/main" id="{A88903B8-CA61-1E39-0078-2858310CD163}"/>
              </a:ext>
            </a:extLst>
          </p:cNvPr>
          <p:cNvPicPr>
            <a:picLocks noChangeAspect="1"/>
          </p:cNvPicPr>
          <p:nvPr/>
        </p:nvPicPr>
        <p:blipFill>
          <a:blip r:embed="rId3"/>
          <a:stretch>
            <a:fillRect/>
          </a:stretch>
        </p:blipFill>
        <p:spPr>
          <a:xfrm>
            <a:off x="1116380" y="438273"/>
            <a:ext cx="6743700" cy="3681510"/>
          </a:xfrm>
          <a:prstGeom prst="rect">
            <a:avLst/>
          </a:prstGeom>
        </p:spPr>
      </p:pic>
      <p:sp>
        <p:nvSpPr>
          <p:cNvPr id="4" name="Title 3">
            <a:extLst>
              <a:ext uri="{FF2B5EF4-FFF2-40B4-BE49-F238E27FC236}">
                <a16:creationId xmlns:a16="http://schemas.microsoft.com/office/drawing/2014/main" id="{878E169D-F4DD-5C25-97DB-6E025BD7671C}"/>
              </a:ext>
            </a:extLst>
          </p:cNvPr>
          <p:cNvSpPr>
            <a:spLocks noGrp="1"/>
          </p:cNvSpPr>
          <p:nvPr>
            <p:ph type="title" idx="4294967295"/>
          </p:nvPr>
        </p:nvSpPr>
        <p:spPr>
          <a:xfrm>
            <a:off x="671513" y="147638"/>
            <a:ext cx="8472487" cy="89058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t>Frame of Reference?</a:t>
            </a:r>
          </a:p>
        </p:txBody>
      </p:sp>
      <p:sp>
        <p:nvSpPr>
          <p:cNvPr id="9" name="TextBox 8">
            <a:extLst>
              <a:ext uri="{FF2B5EF4-FFF2-40B4-BE49-F238E27FC236}">
                <a16:creationId xmlns:a16="http://schemas.microsoft.com/office/drawing/2014/main" id="{DE65C488-A9A9-ABFE-BEB2-3A1F2770C6D9}"/>
              </a:ext>
            </a:extLst>
          </p:cNvPr>
          <p:cNvSpPr txBox="1"/>
          <p:nvPr/>
        </p:nvSpPr>
        <p:spPr>
          <a:xfrm>
            <a:off x="2821132" y="4384909"/>
            <a:ext cx="5411338"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a:t>Adapted from Microlearning Understanding Issues of Reliability and Validity</a:t>
            </a:r>
          </a:p>
          <a:p>
            <a:r>
              <a:rPr lang="en-US" sz="1013"/>
              <a:t>ACGME – Direct Observation Toolkit</a:t>
            </a:r>
          </a:p>
        </p:txBody>
      </p:sp>
    </p:spTree>
    <p:extLst>
      <p:ext uri="{BB962C8B-B14F-4D97-AF65-F5344CB8AC3E}">
        <p14:creationId xmlns:p14="http://schemas.microsoft.com/office/powerpoint/2010/main" val="2466029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1F4293-40A6-1D89-1B5C-434A2BB14C39}"/>
              </a:ext>
            </a:extLst>
          </p:cNvPr>
          <p:cNvSpPr txBox="1"/>
          <p:nvPr/>
        </p:nvSpPr>
        <p:spPr>
          <a:xfrm>
            <a:off x="4078042" y="3290040"/>
            <a:ext cx="4494458" cy="1144937"/>
          </a:xfrm>
          <a:prstGeom prst="rect">
            <a:avLst/>
          </a:prstGeom>
        </p:spPr>
        <p:txBody>
          <a:bodyPr rot="0" spcFirstLastPara="0" vertOverflow="overflow" horzOverflow="overflow" vert="horz" lIns="68580" tIns="34290" rIns="68580" bIns="34290" numCol="1" spcCol="0" rtlCol="0" fromWordArt="0" anchor="ctr" anchorCtr="0" forceAA="0" compatLnSpc="1">
            <a:prstTxWarp prst="textNoShape">
              <a:avLst/>
            </a:prstTxWarp>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137160">
              <a:lnSpc>
                <a:spcPct val="90000"/>
              </a:lnSpc>
              <a:spcAft>
                <a:spcPts val="450"/>
              </a:spcAft>
              <a:buClr>
                <a:schemeClr val="accent1"/>
              </a:buClr>
              <a:buFont typeface="Wingdings 2" pitchFamily="18" charset="2"/>
              <a:buChar char=""/>
            </a:pPr>
            <a:endParaRPr lang="en-US" sz="1200">
              <a:solidFill>
                <a:srgbClr val="FFFFFF"/>
              </a:solidFill>
            </a:endParaRPr>
          </a:p>
        </p:txBody>
      </p:sp>
      <p:sp>
        <p:nvSpPr>
          <p:cNvPr id="4" name="Title 3">
            <a:extLst>
              <a:ext uri="{FF2B5EF4-FFF2-40B4-BE49-F238E27FC236}">
                <a16:creationId xmlns:a16="http://schemas.microsoft.com/office/drawing/2014/main" id="{878E169D-F4DD-5C25-97DB-6E025BD7671C}"/>
              </a:ext>
            </a:extLst>
          </p:cNvPr>
          <p:cNvSpPr>
            <a:spLocks noGrp="1"/>
          </p:cNvSpPr>
          <p:nvPr>
            <p:ph type="title" idx="4294967295"/>
          </p:nvPr>
        </p:nvSpPr>
        <p:spPr>
          <a:xfrm>
            <a:off x="147751" y="378"/>
            <a:ext cx="9144000" cy="89058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600"/>
              <a:t>Tools to create an evidence-based frame of reference</a:t>
            </a:r>
          </a:p>
        </p:txBody>
      </p:sp>
      <p:pic>
        <p:nvPicPr>
          <p:cNvPr id="10" name="Picture 9">
            <a:extLst>
              <a:ext uri="{FF2B5EF4-FFF2-40B4-BE49-F238E27FC236}">
                <a16:creationId xmlns:a16="http://schemas.microsoft.com/office/drawing/2014/main" id="{9B27A3BB-13C2-D00B-7B4B-17CFB78B4DD8}"/>
              </a:ext>
            </a:extLst>
          </p:cNvPr>
          <p:cNvPicPr>
            <a:picLocks noChangeAspect="1"/>
          </p:cNvPicPr>
          <p:nvPr/>
        </p:nvPicPr>
        <p:blipFill>
          <a:blip r:embed="rId3"/>
          <a:stretch>
            <a:fillRect/>
          </a:stretch>
        </p:blipFill>
        <p:spPr>
          <a:xfrm>
            <a:off x="1343609" y="1257474"/>
            <a:ext cx="2734434" cy="3728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97478F99-E291-6DB3-8692-BE27A41E6689}"/>
              </a:ext>
            </a:extLst>
          </p:cNvPr>
          <p:cNvPicPr>
            <a:picLocks noChangeAspect="1"/>
          </p:cNvPicPr>
          <p:nvPr/>
        </p:nvPicPr>
        <p:blipFill>
          <a:blip r:embed="rId4"/>
          <a:stretch>
            <a:fillRect/>
          </a:stretch>
        </p:blipFill>
        <p:spPr>
          <a:xfrm>
            <a:off x="4719751" y="1268016"/>
            <a:ext cx="2976654" cy="3646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985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E8D71D-0E19-42B2-89DC-6131918B6D2A}"/>
              </a:ext>
            </a:extLst>
          </p:cNvPr>
          <p:cNvSpPr>
            <a:spLocks noGrp="1"/>
          </p:cNvSpPr>
          <p:nvPr>
            <p:ph idx="4294967295"/>
          </p:nvPr>
        </p:nvSpPr>
        <p:spPr>
          <a:xfrm>
            <a:off x="132631" y="-200235"/>
            <a:ext cx="9119199" cy="451961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endParaRPr lang="en-US" sz="1200" b="1">
              <a:cs typeface="Arial"/>
            </a:endParaRPr>
          </a:p>
          <a:p>
            <a:pPr marL="0" indent="0">
              <a:buNone/>
            </a:pPr>
            <a:r>
              <a:rPr lang="en-US" sz="3600">
                <a:solidFill>
                  <a:schemeClr val="accent6">
                    <a:lumMod val="75000"/>
                  </a:schemeClr>
                </a:solidFill>
              </a:rPr>
              <a:t>“Think something that nobody has thought yet, while looking at something that everyone has seen”</a:t>
            </a:r>
            <a:endParaRPr lang="en-US" sz="3600">
              <a:solidFill>
                <a:schemeClr val="accent6">
                  <a:lumMod val="75000"/>
                </a:schemeClr>
              </a:solidFill>
              <a:cs typeface="Arial"/>
            </a:endParaRPr>
          </a:p>
          <a:p>
            <a:pPr marL="0" indent="0">
              <a:buNone/>
            </a:pPr>
            <a:r>
              <a:rPr lang="en-US" sz="2700"/>
              <a:t> Arthur Schopenhauer- “Philosopher of Pessimism”</a:t>
            </a:r>
          </a:p>
          <a:p>
            <a:pPr marL="0" indent="0">
              <a:buNone/>
            </a:pPr>
            <a:endParaRPr lang="en-US"/>
          </a:p>
          <a:p>
            <a:pPr lvl="2"/>
            <a:endParaRPr lang="en-US"/>
          </a:p>
        </p:txBody>
      </p:sp>
      <p:sp>
        <p:nvSpPr>
          <p:cNvPr id="4" name="Slide Number Placeholder 3">
            <a:extLst>
              <a:ext uri="{FF2B5EF4-FFF2-40B4-BE49-F238E27FC236}">
                <a16:creationId xmlns:a16="http://schemas.microsoft.com/office/drawing/2014/main" id="{57EFB255-DA94-4199-9F42-60C9B25907D1}"/>
              </a:ext>
            </a:extLst>
          </p:cNvPr>
          <p:cNvSpPr>
            <a:spLocks noGrp="1"/>
          </p:cNvSpPr>
          <p:nvPr>
            <p:ph type="sldNum" sz="quarter" idx="4294967295"/>
          </p:nvPr>
        </p:nvSpPr>
        <p:spPr>
          <a:xfrm>
            <a:off x="0" y="0"/>
            <a:ext cx="0" cy="0"/>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AC38F574-C4C0-48B1-B81D-85833E98F04F}" type="slidenum">
              <a:rPr lang="en-US" smtClean="0"/>
              <a:pPr/>
              <a:t>6</a:t>
            </a:fld>
            <a:endParaRPr lang="en-US"/>
          </a:p>
        </p:txBody>
      </p:sp>
      <p:pic>
        <p:nvPicPr>
          <p:cNvPr id="6" name="Picture 5">
            <a:extLst>
              <a:ext uri="{FF2B5EF4-FFF2-40B4-BE49-F238E27FC236}">
                <a16:creationId xmlns:a16="http://schemas.microsoft.com/office/drawing/2014/main" id="{AE7243DB-6647-4046-9CEA-042743962F01}"/>
              </a:ext>
            </a:extLst>
          </p:cNvPr>
          <p:cNvPicPr>
            <a:picLocks noChangeAspect="1"/>
          </p:cNvPicPr>
          <p:nvPr/>
        </p:nvPicPr>
        <p:blipFill>
          <a:blip r:embed="rId2"/>
          <a:stretch>
            <a:fillRect/>
          </a:stretch>
        </p:blipFill>
        <p:spPr>
          <a:xfrm>
            <a:off x="1682527" y="2386315"/>
            <a:ext cx="5777659" cy="2579513"/>
          </a:xfrm>
          <a:prstGeom prst="rect">
            <a:avLst/>
          </a:prstGeom>
        </p:spPr>
      </p:pic>
    </p:spTree>
    <p:extLst>
      <p:ext uri="{BB962C8B-B14F-4D97-AF65-F5344CB8AC3E}">
        <p14:creationId xmlns:p14="http://schemas.microsoft.com/office/powerpoint/2010/main" val="4084744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36B5-D063-4DE9-84AA-62D161261915}"/>
              </a:ext>
            </a:extLst>
          </p:cNvPr>
          <p:cNvSpPr>
            <a:spLocks noGrp="1"/>
          </p:cNvSpPr>
          <p:nvPr>
            <p:ph type="title" idx="4294967295"/>
          </p:nvPr>
        </p:nvSpPr>
        <p:spPr>
          <a:xfrm>
            <a:off x="354330" y="725614"/>
            <a:ext cx="3543300" cy="241998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a:latin typeface="+mj-lt"/>
              </a:rPr>
              <a:t>It helps to know what you are looking for!</a:t>
            </a:r>
          </a:p>
        </p:txBody>
      </p:sp>
      <p:sp>
        <p:nvSpPr>
          <p:cNvPr id="4" name="Slide Number Placeholder 3">
            <a:extLst>
              <a:ext uri="{FF2B5EF4-FFF2-40B4-BE49-F238E27FC236}">
                <a16:creationId xmlns:a16="http://schemas.microsoft.com/office/drawing/2014/main" id="{970CB5D0-2BB5-4F14-B2F2-94AEE49F0CB5}"/>
              </a:ext>
            </a:extLst>
          </p:cNvPr>
          <p:cNvSpPr>
            <a:spLocks noGrp="1"/>
          </p:cNvSpPr>
          <p:nvPr>
            <p:ph type="sldNum" sz="quarter" idx="4294967295"/>
          </p:nvPr>
        </p:nvSpPr>
        <p:spPr>
          <a:xfrm>
            <a:off x="0" y="0"/>
            <a:ext cx="0" cy="0"/>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US"/>
          </a:p>
        </p:txBody>
      </p:sp>
      <p:pic>
        <p:nvPicPr>
          <p:cNvPr id="2050" name="Picture 2" descr="Diagram, schematic&#10;&#10;Description automatically generated">
            <a:extLst>
              <a:ext uri="{FF2B5EF4-FFF2-40B4-BE49-F238E27FC236}">
                <a16:creationId xmlns:a16="http://schemas.microsoft.com/office/drawing/2014/main" id="{14D21B10-2CC8-4965-991B-762B8F39C37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076065" y="234124"/>
            <a:ext cx="4713605" cy="467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02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A80B-6C1B-4B6A-C959-710DD83CEA74}"/>
              </a:ext>
            </a:extLst>
          </p:cNvPr>
          <p:cNvSpPr>
            <a:spLocks noGrp="1"/>
          </p:cNvSpPr>
          <p:nvPr>
            <p:ph type="title"/>
          </p:nvPr>
        </p:nvSpPr>
        <p:spPr/>
        <p:txBody>
          <a:bodyPr/>
          <a:lstStyle/>
          <a:p>
            <a:r>
              <a:rPr lang="en-US"/>
              <a:t>Increasing reliability</a:t>
            </a:r>
          </a:p>
        </p:txBody>
      </p:sp>
      <p:pic>
        <p:nvPicPr>
          <p:cNvPr id="5" name="Content Placeholder 4" descr="People at meeting">
            <a:extLst>
              <a:ext uri="{FF2B5EF4-FFF2-40B4-BE49-F238E27FC236}">
                <a16:creationId xmlns:a16="http://schemas.microsoft.com/office/drawing/2014/main" id="{B1644F88-C505-1706-DB7C-041578D68F04}"/>
              </a:ext>
            </a:extLst>
          </p:cNvPr>
          <p:cNvPicPr>
            <a:picLocks noGrp="1" noChangeAspect="1"/>
          </p:cNvPicPr>
          <p:nvPr>
            <p:ph idx="1"/>
          </p:nvPr>
        </p:nvPicPr>
        <p:blipFill>
          <a:blip r:embed="rId3"/>
          <a:stretch>
            <a:fillRect/>
          </a:stretch>
        </p:blipFill>
        <p:spPr>
          <a:xfrm>
            <a:off x="2227479" y="1173163"/>
            <a:ext cx="4757305" cy="3171825"/>
          </a:xfrm>
        </p:spPr>
      </p:pic>
    </p:spTree>
    <p:extLst>
      <p:ext uri="{BB962C8B-B14F-4D97-AF65-F5344CB8AC3E}">
        <p14:creationId xmlns:p14="http://schemas.microsoft.com/office/powerpoint/2010/main" val="2915910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438A-E14F-51F5-4F50-5093CD94BC3F}"/>
              </a:ext>
            </a:extLst>
          </p:cNvPr>
          <p:cNvSpPr>
            <a:spLocks noGrp="1"/>
          </p:cNvSpPr>
          <p:nvPr>
            <p:ph type="title"/>
          </p:nvPr>
        </p:nvSpPr>
        <p:spPr/>
        <p:txBody>
          <a:bodyPr/>
          <a:lstStyle/>
          <a:p>
            <a:r>
              <a:rPr lang="en-US" sz="4000"/>
              <a:t>Performance Dimension Training</a:t>
            </a:r>
          </a:p>
        </p:txBody>
      </p:sp>
      <p:sp>
        <p:nvSpPr>
          <p:cNvPr id="4" name="Rectangle 3">
            <a:extLst>
              <a:ext uri="{FF2B5EF4-FFF2-40B4-BE49-F238E27FC236}">
                <a16:creationId xmlns:a16="http://schemas.microsoft.com/office/drawing/2014/main" id="{7681E8DA-47BA-4258-BF3E-01C83099B8CF}"/>
              </a:ext>
            </a:extLst>
          </p:cNvPr>
          <p:cNvSpPr>
            <a:spLocks noGrp="1" noChangeArrowheads="1"/>
          </p:cNvSpPr>
          <p:nvPr/>
        </p:nvSpPr>
        <p:spPr>
          <a:xfrm>
            <a:off x="966651" y="1211431"/>
            <a:ext cx="7192662" cy="3096000"/>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ClrTx/>
              <a:buSzPct val="100000"/>
              <a:buFont typeface="Arial" panose="020B0604020202020204" pitchFamily="34" charset="0"/>
              <a:buChar char="•"/>
              <a:defRPr sz="2400" kern="1200">
                <a:solidFill>
                  <a:srgbClr val="000000"/>
                </a:solidFill>
                <a:latin typeface="+mn-lt"/>
                <a:ea typeface="+mn-ea"/>
                <a:cs typeface="Georgia"/>
              </a:defRPr>
            </a:lvl1pPr>
            <a:lvl2pPr marL="571500" indent="-342900" algn="l" defTabSz="914400" rtl="0" eaLnBrk="1" latinLnBrk="0" hangingPunct="1">
              <a:spcBef>
                <a:spcPts val="1200"/>
              </a:spcBef>
              <a:buClrTx/>
              <a:buSzPct val="100000"/>
              <a:buFont typeface="Arial" panose="020B0604020202020204" pitchFamily="34" charset="0"/>
              <a:buChar char="•"/>
              <a:defRPr sz="2400" kern="1200">
                <a:solidFill>
                  <a:srgbClr val="000000"/>
                </a:solidFill>
                <a:latin typeface="+mn-lt"/>
                <a:ea typeface="+mn-ea"/>
                <a:cs typeface="Georgia"/>
              </a:defRPr>
            </a:lvl2pPr>
            <a:lvl3pPr marL="800100" indent="-342900" algn="l" defTabSz="914400" rtl="0" eaLnBrk="1" latinLnBrk="0" hangingPunct="1">
              <a:spcBef>
                <a:spcPts val="1200"/>
              </a:spcBef>
              <a:buClrTx/>
              <a:buSzPct val="100000"/>
              <a:buFont typeface="Arial" panose="020B0604020202020204" pitchFamily="34" charset="0"/>
              <a:buChar char="•"/>
              <a:defRPr sz="2400" kern="1200">
                <a:solidFill>
                  <a:srgbClr val="000000"/>
                </a:solidFill>
                <a:latin typeface="+mn-lt"/>
                <a:ea typeface="+mn-ea"/>
                <a:cs typeface="Georgia"/>
              </a:defRPr>
            </a:lvl3pPr>
            <a:lvl4pPr marL="1028700" indent="-342900" algn="l" defTabSz="914400" rtl="0" eaLnBrk="1" latinLnBrk="0" hangingPunct="1">
              <a:spcBef>
                <a:spcPts val="1200"/>
              </a:spcBef>
              <a:buClrTx/>
              <a:buSzPct val="100000"/>
              <a:buFont typeface="Arial" panose="020B0604020202020204" pitchFamily="34" charset="0"/>
              <a:buChar char="•"/>
              <a:defRPr sz="2400" kern="1200">
                <a:solidFill>
                  <a:srgbClr val="000000"/>
                </a:solidFill>
                <a:latin typeface="+mn-lt"/>
                <a:ea typeface="+mn-ea"/>
                <a:cs typeface="Georgia"/>
              </a:defRPr>
            </a:lvl4pPr>
            <a:lvl5pPr marL="1257300" indent="-342900" algn="l" defTabSz="914400" rtl="0" eaLnBrk="1" latinLnBrk="0" hangingPunct="1">
              <a:spcBef>
                <a:spcPts val="1200"/>
              </a:spcBef>
              <a:buClrTx/>
              <a:buSzPct val="100000"/>
              <a:buFont typeface="Arial" panose="020B0604020202020204" pitchFamily="34" charset="0"/>
              <a:buChar char="•"/>
              <a:defRPr sz="2400" kern="1200">
                <a:solidFill>
                  <a:srgbClr val="000000"/>
                </a:solidFill>
                <a:latin typeface="+mn-lt"/>
                <a:ea typeface="+mn-ea"/>
                <a:cs typeface="Georgia"/>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ctr">
              <a:spcBef>
                <a:spcPts val="0"/>
              </a:spcBef>
              <a:buFont typeface="Wingdings" panose="05000000000000000000" pitchFamily="2" charset="2"/>
              <a:buNone/>
              <a:defRPr/>
            </a:pPr>
            <a:r>
              <a:rPr lang="en-US" sz="2100" b="0">
                <a:solidFill>
                  <a:schemeClr val="tx1"/>
                </a:solidFill>
              </a:rPr>
              <a:t>Identify specific dimensions of a competency </a:t>
            </a:r>
          </a:p>
          <a:p>
            <a:pPr marL="0" indent="0" algn="ctr">
              <a:spcBef>
                <a:spcPts val="0"/>
              </a:spcBef>
              <a:buFont typeface="Wingdings" panose="05000000000000000000" pitchFamily="2" charset="2"/>
              <a:buNone/>
              <a:defRPr/>
            </a:pPr>
            <a:r>
              <a:rPr lang="en-US" sz="2100" b="0">
                <a:solidFill>
                  <a:schemeClr val="tx1"/>
                </a:solidFill>
              </a:rPr>
              <a:t>in behavioral terms</a:t>
            </a:r>
          </a:p>
          <a:p>
            <a:pPr marL="0" indent="0" algn="ctr">
              <a:spcBef>
                <a:spcPts val="0"/>
              </a:spcBef>
              <a:buFont typeface="Wingdings" panose="05000000000000000000" pitchFamily="2" charset="2"/>
              <a:buNone/>
              <a:defRPr/>
            </a:pPr>
            <a:endParaRPr lang="en-US" sz="2100" b="0">
              <a:solidFill>
                <a:schemeClr val="tx1"/>
              </a:solidFill>
            </a:endParaRPr>
          </a:p>
          <a:p>
            <a:pPr marL="0" indent="0" algn="ctr">
              <a:spcBef>
                <a:spcPts val="0"/>
              </a:spcBef>
              <a:buFont typeface="Wingdings" panose="05000000000000000000" pitchFamily="2" charset="2"/>
              <a:buNone/>
              <a:defRPr/>
            </a:pPr>
            <a:r>
              <a:rPr lang="en-US" sz="2100" b="0">
                <a:solidFill>
                  <a:schemeClr val="tx1"/>
                </a:solidFill>
              </a:rPr>
              <a:t>Discuss the criteria and qualifications required for each dimension of that competency</a:t>
            </a:r>
          </a:p>
          <a:p>
            <a:pPr marL="0" indent="0" algn="ctr">
              <a:spcBef>
                <a:spcPts val="0"/>
              </a:spcBef>
              <a:buFont typeface="Wingdings" panose="05000000000000000000" pitchFamily="2" charset="2"/>
              <a:buNone/>
              <a:defRPr/>
            </a:pPr>
            <a:endParaRPr lang="en-US" sz="2100">
              <a:solidFill>
                <a:schemeClr val="tx1"/>
              </a:solidFill>
            </a:endParaRPr>
          </a:p>
          <a:p>
            <a:pPr marL="0" indent="0" algn="ctr">
              <a:spcBef>
                <a:spcPts val="0"/>
              </a:spcBef>
              <a:buFont typeface="Wingdings" panose="05000000000000000000" pitchFamily="2" charset="2"/>
              <a:buNone/>
              <a:defRPr/>
            </a:pPr>
            <a:r>
              <a:rPr lang="en-US" sz="2100" b="0">
                <a:solidFill>
                  <a:schemeClr val="tx1"/>
                </a:solidFill>
              </a:rPr>
              <a:t>Compare with an evidenced-based framework</a:t>
            </a:r>
          </a:p>
          <a:p>
            <a:pPr marL="0" indent="0" algn="ctr">
              <a:spcBef>
                <a:spcPts val="0"/>
              </a:spcBef>
              <a:buFont typeface="Wingdings" panose="05000000000000000000" pitchFamily="2" charset="2"/>
              <a:buNone/>
              <a:defRPr/>
            </a:pPr>
            <a:endParaRPr lang="en-US" sz="2100" b="1">
              <a:solidFill>
                <a:schemeClr val="tx1"/>
              </a:solidFill>
            </a:endParaRPr>
          </a:p>
          <a:p>
            <a:pPr marL="0" indent="0" algn="ctr">
              <a:spcBef>
                <a:spcPts val="0"/>
              </a:spcBef>
              <a:buFont typeface="Wingdings" panose="05000000000000000000" pitchFamily="2" charset="2"/>
              <a:buNone/>
              <a:defRPr/>
            </a:pPr>
            <a:r>
              <a:rPr lang="en-US" sz="2800" b="1">
                <a:solidFill>
                  <a:schemeClr val="tx1"/>
                </a:solidFill>
              </a:rPr>
              <a:t>Develop a SHARED MENTAL MODEL</a:t>
            </a:r>
            <a:r>
              <a:rPr lang="en-US" sz="2800" b="0">
                <a:solidFill>
                  <a:schemeClr val="tx1"/>
                </a:solidFill>
              </a:rPr>
              <a:t> </a:t>
            </a:r>
          </a:p>
          <a:p>
            <a:pPr marL="0" indent="0">
              <a:buFont typeface="Wingdings" panose="05000000000000000000" pitchFamily="2" charset="2"/>
              <a:buNone/>
              <a:defRPr/>
            </a:pPr>
            <a:endParaRPr lang="en-US" sz="2000" b="0">
              <a:solidFill>
                <a:schemeClr val="tx1"/>
              </a:solidFill>
            </a:endParaRPr>
          </a:p>
          <a:p>
            <a:pPr>
              <a:buClr>
                <a:schemeClr val="accent1"/>
              </a:buClr>
              <a:buFont typeface="Wingdings" panose="05000000000000000000" pitchFamily="2" charset="2"/>
              <a:buChar char="Ø"/>
              <a:defRPr/>
            </a:pPr>
            <a:endParaRPr lang="en-US" sz="2000">
              <a:solidFill>
                <a:schemeClr val="tx1"/>
              </a:solidFill>
            </a:endParaRPr>
          </a:p>
          <a:p>
            <a:pPr lvl="1">
              <a:buClr>
                <a:schemeClr val="accent1"/>
              </a:buClr>
              <a:buFont typeface="Wingdings" pitchFamily="2" charset="2"/>
              <a:buChar char="Ø"/>
              <a:defRPr/>
            </a:pPr>
            <a:endParaRPr lang="en-US" sz="2000">
              <a:solidFill>
                <a:schemeClr val="tx1"/>
              </a:solidFill>
            </a:endParaRPr>
          </a:p>
          <a:p>
            <a:pPr>
              <a:buClr>
                <a:schemeClr val="accent1"/>
              </a:buClr>
              <a:buFont typeface="Wingdings" panose="05000000000000000000" pitchFamily="2" charset="2"/>
              <a:buChar char="Ø"/>
              <a:defRPr/>
            </a:pPr>
            <a:endParaRPr lang="en-US" sz="2000">
              <a:solidFill>
                <a:schemeClr val="tx1"/>
              </a:solidFill>
            </a:endParaRPr>
          </a:p>
          <a:p>
            <a:pPr lvl="1">
              <a:defRPr/>
            </a:pPr>
            <a:endParaRPr lang="en-US" sz="2000">
              <a:solidFill>
                <a:schemeClr val="tx1"/>
              </a:solidFill>
            </a:endParaRPr>
          </a:p>
          <a:p>
            <a:pPr lvl="1">
              <a:defRPr/>
            </a:pPr>
            <a:endParaRPr lang="en-US" sz="2000">
              <a:solidFill>
                <a:schemeClr val="tx1"/>
              </a:solidFill>
            </a:endParaRPr>
          </a:p>
        </p:txBody>
      </p:sp>
      <p:sp>
        <p:nvSpPr>
          <p:cNvPr id="5" name="Down Arrow 1">
            <a:extLst>
              <a:ext uri="{FF2B5EF4-FFF2-40B4-BE49-F238E27FC236}">
                <a16:creationId xmlns:a16="http://schemas.microsoft.com/office/drawing/2014/main" id="{FF708DAB-6C8E-424A-AAC2-A2B4D20EBB49}"/>
              </a:ext>
            </a:extLst>
          </p:cNvPr>
          <p:cNvSpPr>
            <a:spLocks noChangeArrowheads="1"/>
          </p:cNvSpPr>
          <p:nvPr/>
        </p:nvSpPr>
        <p:spPr bwMode="auto">
          <a:xfrm>
            <a:off x="4500254" y="1877786"/>
            <a:ext cx="228600" cy="342900"/>
          </a:xfrm>
          <a:prstGeom prst="downArrow">
            <a:avLst>
              <a:gd name="adj1" fmla="val 50000"/>
              <a:gd name="adj2" fmla="val 50000"/>
            </a:avLst>
          </a:prstGeom>
          <a:solidFill>
            <a:schemeClr val="accent1"/>
          </a:solidFill>
          <a:ln w="9525" algn="ctr">
            <a:noFill/>
            <a:round/>
            <a:headEnd/>
            <a:tailEnd/>
          </a:ln>
        </p:spPr>
        <p:txBody>
          <a:bodyPr/>
          <a:lstStyle>
            <a:defPPr>
              <a:defRPr lang="en-US"/>
            </a:defPPr>
            <a:lvl1pPr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1pPr>
            <a:lvl2pPr marL="191357"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2pPr>
            <a:lvl3pPr marL="383381"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3pPr>
            <a:lvl4pPr marL="575405"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4pPr>
            <a:lvl5pPr marL="767429"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9pPr>
          </a:lstStyle>
          <a:p>
            <a:pPr algn="ctr" eaLnBrk="1" hangingPunct="1">
              <a:spcBef>
                <a:spcPct val="0"/>
              </a:spcBef>
              <a:spcAft>
                <a:spcPct val="0"/>
              </a:spcAft>
              <a:buClrTx/>
              <a:buFontTx/>
              <a:buNone/>
            </a:pPr>
            <a:endParaRPr lang="en-US" altLang="en-US" sz="900" b="0">
              <a:solidFill>
                <a:schemeClr val="tx2"/>
              </a:solidFill>
            </a:endParaRPr>
          </a:p>
        </p:txBody>
      </p:sp>
      <p:sp>
        <p:nvSpPr>
          <p:cNvPr id="6" name="Down Arrow 1">
            <a:extLst>
              <a:ext uri="{FF2B5EF4-FFF2-40B4-BE49-F238E27FC236}">
                <a16:creationId xmlns:a16="http://schemas.microsoft.com/office/drawing/2014/main" id="{FF708DAB-6C8E-424A-AAC2-A2B4D20EBB49}"/>
              </a:ext>
            </a:extLst>
          </p:cNvPr>
          <p:cNvSpPr>
            <a:spLocks noChangeArrowheads="1"/>
          </p:cNvSpPr>
          <p:nvPr/>
        </p:nvSpPr>
        <p:spPr bwMode="auto">
          <a:xfrm>
            <a:off x="4500254" y="2885408"/>
            <a:ext cx="228600" cy="342900"/>
          </a:xfrm>
          <a:prstGeom prst="downArrow">
            <a:avLst>
              <a:gd name="adj1" fmla="val 50000"/>
              <a:gd name="adj2" fmla="val 50000"/>
            </a:avLst>
          </a:prstGeom>
          <a:solidFill>
            <a:schemeClr val="accent1"/>
          </a:solidFill>
          <a:ln w="9525" algn="ctr">
            <a:noFill/>
            <a:round/>
            <a:headEnd/>
            <a:tailEnd/>
          </a:ln>
        </p:spPr>
        <p:txBody>
          <a:bodyPr/>
          <a:lstStyle>
            <a:defPPr>
              <a:defRPr lang="en-US"/>
            </a:defPPr>
            <a:lvl1pPr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1pPr>
            <a:lvl2pPr marL="191357"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2pPr>
            <a:lvl3pPr marL="383381"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3pPr>
            <a:lvl4pPr marL="575405"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4pPr>
            <a:lvl5pPr marL="767429"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9pPr>
          </a:lstStyle>
          <a:p>
            <a:pPr algn="ctr" eaLnBrk="1" hangingPunct="1">
              <a:spcBef>
                <a:spcPct val="0"/>
              </a:spcBef>
              <a:spcAft>
                <a:spcPct val="0"/>
              </a:spcAft>
              <a:buClrTx/>
              <a:buFontTx/>
              <a:buNone/>
            </a:pPr>
            <a:endParaRPr lang="en-US" altLang="en-US" sz="900" b="0">
              <a:solidFill>
                <a:schemeClr val="tx2"/>
              </a:solidFill>
            </a:endParaRPr>
          </a:p>
        </p:txBody>
      </p:sp>
      <p:sp>
        <p:nvSpPr>
          <p:cNvPr id="7" name="Down Arrow 1">
            <a:extLst>
              <a:ext uri="{FF2B5EF4-FFF2-40B4-BE49-F238E27FC236}">
                <a16:creationId xmlns:a16="http://schemas.microsoft.com/office/drawing/2014/main" id="{FF708DAB-6C8E-424A-AAC2-A2B4D20EBB49}"/>
              </a:ext>
            </a:extLst>
          </p:cNvPr>
          <p:cNvSpPr>
            <a:spLocks noChangeArrowheads="1"/>
          </p:cNvSpPr>
          <p:nvPr/>
        </p:nvSpPr>
        <p:spPr bwMode="auto">
          <a:xfrm>
            <a:off x="4500254" y="3550130"/>
            <a:ext cx="228600" cy="342900"/>
          </a:xfrm>
          <a:prstGeom prst="downArrow">
            <a:avLst>
              <a:gd name="adj1" fmla="val 50000"/>
              <a:gd name="adj2" fmla="val 50000"/>
            </a:avLst>
          </a:prstGeom>
          <a:solidFill>
            <a:schemeClr val="accent1"/>
          </a:solidFill>
          <a:ln w="9525" algn="ctr">
            <a:noFill/>
            <a:round/>
            <a:headEnd/>
            <a:tailEnd/>
          </a:ln>
        </p:spPr>
        <p:txBody>
          <a:bodyPr/>
          <a:lstStyle>
            <a:defPPr>
              <a:defRPr lang="en-US"/>
            </a:defPPr>
            <a:lvl1pPr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1pPr>
            <a:lvl2pPr marL="191357"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2pPr>
            <a:lvl3pPr marL="383381"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3pPr>
            <a:lvl4pPr marL="575405"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4pPr>
            <a:lvl5pPr marL="767429"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9pPr>
          </a:lstStyle>
          <a:p>
            <a:pPr algn="ctr" eaLnBrk="1" hangingPunct="1">
              <a:spcBef>
                <a:spcPct val="0"/>
              </a:spcBef>
              <a:spcAft>
                <a:spcPct val="0"/>
              </a:spcAft>
              <a:buClrTx/>
              <a:buFontTx/>
              <a:buNone/>
            </a:pPr>
            <a:endParaRPr lang="en-US" altLang="en-US" sz="900" b="0">
              <a:solidFill>
                <a:schemeClr val="tx2"/>
              </a:solidFill>
            </a:endParaRPr>
          </a:p>
        </p:txBody>
      </p:sp>
      <p:sp>
        <p:nvSpPr>
          <p:cNvPr id="8" name="TextBox 7">
            <a:extLst>
              <a:ext uri="{FF2B5EF4-FFF2-40B4-BE49-F238E27FC236}">
                <a16:creationId xmlns:a16="http://schemas.microsoft.com/office/drawing/2014/main" id="{EB019B30-E590-3D26-EC08-5D0963DC17DF}"/>
              </a:ext>
            </a:extLst>
          </p:cNvPr>
          <p:cNvSpPr txBox="1"/>
          <p:nvPr/>
        </p:nvSpPr>
        <p:spPr>
          <a:xfrm>
            <a:off x="6025050" y="4471796"/>
            <a:ext cx="2710935" cy="461665"/>
          </a:xfrm>
          <a:prstGeom prst="rect">
            <a:avLst/>
          </a:prstGeom>
          <a:noFill/>
        </p:spPr>
        <p:txBody>
          <a:bodyPr wrap="none" rtlCol="0">
            <a:spAutoFit/>
          </a:bodyPr>
          <a:lstStyle/>
          <a:p>
            <a:r>
              <a:rPr lang="en-US" err="1">
                <a:solidFill>
                  <a:schemeClr val="bg1"/>
                </a:solidFill>
              </a:rPr>
              <a:t>Holmboe</a:t>
            </a:r>
            <a:r>
              <a:rPr lang="en-US">
                <a:solidFill>
                  <a:schemeClr val="bg1"/>
                </a:solidFill>
              </a:rPr>
              <a:t> et al. 2010</a:t>
            </a:r>
          </a:p>
        </p:txBody>
      </p:sp>
    </p:spTree>
    <p:extLst>
      <p:ext uri="{BB962C8B-B14F-4D97-AF65-F5344CB8AC3E}">
        <p14:creationId xmlns:p14="http://schemas.microsoft.com/office/powerpoint/2010/main" val="1436888781"/>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CGMETemplate1">
  <a:themeElements>
    <a:clrScheme name="Custom 2">
      <a:dk1>
        <a:srgbClr val="000000"/>
      </a:dk1>
      <a:lt1>
        <a:sysClr val="window" lastClr="FFFFFF"/>
      </a:lt1>
      <a:dk2>
        <a:srgbClr val="5D7880"/>
      </a:dk2>
      <a:lt2>
        <a:srgbClr val="DEDEE0"/>
      </a:lt2>
      <a:accent1>
        <a:srgbClr val="D72229"/>
      </a:accent1>
      <a:accent2>
        <a:srgbClr val="5A7681"/>
      </a:accent2>
      <a:accent3>
        <a:srgbClr val="622F7C"/>
      </a:accent3>
      <a:accent4>
        <a:srgbClr val="056735"/>
      </a:accent4>
      <a:accent5>
        <a:srgbClr val="00728F"/>
      </a:accent5>
      <a:accent6>
        <a:srgbClr val="144B8E"/>
      </a:accent6>
      <a:hlink>
        <a:srgbClr val="D72229"/>
      </a:hlink>
      <a:folHlink>
        <a:srgbClr val="E977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txDef>
      <a:spPr>
        <a:noFill/>
      </a:spPr>
      <a:bodyPr wrap="square" rtlCol="0">
        <a:spAutoFit/>
      </a:bodyPr>
      <a:lstStyle>
        <a:defPPr algn="l">
          <a:defRPr dirty="0" smtClean="0">
            <a:latin typeface="+mj-lt"/>
          </a:defRPr>
        </a:defPPr>
      </a:lstStyle>
    </a:tx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GMETemplate1" id="{B761F184-1F50-4055-926A-C85D0770764B}" vid="{3F1DB6F9-DFC9-4EA5-B582-B76AF3A5C9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2945b62-230f-40c4-b4bf-92334a4fd182" xsi:nil="true"/>
    <lcf76f155ced4ddcb4097134ff3c332f xmlns="0c6bfa90-d049-4021-92ae-ff95831e535e">
      <Terms xmlns="http://schemas.microsoft.com/office/infopath/2007/PartnerControls"/>
    </lcf76f155ced4ddcb4097134ff3c332f>
    <SharedWithUsers xmlns="92945b62-230f-40c4-b4bf-92334a4fd18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44AD3A6D214F4FA346272E48BC9784" ma:contentTypeVersion="14" ma:contentTypeDescription="Create a new document." ma:contentTypeScope="" ma:versionID="7a1a035c8128bd4cb5977e47692754cc">
  <xsd:schema xmlns:xsd="http://www.w3.org/2001/XMLSchema" xmlns:xs="http://www.w3.org/2001/XMLSchema" xmlns:p="http://schemas.microsoft.com/office/2006/metadata/properties" xmlns:ns2="0c6bfa90-d049-4021-92ae-ff95831e535e" xmlns:ns3="92945b62-230f-40c4-b4bf-92334a4fd182" targetNamespace="http://schemas.microsoft.com/office/2006/metadata/properties" ma:root="true" ma:fieldsID="1b5cf56451999e5ea1360b5758b3a11f" ns2:_="" ns3:_="">
    <xsd:import namespace="0c6bfa90-d049-4021-92ae-ff95831e535e"/>
    <xsd:import namespace="92945b62-230f-40c4-b4bf-92334a4fd18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bfa90-d049-4021-92ae-ff95831e53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1a2049e-a71b-46ea-9eb8-940f7eb466a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945b62-230f-40c4-b4bf-92334a4fd18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0b91c6c-83e5-4d16-a8b7-580a8ce7ff55}" ma:internalName="TaxCatchAll" ma:showField="CatchAllData" ma:web="92945b62-230f-40c4-b4bf-92334a4fd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A4459A-8F3D-4048-A03E-B8D45FDE0226}">
  <ds:schemaRefs>
    <ds:schemaRef ds:uri="http://schemas.microsoft.com/sharepoint/v3/contenttype/forms"/>
  </ds:schemaRefs>
</ds:datastoreItem>
</file>

<file path=customXml/itemProps2.xml><?xml version="1.0" encoding="utf-8"?>
<ds:datastoreItem xmlns:ds="http://schemas.openxmlformats.org/officeDocument/2006/customXml" ds:itemID="{393BA1E6-2079-4478-BC47-96C1FB7305FB}">
  <ds:schemaRefs>
    <ds:schemaRef ds:uri="http://purl.org/dc/elements/1.1/"/>
    <ds:schemaRef ds:uri="http://www.w3.org/XML/1998/namespace"/>
    <ds:schemaRef ds:uri="9283f82a-02d1-434f-9231-e96bc2469e7f"/>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fab67401-e6e8-4ee5-a328-9e02152fd1e2"/>
    <ds:schemaRef ds:uri="http://schemas.microsoft.com/office/2006/metadata/properties"/>
    <ds:schemaRef ds:uri="07af21a0-4ba5-490c-aa38-a631b098a7ce"/>
    <ds:schemaRef ds:uri="fc9668f8-af19-4be4-8442-7e0d4feba5cc"/>
    <ds:schemaRef ds:uri="92945b62-230f-40c4-b4bf-92334a4fd182"/>
    <ds:schemaRef ds:uri="0c6bfa90-d049-4021-92ae-ff95831e535e"/>
  </ds:schemaRefs>
</ds:datastoreItem>
</file>

<file path=customXml/itemProps3.xml><?xml version="1.0" encoding="utf-8"?>
<ds:datastoreItem xmlns:ds="http://schemas.openxmlformats.org/officeDocument/2006/customXml" ds:itemID="{3DA66D6A-1FDF-45F2-B170-BA311320B0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bfa90-d049-4021-92ae-ff95831e535e"/>
    <ds:schemaRef ds:uri="92945b62-230f-40c4-b4bf-92334a4fd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f78b84e-644d-4026-8a95-aea5d1cf7c80}" enabled="1" method="Standard" siteId="{40b25b52-baa9-4064-b996-386153e61e46}" removed="0"/>
</clbl:labelList>
</file>

<file path=docProps/app.xml><?xml version="1.0" encoding="utf-8"?>
<Properties xmlns="http://schemas.openxmlformats.org/officeDocument/2006/extended-properties" xmlns:vt="http://schemas.openxmlformats.org/officeDocument/2006/docPropsVTypes">
  <Template/>
  <TotalTime>603</TotalTime>
  <Words>1218</Words>
  <Application>Microsoft Office PowerPoint</Application>
  <PresentationFormat>On-screen Show (16:9)</PresentationFormat>
  <Paragraphs>155</Paragraphs>
  <Slides>19</Slides>
  <Notes>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-apple-system</vt:lpstr>
      <vt:lpstr>Arial</vt:lpstr>
      <vt:lpstr>BlinkMacSystemFont</vt:lpstr>
      <vt:lpstr>Calibri</vt:lpstr>
      <vt:lpstr>Cambria</vt:lpstr>
      <vt:lpstr>Georgia</vt:lpstr>
      <vt:lpstr>Gill Sans</vt:lpstr>
      <vt:lpstr>Roboto</vt:lpstr>
      <vt:lpstr>Wingdings</vt:lpstr>
      <vt:lpstr>Wingdings 2</vt:lpstr>
      <vt:lpstr>ACGMETemplate1</vt:lpstr>
      <vt:lpstr>Frame of Reference and Shared Mental Models</vt:lpstr>
      <vt:lpstr>Frame of Reference?</vt:lpstr>
      <vt:lpstr>Frame of Reference?</vt:lpstr>
      <vt:lpstr>Frame of Reference?</vt:lpstr>
      <vt:lpstr>Tools to create an evidence-based frame of reference</vt:lpstr>
      <vt:lpstr>PowerPoint Presentation</vt:lpstr>
      <vt:lpstr>It helps to know what you are looking for!</vt:lpstr>
      <vt:lpstr>Increasing reliability</vt:lpstr>
      <vt:lpstr>Performance Dimension Training</vt:lpstr>
      <vt:lpstr>Shared Mental Model</vt:lpstr>
      <vt:lpstr>Creating a shared mental model </vt:lpstr>
      <vt:lpstr>PowerPoint Presentation</vt:lpstr>
      <vt:lpstr>How to Create a Shared Mental Model</vt:lpstr>
      <vt:lpstr>Our Direct Observation Toolkit</vt:lpstr>
      <vt:lpstr>Making tracking and Assessment easier</vt:lpstr>
      <vt:lpstr>Direct Observation Documentation</vt:lpstr>
      <vt:lpstr>PowerPoint Presentation</vt:lpstr>
      <vt:lpstr>Program Director’s Role</vt:lpstr>
      <vt:lpstr>Success is a moving target</vt:lpstr>
    </vt:vector>
  </TitlesOfParts>
  <Company>TMP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Awa Gueye</dc:creator>
  <cp:lastModifiedBy>Monica Newton</cp:lastModifiedBy>
  <cp:revision>156</cp:revision>
  <dcterms:created xsi:type="dcterms:W3CDTF">2016-06-16T00:48:59Z</dcterms:created>
  <dcterms:modified xsi:type="dcterms:W3CDTF">2026-02-02T15:50:56Z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0x010100DC44AD3A6D214F4FA346272E48BC9784</vt:lpwstr>
  </property>
  <property fmtid="{D5CDD505-2E9C-101B-9397-08002B2CF9AE}" pid="3" name="Order">
    <vt:r8>100</vt:r8>
  </property>
  <property fmtid="{D5CDD505-2E9C-101B-9397-08002B2CF9AE}" pid="4" name="MediaServiceImageTags">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