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111_E27AF3D0.xml" ContentType="application/vnd.ms-powerpoint.comments+xml"/>
  <Override PartName="/ppt/comments/modernComment_118_C41ACAB3.xml" ContentType="application/vnd.ms-powerpoint.comment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811" r:id="rId4"/>
    <p:sldMasterId id="2147484830" r:id="rId5"/>
  </p:sldMasterIdLst>
  <p:notesMasterIdLst>
    <p:notesMasterId r:id="rId74"/>
  </p:notesMasterIdLst>
  <p:sldIdLst>
    <p:sldId id="261" r:id="rId6"/>
    <p:sldId id="265" r:id="rId7"/>
    <p:sldId id="268" r:id="rId8"/>
    <p:sldId id="258" r:id="rId9"/>
    <p:sldId id="259" r:id="rId10"/>
    <p:sldId id="260" r:id="rId11"/>
    <p:sldId id="318" r:id="rId12"/>
    <p:sldId id="2703" r:id="rId13"/>
    <p:sldId id="2704" r:id="rId14"/>
    <p:sldId id="262" r:id="rId15"/>
    <p:sldId id="315" r:id="rId16"/>
    <p:sldId id="263" r:id="rId17"/>
    <p:sldId id="264" r:id="rId18"/>
    <p:sldId id="2705" r:id="rId19"/>
    <p:sldId id="2706" r:id="rId20"/>
    <p:sldId id="267" r:id="rId21"/>
    <p:sldId id="2707" r:id="rId22"/>
    <p:sldId id="269" r:id="rId23"/>
    <p:sldId id="2708" r:id="rId24"/>
    <p:sldId id="2709" r:id="rId25"/>
    <p:sldId id="2710" r:id="rId26"/>
    <p:sldId id="2711" r:id="rId27"/>
    <p:sldId id="2712" r:id="rId28"/>
    <p:sldId id="276" r:id="rId29"/>
    <p:sldId id="277" r:id="rId30"/>
    <p:sldId id="2713" r:id="rId31"/>
    <p:sldId id="2714" r:id="rId32"/>
    <p:sldId id="2715" r:id="rId33"/>
    <p:sldId id="281" r:id="rId34"/>
    <p:sldId id="2716" r:id="rId35"/>
    <p:sldId id="2718" r:id="rId36"/>
    <p:sldId id="2719" r:id="rId37"/>
    <p:sldId id="320" r:id="rId38"/>
    <p:sldId id="2720" r:id="rId39"/>
    <p:sldId id="2721" r:id="rId40"/>
    <p:sldId id="2701" r:id="rId41"/>
    <p:sldId id="2698" r:id="rId42"/>
    <p:sldId id="2702" r:id="rId43"/>
    <p:sldId id="270" r:id="rId44"/>
    <p:sldId id="271" r:id="rId45"/>
    <p:sldId id="272" r:id="rId46"/>
    <p:sldId id="273" r:id="rId47"/>
    <p:sldId id="274" r:id="rId48"/>
    <p:sldId id="275" r:id="rId49"/>
    <p:sldId id="308" r:id="rId50"/>
    <p:sldId id="278" r:id="rId51"/>
    <p:sldId id="307" r:id="rId52"/>
    <p:sldId id="279" r:id="rId53"/>
    <p:sldId id="280" r:id="rId54"/>
    <p:sldId id="282" r:id="rId55"/>
    <p:sldId id="283" r:id="rId56"/>
    <p:sldId id="285" r:id="rId57"/>
    <p:sldId id="286" r:id="rId58"/>
    <p:sldId id="287" r:id="rId59"/>
    <p:sldId id="288" r:id="rId60"/>
    <p:sldId id="317" r:id="rId61"/>
    <p:sldId id="291" r:id="rId62"/>
    <p:sldId id="316" r:id="rId63"/>
    <p:sldId id="294" r:id="rId64"/>
    <p:sldId id="295" r:id="rId65"/>
    <p:sldId id="313" r:id="rId66"/>
    <p:sldId id="298" r:id="rId67"/>
    <p:sldId id="314" r:id="rId68"/>
    <p:sldId id="311" r:id="rId69"/>
    <p:sldId id="302" r:id="rId70"/>
    <p:sldId id="303" r:id="rId71"/>
    <p:sldId id="304" r:id="rId72"/>
    <p:sldId id="306" r:id="rId73"/>
  </p:sldIdLst>
  <p:sldSz cx="9144000" cy="5143500" type="screen16x9"/>
  <p:notesSz cx="6858000" cy="9144000"/>
  <p:defaultTextStyle>
    <a:defPPr>
      <a:defRPr lang="en-US"/>
    </a:defPPr>
    <a:lvl1pPr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1pPr>
    <a:lvl2pPr marL="191357"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2pPr>
    <a:lvl3pPr marL="383381"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3pPr>
    <a:lvl4pPr marL="575405"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4pPr>
    <a:lvl5pPr marL="767429" indent="667" algn="ctr" rtl="0" fontAlgn="base">
      <a:spcBef>
        <a:spcPct val="0"/>
      </a:spcBef>
      <a:spcAft>
        <a:spcPct val="0"/>
      </a:spcAft>
      <a:defRPr sz="2400" kern="1200">
        <a:solidFill>
          <a:srgbClr val="000000"/>
        </a:solidFill>
        <a:latin typeface="Gill Sans" charset="0"/>
        <a:ea typeface="ヒラギノ角ゴ ProN W3" charset="0"/>
        <a:cs typeface="ヒラギノ角ゴ ProN W3" charset="0"/>
        <a:sym typeface="Gill Sans" charset="0"/>
      </a:defRPr>
    </a:lvl5pPr>
    <a:lvl6pPr marL="960120"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6pPr>
    <a:lvl7pPr marL="1152144"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7pPr>
    <a:lvl8pPr marL="1344168"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8pPr>
    <a:lvl9pPr marL="1536192" algn="l" defTabSz="192024" rtl="0" eaLnBrk="1" latinLnBrk="0" hangingPunct="1">
      <a:defRPr sz="24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50" autoAdjust="0"/>
    <p:restoredTop sz="72888" autoAdjust="0"/>
  </p:normalViewPr>
  <p:slideViewPr>
    <p:cSldViewPr snapToGrid="0" snapToObjects="1">
      <p:cViewPr varScale="1">
        <p:scale>
          <a:sx n="82" d="100"/>
          <a:sy n="82" d="100"/>
        </p:scale>
        <p:origin x="1622" y="67"/>
      </p:cViewPr>
      <p:guideLst>
        <p:guide orient="horz" pos="1620"/>
        <p:guide pos="288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b918b1f15cec0bf" providerId="LiveId" clId="{2EDD7E96-68DA-40EE-906E-6088E5A85F61}"/>
    <pc:docChg chg="delSld modSld">
      <pc:chgData name="" userId="fb918b1f15cec0bf" providerId="LiveId" clId="{2EDD7E96-68DA-40EE-906E-6088E5A85F61}" dt="2026-02-05T16:36:15.406" v="45" actId="2696"/>
      <pc:docMkLst>
        <pc:docMk/>
      </pc:docMkLst>
      <pc:sldChg chg="modNotesTx">
        <pc:chgData name="" userId="fb918b1f15cec0bf" providerId="LiveId" clId="{2EDD7E96-68DA-40EE-906E-6088E5A85F61}" dt="2026-02-05T16:08:45.104" v="43" actId="20577"/>
        <pc:sldMkLst>
          <pc:docMk/>
          <pc:sldMk cId="3441322458" sldId="283"/>
        </pc:sldMkLst>
      </pc:sldChg>
      <pc:sldChg chg="del">
        <pc:chgData name="" userId="fb918b1f15cec0bf" providerId="LiveId" clId="{2EDD7E96-68DA-40EE-906E-6088E5A85F61}" dt="2026-02-05T16:35:48.051" v="44" actId="2696"/>
        <pc:sldMkLst>
          <pc:docMk/>
          <pc:sldMk cId="3888232605" sldId="289"/>
        </pc:sldMkLst>
      </pc:sldChg>
      <pc:sldChg chg="del">
        <pc:chgData name="" userId="fb918b1f15cec0bf" providerId="LiveId" clId="{2EDD7E96-68DA-40EE-906E-6088E5A85F61}" dt="2026-02-05T16:36:15.406" v="45" actId="2696"/>
        <pc:sldMkLst>
          <pc:docMk/>
          <pc:sldMk cId="62398706" sldId="301"/>
        </pc:sldMkLst>
      </pc:sldChg>
      <pc:sldChg chg="del">
        <pc:chgData name="" userId="fb918b1f15cec0bf" providerId="LiveId" clId="{2EDD7E96-68DA-40EE-906E-6088E5A85F61}" dt="2026-02-05T16:07:43.104" v="0" actId="2696"/>
        <pc:sldMkLst>
          <pc:docMk/>
          <pc:sldMk cId="2079792183" sldId="319"/>
        </pc:sldMkLst>
      </pc:sldChg>
    </pc:docChg>
  </pc:docChgLst>
</pc:chgInfo>
</file>

<file path=ppt/comments/modernComment_111_E27AF3D0.xml><?xml version="1.0" encoding="utf-8"?>
<p188:cmLst xmlns:a="http://schemas.openxmlformats.org/drawingml/2006/main" xmlns:r="http://schemas.openxmlformats.org/officeDocument/2006/relationships" xmlns:p188="http://schemas.microsoft.com/office/powerpoint/2018/8/main">
  <p188:cm id="{030E4A11-86A5-411A-A13C-71FB35027742}" authorId="{6C2466D4-171F-3793-43A1-238938453E1C}" status="resolved" created="2025-06-23T19:16:41.270" complete="100000">
    <pc:sldMkLst xmlns:pc="http://schemas.microsoft.com/office/powerpoint/2013/main/command">
      <pc:docMk/>
      <pc:sldMk cId="3799708624" sldId="273"/>
    </pc:sldMkLst>
    <p188:txBody>
      <a:bodyPr/>
      <a:lstStyle/>
      <a:p>
        <a:r>
          <a:rPr lang="en-US"/>
          <a:t>word: Bias</a:t>
        </a:r>
      </a:p>
    </p188:txBody>
  </p188:cm>
</p188:cmLst>
</file>

<file path=ppt/comments/modernComment_118_C41ACAB3.xml><?xml version="1.0" encoding="utf-8"?>
<p188:cmLst xmlns:a="http://schemas.openxmlformats.org/drawingml/2006/main" xmlns:r="http://schemas.openxmlformats.org/officeDocument/2006/relationships" xmlns:p188="http://schemas.microsoft.com/office/powerpoint/2018/8/main">
  <p188:cm id="{5C3D53F6-4FB3-4198-B917-80B04C833FA9}" authorId="{6C2466D4-171F-3793-43A1-238938453E1C}" status="resolved" created="2025-06-23T19:16:53.943" complete="100000">
    <pc:sldMkLst xmlns:pc="http://schemas.microsoft.com/office/powerpoint/2013/main/command">
      <pc:docMk/>
      <pc:sldMk cId="3290090163" sldId="280"/>
    </pc:sldMkLst>
    <p188:txBody>
      <a:bodyPr/>
      <a:lstStyle/>
      <a:p>
        <a:r>
          <a:rPr lang="en-US"/>
          <a:t>word: bias</a:t>
        </a:r>
      </a:p>
    </p188:txBody>
  </p188:cm>
</p188: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2F2EB3-DAF5-40B6-B597-A408C4F1A43F}" type="doc">
      <dgm:prSet loTypeId="urn:microsoft.com/office/officeart/2005/8/layout/pyramid1" loCatId="pyramid" qsTypeId="urn:microsoft.com/office/officeart/2005/8/quickstyle/simple1" qsCatId="simple" csTypeId="urn:microsoft.com/office/officeart/2005/8/colors/colorful1" csCatId="colorful" phldr="1"/>
      <dgm:spPr/>
    </dgm:pt>
    <dgm:pt modelId="{860659D9-68DF-4D0C-A85C-E29C9B2C5A5E}">
      <dgm:prSet phldrT="[Text]"/>
      <dgm:spPr/>
      <dgm:t>
        <a:bodyPr/>
        <a:lstStyle/>
        <a:p>
          <a:endParaRPr lang="en-US" b="1">
            <a:solidFill>
              <a:schemeClr val="bg1"/>
            </a:solidFill>
            <a:latin typeface="+mj-lt"/>
          </a:endParaRPr>
        </a:p>
        <a:p>
          <a:r>
            <a:rPr lang="en-US" b="1">
              <a:solidFill>
                <a:schemeClr val="bg1"/>
              </a:solidFill>
              <a:latin typeface="+mj-lt"/>
            </a:rPr>
            <a:t>Does (action)</a:t>
          </a:r>
        </a:p>
      </dgm:t>
    </dgm:pt>
    <dgm:pt modelId="{7CD755F0-9909-4E1D-95FC-55B5FDC3A5D5}" type="parTrans" cxnId="{E06AC871-37FC-41CC-A6B4-5BF50DEF4B81}">
      <dgm:prSet/>
      <dgm:spPr/>
      <dgm:t>
        <a:bodyPr/>
        <a:lstStyle/>
        <a:p>
          <a:endParaRPr lang="en-US"/>
        </a:p>
      </dgm:t>
    </dgm:pt>
    <dgm:pt modelId="{F794435B-A9DB-4046-BA6B-BA7B78172FAA}" type="sibTrans" cxnId="{E06AC871-37FC-41CC-A6B4-5BF50DEF4B81}">
      <dgm:prSet/>
      <dgm:spPr/>
      <dgm:t>
        <a:bodyPr/>
        <a:lstStyle/>
        <a:p>
          <a:endParaRPr lang="en-US"/>
        </a:p>
      </dgm:t>
    </dgm:pt>
    <dgm:pt modelId="{71B4B267-3AAF-49BC-B7BD-37A727A974D3}">
      <dgm:prSet phldrT="[Text]"/>
      <dgm:spPr/>
      <dgm:t>
        <a:bodyPr/>
        <a:lstStyle/>
        <a:p>
          <a:r>
            <a:rPr lang="en-US" b="1">
              <a:solidFill>
                <a:schemeClr val="bg1"/>
              </a:solidFill>
              <a:latin typeface="+mj-lt"/>
            </a:rPr>
            <a:t>Shows How (performance)</a:t>
          </a:r>
        </a:p>
      </dgm:t>
    </dgm:pt>
    <dgm:pt modelId="{F4DE8AB9-B681-44A2-93CC-9F4DD427F3EF}" type="parTrans" cxnId="{45B5B75C-4099-4EC9-8E77-3AC94947A02F}">
      <dgm:prSet/>
      <dgm:spPr/>
      <dgm:t>
        <a:bodyPr/>
        <a:lstStyle/>
        <a:p>
          <a:endParaRPr lang="en-US"/>
        </a:p>
      </dgm:t>
    </dgm:pt>
    <dgm:pt modelId="{3334CCAD-CFCB-4AF6-88B0-6625D06DC2ED}" type="sibTrans" cxnId="{45B5B75C-4099-4EC9-8E77-3AC94947A02F}">
      <dgm:prSet/>
      <dgm:spPr/>
      <dgm:t>
        <a:bodyPr/>
        <a:lstStyle/>
        <a:p>
          <a:endParaRPr lang="en-US"/>
        </a:p>
      </dgm:t>
    </dgm:pt>
    <dgm:pt modelId="{81CEA051-9D73-477A-B60E-DB78A78E0227}">
      <dgm:prSet phldrT="[Text]"/>
      <dgm:spPr/>
      <dgm:t>
        <a:bodyPr/>
        <a:lstStyle/>
        <a:p>
          <a:r>
            <a:rPr lang="en-US" b="1">
              <a:solidFill>
                <a:schemeClr val="bg1"/>
              </a:solidFill>
              <a:latin typeface="+mj-lt"/>
            </a:rPr>
            <a:t>Knows How (competence)</a:t>
          </a:r>
        </a:p>
      </dgm:t>
    </dgm:pt>
    <dgm:pt modelId="{9BCC5F23-8B0F-4505-9E34-7453200C39EE}" type="parTrans" cxnId="{C519F37B-6DC5-44BA-9488-9F3EBBF83A20}">
      <dgm:prSet/>
      <dgm:spPr/>
      <dgm:t>
        <a:bodyPr/>
        <a:lstStyle/>
        <a:p>
          <a:endParaRPr lang="en-US"/>
        </a:p>
      </dgm:t>
    </dgm:pt>
    <dgm:pt modelId="{140A6EA5-04AC-42DB-B88F-578D48E055BE}" type="sibTrans" cxnId="{C519F37B-6DC5-44BA-9488-9F3EBBF83A20}">
      <dgm:prSet/>
      <dgm:spPr/>
      <dgm:t>
        <a:bodyPr/>
        <a:lstStyle/>
        <a:p>
          <a:endParaRPr lang="en-US"/>
        </a:p>
      </dgm:t>
    </dgm:pt>
    <dgm:pt modelId="{6DE13EC9-EE43-4CB9-BA2A-B17D442ECEF5}">
      <dgm:prSet phldrT="[Text]"/>
      <dgm:spPr/>
      <dgm:t>
        <a:bodyPr/>
        <a:lstStyle/>
        <a:p>
          <a:r>
            <a:rPr lang="en-US" b="1">
              <a:solidFill>
                <a:schemeClr val="bg1"/>
              </a:solidFill>
              <a:latin typeface="+mj-lt"/>
            </a:rPr>
            <a:t>Knows </a:t>
          </a:r>
        </a:p>
        <a:p>
          <a:r>
            <a:rPr lang="en-US" b="1">
              <a:solidFill>
                <a:schemeClr val="bg1"/>
              </a:solidFill>
              <a:latin typeface="+mj-lt"/>
            </a:rPr>
            <a:t>(knowledge)</a:t>
          </a:r>
        </a:p>
      </dgm:t>
    </dgm:pt>
    <dgm:pt modelId="{F3D58C95-46E7-46C0-8B8D-2B46B476D89B}" type="parTrans" cxnId="{D16EAC72-6F84-46E8-8CFC-C2902ED6379C}">
      <dgm:prSet/>
      <dgm:spPr/>
      <dgm:t>
        <a:bodyPr/>
        <a:lstStyle/>
        <a:p>
          <a:endParaRPr lang="en-US"/>
        </a:p>
      </dgm:t>
    </dgm:pt>
    <dgm:pt modelId="{6D094647-3D54-465C-B2C2-6BE81C3F50BA}" type="sibTrans" cxnId="{D16EAC72-6F84-46E8-8CFC-C2902ED6379C}">
      <dgm:prSet/>
      <dgm:spPr/>
      <dgm:t>
        <a:bodyPr/>
        <a:lstStyle/>
        <a:p>
          <a:endParaRPr lang="en-US"/>
        </a:p>
      </dgm:t>
    </dgm:pt>
    <dgm:pt modelId="{2894EA15-D4D8-436A-AB4D-DE0FD805BAB0}" type="pres">
      <dgm:prSet presAssocID="{D12F2EB3-DAF5-40B6-B597-A408C4F1A43F}" presName="Name0" presStyleCnt="0">
        <dgm:presLayoutVars>
          <dgm:dir/>
          <dgm:animLvl val="lvl"/>
          <dgm:resizeHandles val="exact"/>
        </dgm:presLayoutVars>
      </dgm:prSet>
      <dgm:spPr/>
    </dgm:pt>
    <dgm:pt modelId="{B5A26983-3E38-4EBD-9A3B-71A577BC0A9E}" type="pres">
      <dgm:prSet presAssocID="{860659D9-68DF-4D0C-A85C-E29C9B2C5A5E}" presName="Name8" presStyleCnt="0"/>
      <dgm:spPr/>
    </dgm:pt>
    <dgm:pt modelId="{4C78E47A-7BA4-484E-A5C5-7BAB3A8B97B0}" type="pres">
      <dgm:prSet presAssocID="{860659D9-68DF-4D0C-A85C-E29C9B2C5A5E}" presName="level" presStyleLbl="node1" presStyleIdx="0" presStyleCnt="4">
        <dgm:presLayoutVars>
          <dgm:chMax val="1"/>
          <dgm:bulletEnabled val="1"/>
        </dgm:presLayoutVars>
      </dgm:prSet>
      <dgm:spPr/>
    </dgm:pt>
    <dgm:pt modelId="{39EB7646-0AB8-47D5-8AD2-C3FE53142A8B}" type="pres">
      <dgm:prSet presAssocID="{860659D9-68DF-4D0C-A85C-E29C9B2C5A5E}" presName="levelTx" presStyleLbl="revTx" presStyleIdx="0" presStyleCnt="0">
        <dgm:presLayoutVars>
          <dgm:chMax val="1"/>
          <dgm:bulletEnabled val="1"/>
        </dgm:presLayoutVars>
      </dgm:prSet>
      <dgm:spPr/>
    </dgm:pt>
    <dgm:pt modelId="{3F3010BA-4E02-4527-A52D-BE2789ACD0B7}" type="pres">
      <dgm:prSet presAssocID="{71B4B267-3AAF-49BC-B7BD-37A727A974D3}" presName="Name8" presStyleCnt="0"/>
      <dgm:spPr/>
    </dgm:pt>
    <dgm:pt modelId="{38B2D8BB-AAFB-46DA-BF4F-C043194BFF84}" type="pres">
      <dgm:prSet presAssocID="{71B4B267-3AAF-49BC-B7BD-37A727A974D3}" presName="level" presStyleLbl="node1" presStyleIdx="1" presStyleCnt="4">
        <dgm:presLayoutVars>
          <dgm:chMax val="1"/>
          <dgm:bulletEnabled val="1"/>
        </dgm:presLayoutVars>
      </dgm:prSet>
      <dgm:spPr/>
    </dgm:pt>
    <dgm:pt modelId="{90EF8539-4D33-4283-BE2A-EA570FBDD059}" type="pres">
      <dgm:prSet presAssocID="{71B4B267-3AAF-49BC-B7BD-37A727A974D3}" presName="levelTx" presStyleLbl="revTx" presStyleIdx="0" presStyleCnt="0">
        <dgm:presLayoutVars>
          <dgm:chMax val="1"/>
          <dgm:bulletEnabled val="1"/>
        </dgm:presLayoutVars>
      </dgm:prSet>
      <dgm:spPr/>
    </dgm:pt>
    <dgm:pt modelId="{7CF6C9A0-94A7-471D-A2D5-8BA4DB210C6E}" type="pres">
      <dgm:prSet presAssocID="{81CEA051-9D73-477A-B60E-DB78A78E0227}" presName="Name8" presStyleCnt="0"/>
      <dgm:spPr/>
    </dgm:pt>
    <dgm:pt modelId="{03E08F3B-81BC-4D95-BBB0-63336A203298}" type="pres">
      <dgm:prSet presAssocID="{81CEA051-9D73-477A-B60E-DB78A78E0227}" presName="level" presStyleLbl="node1" presStyleIdx="2" presStyleCnt="4">
        <dgm:presLayoutVars>
          <dgm:chMax val="1"/>
          <dgm:bulletEnabled val="1"/>
        </dgm:presLayoutVars>
      </dgm:prSet>
      <dgm:spPr/>
    </dgm:pt>
    <dgm:pt modelId="{227CF808-6528-4E56-A0F6-E398F6494998}" type="pres">
      <dgm:prSet presAssocID="{81CEA051-9D73-477A-B60E-DB78A78E0227}" presName="levelTx" presStyleLbl="revTx" presStyleIdx="0" presStyleCnt="0">
        <dgm:presLayoutVars>
          <dgm:chMax val="1"/>
          <dgm:bulletEnabled val="1"/>
        </dgm:presLayoutVars>
      </dgm:prSet>
      <dgm:spPr/>
    </dgm:pt>
    <dgm:pt modelId="{306C247F-48A1-4663-8395-7693575EFD5E}" type="pres">
      <dgm:prSet presAssocID="{6DE13EC9-EE43-4CB9-BA2A-B17D442ECEF5}" presName="Name8" presStyleCnt="0"/>
      <dgm:spPr/>
    </dgm:pt>
    <dgm:pt modelId="{ECC0F9F2-19F6-4B0E-AD72-5E4BB97BA992}" type="pres">
      <dgm:prSet presAssocID="{6DE13EC9-EE43-4CB9-BA2A-B17D442ECEF5}" presName="level" presStyleLbl="node1" presStyleIdx="3" presStyleCnt="4">
        <dgm:presLayoutVars>
          <dgm:chMax val="1"/>
          <dgm:bulletEnabled val="1"/>
        </dgm:presLayoutVars>
      </dgm:prSet>
      <dgm:spPr/>
    </dgm:pt>
    <dgm:pt modelId="{7D6F0E81-338C-4E9C-A709-FE749A51942A}" type="pres">
      <dgm:prSet presAssocID="{6DE13EC9-EE43-4CB9-BA2A-B17D442ECEF5}" presName="levelTx" presStyleLbl="revTx" presStyleIdx="0" presStyleCnt="0">
        <dgm:presLayoutVars>
          <dgm:chMax val="1"/>
          <dgm:bulletEnabled val="1"/>
        </dgm:presLayoutVars>
      </dgm:prSet>
      <dgm:spPr/>
    </dgm:pt>
  </dgm:ptLst>
  <dgm:cxnLst>
    <dgm:cxn modelId="{253C9217-E03D-4B51-AD56-76E69AAB4418}" type="presOf" srcId="{81CEA051-9D73-477A-B60E-DB78A78E0227}" destId="{227CF808-6528-4E56-A0F6-E398F6494998}" srcOrd="1" destOrd="0" presId="urn:microsoft.com/office/officeart/2005/8/layout/pyramid1"/>
    <dgm:cxn modelId="{017D551A-741B-4776-B004-BDC6976E4E12}" type="presOf" srcId="{81CEA051-9D73-477A-B60E-DB78A78E0227}" destId="{03E08F3B-81BC-4D95-BBB0-63336A203298}" srcOrd="0" destOrd="0" presId="urn:microsoft.com/office/officeart/2005/8/layout/pyramid1"/>
    <dgm:cxn modelId="{9C882B2B-CB9F-44E8-BFAB-F5F7496EA7DD}" type="presOf" srcId="{860659D9-68DF-4D0C-A85C-E29C9B2C5A5E}" destId="{4C78E47A-7BA4-484E-A5C5-7BAB3A8B97B0}" srcOrd="0" destOrd="0" presId="urn:microsoft.com/office/officeart/2005/8/layout/pyramid1"/>
    <dgm:cxn modelId="{4AA39E3D-9A72-40CD-BBCA-E72162090FE7}" type="presOf" srcId="{6DE13EC9-EE43-4CB9-BA2A-B17D442ECEF5}" destId="{ECC0F9F2-19F6-4B0E-AD72-5E4BB97BA992}" srcOrd="0" destOrd="0" presId="urn:microsoft.com/office/officeart/2005/8/layout/pyramid1"/>
    <dgm:cxn modelId="{45B5B75C-4099-4EC9-8E77-3AC94947A02F}" srcId="{D12F2EB3-DAF5-40B6-B597-A408C4F1A43F}" destId="{71B4B267-3AAF-49BC-B7BD-37A727A974D3}" srcOrd="1" destOrd="0" parTransId="{F4DE8AB9-B681-44A2-93CC-9F4DD427F3EF}" sibTransId="{3334CCAD-CFCB-4AF6-88B0-6625D06DC2ED}"/>
    <dgm:cxn modelId="{03A80149-683C-4107-971F-E46AFB472BA1}" type="presOf" srcId="{71B4B267-3AAF-49BC-B7BD-37A727A974D3}" destId="{90EF8539-4D33-4283-BE2A-EA570FBDD059}" srcOrd="1" destOrd="0" presId="urn:microsoft.com/office/officeart/2005/8/layout/pyramid1"/>
    <dgm:cxn modelId="{E06AC871-37FC-41CC-A6B4-5BF50DEF4B81}" srcId="{D12F2EB3-DAF5-40B6-B597-A408C4F1A43F}" destId="{860659D9-68DF-4D0C-A85C-E29C9B2C5A5E}" srcOrd="0" destOrd="0" parTransId="{7CD755F0-9909-4E1D-95FC-55B5FDC3A5D5}" sibTransId="{F794435B-A9DB-4046-BA6B-BA7B78172FAA}"/>
    <dgm:cxn modelId="{D16EAC72-6F84-46E8-8CFC-C2902ED6379C}" srcId="{D12F2EB3-DAF5-40B6-B597-A408C4F1A43F}" destId="{6DE13EC9-EE43-4CB9-BA2A-B17D442ECEF5}" srcOrd="3" destOrd="0" parTransId="{F3D58C95-46E7-46C0-8B8D-2B46B476D89B}" sibTransId="{6D094647-3D54-465C-B2C2-6BE81C3F50BA}"/>
    <dgm:cxn modelId="{C7E9C078-1710-4E02-85D1-F01432C2D1A2}" type="presOf" srcId="{6DE13EC9-EE43-4CB9-BA2A-B17D442ECEF5}" destId="{7D6F0E81-338C-4E9C-A709-FE749A51942A}" srcOrd="1" destOrd="0" presId="urn:microsoft.com/office/officeart/2005/8/layout/pyramid1"/>
    <dgm:cxn modelId="{C519F37B-6DC5-44BA-9488-9F3EBBF83A20}" srcId="{D12F2EB3-DAF5-40B6-B597-A408C4F1A43F}" destId="{81CEA051-9D73-477A-B60E-DB78A78E0227}" srcOrd="2" destOrd="0" parTransId="{9BCC5F23-8B0F-4505-9E34-7453200C39EE}" sibTransId="{140A6EA5-04AC-42DB-B88F-578D48E055BE}"/>
    <dgm:cxn modelId="{05FFC6C2-3FB8-4454-9105-F39928348675}" type="presOf" srcId="{860659D9-68DF-4D0C-A85C-E29C9B2C5A5E}" destId="{39EB7646-0AB8-47D5-8AD2-C3FE53142A8B}" srcOrd="1" destOrd="0" presId="urn:microsoft.com/office/officeart/2005/8/layout/pyramid1"/>
    <dgm:cxn modelId="{5B6DE7C8-E5FF-4ACE-BB1C-E469D6553B3C}" type="presOf" srcId="{71B4B267-3AAF-49BC-B7BD-37A727A974D3}" destId="{38B2D8BB-AAFB-46DA-BF4F-C043194BFF84}" srcOrd="0" destOrd="0" presId="urn:microsoft.com/office/officeart/2005/8/layout/pyramid1"/>
    <dgm:cxn modelId="{717BA8DB-E70A-4427-AD4D-C16AE6D41AE1}" type="presOf" srcId="{D12F2EB3-DAF5-40B6-B597-A408C4F1A43F}" destId="{2894EA15-D4D8-436A-AB4D-DE0FD805BAB0}" srcOrd="0" destOrd="0" presId="urn:microsoft.com/office/officeart/2005/8/layout/pyramid1"/>
    <dgm:cxn modelId="{00A282F5-96C2-49E5-9133-DBED74FB4F5A}" type="presParOf" srcId="{2894EA15-D4D8-436A-AB4D-DE0FD805BAB0}" destId="{B5A26983-3E38-4EBD-9A3B-71A577BC0A9E}" srcOrd="0" destOrd="0" presId="urn:microsoft.com/office/officeart/2005/8/layout/pyramid1"/>
    <dgm:cxn modelId="{85D2A386-A83A-4FB6-87CD-1739B1E14B17}" type="presParOf" srcId="{B5A26983-3E38-4EBD-9A3B-71A577BC0A9E}" destId="{4C78E47A-7BA4-484E-A5C5-7BAB3A8B97B0}" srcOrd="0" destOrd="0" presId="urn:microsoft.com/office/officeart/2005/8/layout/pyramid1"/>
    <dgm:cxn modelId="{F3310F91-E7DE-4247-B4ED-DAA5E00F1D0A}" type="presParOf" srcId="{B5A26983-3E38-4EBD-9A3B-71A577BC0A9E}" destId="{39EB7646-0AB8-47D5-8AD2-C3FE53142A8B}" srcOrd="1" destOrd="0" presId="urn:microsoft.com/office/officeart/2005/8/layout/pyramid1"/>
    <dgm:cxn modelId="{85552CB4-129B-4812-8985-B914568BFBCC}" type="presParOf" srcId="{2894EA15-D4D8-436A-AB4D-DE0FD805BAB0}" destId="{3F3010BA-4E02-4527-A52D-BE2789ACD0B7}" srcOrd="1" destOrd="0" presId="urn:microsoft.com/office/officeart/2005/8/layout/pyramid1"/>
    <dgm:cxn modelId="{0850ABFD-4E6A-4ED6-9D90-166052743496}" type="presParOf" srcId="{3F3010BA-4E02-4527-A52D-BE2789ACD0B7}" destId="{38B2D8BB-AAFB-46DA-BF4F-C043194BFF84}" srcOrd="0" destOrd="0" presId="urn:microsoft.com/office/officeart/2005/8/layout/pyramid1"/>
    <dgm:cxn modelId="{5E04D8A7-FCF8-4F6F-A2BD-E43B41EDB22D}" type="presParOf" srcId="{3F3010BA-4E02-4527-A52D-BE2789ACD0B7}" destId="{90EF8539-4D33-4283-BE2A-EA570FBDD059}" srcOrd="1" destOrd="0" presId="urn:microsoft.com/office/officeart/2005/8/layout/pyramid1"/>
    <dgm:cxn modelId="{1C2AA6EE-8BD4-4A93-B2FF-F52983831E9F}" type="presParOf" srcId="{2894EA15-D4D8-436A-AB4D-DE0FD805BAB0}" destId="{7CF6C9A0-94A7-471D-A2D5-8BA4DB210C6E}" srcOrd="2" destOrd="0" presId="urn:microsoft.com/office/officeart/2005/8/layout/pyramid1"/>
    <dgm:cxn modelId="{898E7A3D-19E6-4A81-8F64-6CB142610A6E}" type="presParOf" srcId="{7CF6C9A0-94A7-471D-A2D5-8BA4DB210C6E}" destId="{03E08F3B-81BC-4D95-BBB0-63336A203298}" srcOrd="0" destOrd="0" presId="urn:microsoft.com/office/officeart/2005/8/layout/pyramid1"/>
    <dgm:cxn modelId="{8FBF993A-1114-4F41-B3BF-CE337F8FC5CC}" type="presParOf" srcId="{7CF6C9A0-94A7-471D-A2D5-8BA4DB210C6E}" destId="{227CF808-6528-4E56-A0F6-E398F6494998}" srcOrd="1" destOrd="0" presId="urn:microsoft.com/office/officeart/2005/8/layout/pyramid1"/>
    <dgm:cxn modelId="{BCE72D84-87CB-451A-A7B9-2E6A82BA60DC}" type="presParOf" srcId="{2894EA15-D4D8-436A-AB4D-DE0FD805BAB0}" destId="{306C247F-48A1-4663-8395-7693575EFD5E}" srcOrd="3" destOrd="0" presId="urn:microsoft.com/office/officeart/2005/8/layout/pyramid1"/>
    <dgm:cxn modelId="{72946908-2813-43EB-A275-0F0020E33CA3}" type="presParOf" srcId="{306C247F-48A1-4663-8395-7693575EFD5E}" destId="{ECC0F9F2-19F6-4B0E-AD72-5E4BB97BA992}" srcOrd="0" destOrd="0" presId="urn:microsoft.com/office/officeart/2005/8/layout/pyramid1"/>
    <dgm:cxn modelId="{43C97144-153F-4627-8F20-363CA3CCE316}" type="presParOf" srcId="{306C247F-48A1-4663-8395-7693575EFD5E}" destId="{7D6F0E81-338C-4E9C-A709-FE749A51942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F2EB3-DAF5-40B6-B597-A408C4F1A43F}" type="doc">
      <dgm:prSet loTypeId="urn:microsoft.com/office/officeart/2005/8/layout/pyramid1" loCatId="pyramid" qsTypeId="urn:microsoft.com/office/officeart/2005/8/quickstyle/simple1" qsCatId="simple" csTypeId="urn:microsoft.com/office/officeart/2005/8/colors/colorful1" csCatId="colorful" phldr="1"/>
      <dgm:spPr/>
    </dgm:pt>
    <dgm:pt modelId="{860659D9-68DF-4D0C-A85C-E29C9B2C5A5E}">
      <dgm:prSet phldrT="[Text]"/>
      <dgm:spPr/>
      <dgm:t>
        <a:bodyPr/>
        <a:lstStyle/>
        <a:p>
          <a:endParaRPr lang="en-US" b="1">
            <a:solidFill>
              <a:schemeClr val="bg1"/>
            </a:solidFill>
          </a:endParaRPr>
        </a:p>
        <a:p>
          <a:r>
            <a:rPr lang="en-US" b="1">
              <a:solidFill>
                <a:schemeClr val="bg1"/>
              </a:solidFill>
            </a:rPr>
            <a:t>Does (action)</a:t>
          </a:r>
        </a:p>
      </dgm:t>
    </dgm:pt>
    <dgm:pt modelId="{7CD755F0-9909-4E1D-95FC-55B5FDC3A5D5}" type="parTrans" cxnId="{E06AC871-37FC-41CC-A6B4-5BF50DEF4B81}">
      <dgm:prSet/>
      <dgm:spPr/>
      <dgm:t>
        <a:bodyPr/>
        <a:lstStyle/>
        <a:p>
          <a:endParaRPr lang="en-US"/>
        </a:p>
      </dgm:t>
    </dgm:pt>
    <dgm:pt modelId="{F794435B-A9DB-4046-BA6B-BA7B78172FAA}" type="sibTrans" cxnId="{E06AC871-37FC-41CC-A6B4-5BF50DEF4B81}">
      <dgm:prSet/>
      <dgm:spPr/>
      <dgm:t>
        <a:bodyPr/>
        <a:lstStyle/>
        <a:p>
          <a:endParaRPr lang="en-US"/>
        </a:p>
      </dgm:t>
    </dgm:pt>
    <dgm:pt modelId="{71B4B267-3AAF-49BC-B7BD-37A727A974D3}">
      <dgm:prSet phldrT="[Text]"/>
      <dgm:spPr/>
      <dgm:t>
        <a:bodyPr/>
        <a:lstStyle/>
        <a:p>
          <a:r>
            <a:rPr lang="en-US" b="1">
              <a:solidFill>
                <a:schemeClr val="bg1"/>
              </a:solidFill>
            </a:rPr>
            <a:t>Shows How (performance)</a:t>
          </a:r>
        </a:p>
      </dgm:t>
    </dgm:pt>
    <dgm:pt modelId="{F4DE8AB9-B681-44A2-93CC-9F4DD427F3EF}" type="parTrans" cxnId="{45B5B75C-4099-4EC9-8E77-3AC94947A02F}">
      <dgm:prSet/>
      <dgm:spPr/>
      <dgm:t>
        <a:bodyPr/>
        <a:lstStyle/>
        <a:p>
          <a:endParaRPr lang="en-US"/>
        </a:p>
      </dgm:t>
    </dgm:pt>
    <dgm:pt modelId="{3334CCAD-CFCB-4AF6-88B0-6625D06DC2ED}" type="sibTrans" cxnId="{45B5B75C-4099-4EC9-8E77-3AC94947A02F}">
      <dgm:prSet/>
      <dgm:spPr/>
      <dgm:t>
        <a:bodyPr/>
        <a:lstStyle/>
        <a:p>
          <a:endParaRPr lang="en-US"/>
        </a:p>
      </dgm:t>
    </dgm:pt>
    <dgm:pt modelId="{81CEA051-9D73-477A-B60E-DB78A78E0227}">
      <dgm:prSet phldrT="[Text]"/>
      <dgm:spPr/>
      <dgm:t>
        <a:bodyPr/>
        <a:lstStyle/>
        <a:p>
          <a:r>
            <a:rPr lang="en-US" b="1">
              <a:solidFill>
                <a:schemeClr val="bg1"/>
              </a:solidFill>
            </a:rPr>
            <a:t>Knows How (competence)</a:t>
          </a:r>
        </a:p>
      </dgm:t>
    </dgm:pt>
    <dgm:pt modelId="{9BCC5F23-8B0F-4505-9E34-7453200C39EE}" type="parTrans" cxnId="{C519F37B-6DC5-44BA-9488-9F3EBBF83A20}">
      <dgm:prSet/>
      <dgm:spPr/>
      <dgm:t>
        <a:bodyPr/>
        <a:lstStyle/>
        <a:p>
          <a:endParaRPr lang="en-US"/>
        </a:p>
      </dgm:t>
    </dgm:pt>
    <dgm:pt modelId="{140A6EA5-04AC-42DB-B88F-578D48E055BE}" type="sibTrans" cxnId="{C519F37B-6DC5-44BA-9488-9F3EBBF83A20}">
      <dgm:prSet/>
      <dgm:spPr/>
      <dgm:t>
        <a:bodyPr/>
        <a:lstStyle/>
        <a:p>
          <a:endParaRPr lang="en-US"/>
        </a:p>
      </dgm:t>
    </dgm:pt>
    <dgm:pt modelId="{6DE13EC9-EE43-4CB9-BA2A-B17D442ECEF5}">
      <dgm:prSet phldrT="[Text]"/>
      <dgm:spPr/>
      <dgm:t>
        <a:bodyPr/>
        <a:lstStyle/>
        <a:p>
          <a:r>
            <a:rPr lang="en-US" b="1">
              <a:solidFill>
                <a:schemeClr val="bg1"/>
              </a:solidFill>
            </a:rPr>
            <a:t>Knows </a:t>
          </a:r>
        </a:p>
        <a:p>
          <a:r>
            <a:rPr lang="en-US" b="1">
              <a:solidFill>
                <a:schemeClr val="bg1"/>
              </a:solidFill>
            </a:rPr>
            <a:t>(knowledge)</a:t>
          </a:r>
        </a:p>
      </dgm:t>
    </dgm:pt>
    <dgm:pt modelId="{F3D58C95-46E7-46C0-8B8D-2B46B476D89B}" type="parTrans" cxnId="{D16EAC72-6F84-46E8-8CFC-C2902ED6379C}">
      <dgm:prSet/>
      <dgm:spPr/>
      <dgm:t>
        <a:bodyPr/>
        <a:lstStyle/>
        <a:p>
          <a:endParaRPr lang="en-US"/>
        </a:p>
      </dgm:t>
    </dgm:pt>
    <dgm:pt modelId="{6D094647-3D54-465C-B2C2-6BE81C3F50BA}" type="sibTrans" cxnId="{D16EAC72-6F84-46E8-8CFC-C2902ED6379C}">
      <dgm:prSet/>
      <dgm:spPr/>
      <dgm:t>
        <a:bodyPr/>
        <a:lstStyle/>
        <a:p>
          <a:endParaRPr lang="en-US"/>
        </a:p>
      </dgm:t>
    </dgm:pt>
    <dgm:pt modelId="{2894EA15-D4D8-436A-AB4D-DE0FD805BAB0}" type="pres">
      <dgm:prSet presAssocID="{D12F2EB3-DAF5-40B6-B597-A408C4F1A43F}" presName="Name0" presStyleCnt="0">
        <dgm:presLayoutVars>
          <dgm:dir/>
          <dgm:animLvl val="lvl"/>
          <dgm:resizeHandles val="exact"/>
        </dgm:presLayoutVars>
      </dgm:prSet>
      <dgm:spPr/>
    </dgm:pt>
    <dgm:pt modelId="{B5A26983-3E38-4EBD-9A3B-71A577BC0A9E}" type="pres">
      <dgm:prSet presAssocID="{860659D9-68DF-4D0C-A85C-E29C9B2C5A5E}" presName="Name8" presStyleCnt="0"/>
      <dgm:spPr/>
    </dgm:pt>
    <dgm:pt modelId="{4C78E47A-7BA4-484E-A5C5-7BAB3A8B97B0}" type="pres">
      <dgm:prSet presAssocID="{860659D9-68DF-4D0C-A85C-E29C9B2C5A5E}" presName="level" presStyleLbl="node1" presStyleIdx="0" presStyleCnt="4">
        <dgm:presLayoutVars>
          <dgm:chMax val="1"/>
          <dgm:bulletEnabled val="1"/>
        </dgm:presLayoutVars>
      </dgm:prSet>
      <dgm:spPr/>
    </dgm:pt>
    <dgm:pt modelId="{39EB7646-0AB8-47D5-8AD2-C3FE53142A8B}" type="pres">
      <dgm:prSet presAssocID="{860659D9-68DF-4D0C-A85C-E29C9B2C5A5E}" presName="levelTx" presStyleLbl="revTx" presStyleIdx="0" presStyleCnt="0">
        <dgm:presLayoutVars>
          <dgm:chMax val="1"/>
          <dgm:bulletEnabled val="1"/>
        </dgm:presLayoutVars>
      </dgm:prSet>
      <dgm:spPr/>
    </dgm:pt>
    <dgm:pt modelId="{3F3010BA-4E02-4527-A52D-BE2789ACD0B7}" type="pres">
      <dgm:prSet presAssocID="{71B4B267-3AAF-49BC-B7BD-37A727A974D3}" presName="Name8" presStyleCnt="0"/>
      <dgm:spPr/>
    </dgm:pt>
    <dgm:pt modelId="{38B2D8BB-AAFB-46DA-BF4F-C043194BFF84}" type="pres">
      <dgm:prSet presAssocID="{71B4B267-3AAF-49BC-B7BD-37A727A974D3}" presName="level" presStyleLbl="node1" presStyleIdx="1" presStyleCnt="4">
        <dgm:presLayoutVars>
          <dgm:chMax val="1"/>
          <dgm:bulletEnabled val="1"/>
        </dgm:presLayoutVars>
      </dgm:prSet>
      <dgm:spPr/>
    </dgm:pt>
    <dgm:pt modelId="{90EF8539-4D33-4283-BE2A-EA570FBDD059}" type="pres">
      <dgm:prSet presAssocID="{71B4B267-3AAF-49BC-B7BD-37A727A974D3}" presName="levelTx" presStyleLbl="revTx" presStyleIdx="0" presStyleCnt="0">
        <dgm:presLayoutVars>
          <dgm:chMax val="1"/>
          <dgm:bulletEnabled val="1"/>
        </dgm:presLayoutVars>
      </dgm:prSet>
      <dgm:spPr/>
    </dgm:pt>
    <dgm:pt modelId="{7CF6C9A0-94A7-471D-A2D5-8BA4DB210C6E}" type="pres">
      <dgm:prSet presAssocID="{81CEA051-9D73-477A-B60E-DB78A78E0227}" presName="Name8" presStyleCnt="0"/>
      <dgm:spPr/>
    </dgm:pt>
    <dgm:pt modelId="{03E08F3B-81BC-4D95-BBB0-63336A203298}" type="pres">
      <dgm:prSet presAssocID="{81CEA051-9D73-477A-B60E-DB78A78E0227}" presName="level" presStyleLbl="node1" presStyleIdx="2" presStyleCnt="4">
        <dgm:presLayoutVars>
          <dgm:chMax val="1"/>
          <dgm:bulletEnabled val="1"/>
        </dgm:presLayoutVars>
      </dgm:prSet>
      <dgm:spPr/>
    </dgm:pt>
    <dgm:pt modelId="{227CF808-6528-4E56-A0F6-E398F6494998}" type="pres">
      <dgm:prSet presAssocID="{81CEA051-9D73-477A-B60E-DB78A78E0227}" presName="levelTx" presStyleLbl="revTx" presStyleIdx="0" presStyleCnt="0">
        <dgm:presLayoutVars>
          <dgm:chMax val="1"/>
          <dgm:bulletEnabled val="1"/>
        </dgm:presLayoutVars>
      </dgm:prSet>
      <dgm:spPr/>
    </dgm:pt>
    <dgm:pt modelId="{306C247F-48A1-4663-8395-7693575EFD5E}" type="pres">
      <dgm:prSet presAssocID="{6DE13EC9-EE43-4CB9-BA2A-B17D442ECEF5}" presName="Name8" presStyleCnt="0"/>
      <dgm:spPr/>
    </dgm:pt>
    <dgm:pt modelId="{ECC0F9F2-19F6-4B0E-AD72-5E4BB97BA992}" type="pres">
      <dgm:prSet presAssocID="{6DE13EC9-EE43-4CB9-BA2A-B17D442ECEF5}" presName="level" presStyleLbl="node1" presStyleIdx="3" presStyleCnt="4">
        <dgm:presLayoutVars>
          <dgm:chMax val="1"/>
          <dgm:bulletEnabled val="1"/>
        </dgm:presLayoutVars>
      </dgm:prSet>
      <dgm:spPr/>
    </dgm:pt>
    <dgm:pt modelId="{7D6F0E81-338C-4E9C-A709-FE749A51942A}" type="pres">
      <dgm:prSet presAssocID="{6DE13EC9-EE43-4CB9-BA2A-B17D442ECEF5}" presName="levelTx" presStyleLbl="revTx" presStyleIdx="0" presStyleCnt="0">
        <dgm:presLayoutVars>
          <dgm:chMax val="1"/>
          <dgm:bulletEnabled val="1"/>
        </dgm:presLayoutVars>
      </dgm:prSet>
      <dgm:spPr/>
    </dgm:pt>
  </dgm:ptLst>
  <dgm:cxnLst>
    <dgm:cxn modelId="{253C9217-E03D-4B51-AD56-76E69AAB4418}" type="presOf" srcId="{81CEA051-9D73-477A-B60E-DB78A78E0227}" destId="{227CF808-6528-4E56-A0F6-E398F6494998}" srcOrd="1" destOrd="0" presId="urn:microsoft.com/office/officeart/2005/8/layout/pyramid1"/>
    <dgm:cxn modelId="{017D551A-741B-4776-B004-BDC6976E4E12}" type="presOf" srcId="{81CEA051-9D73-477A-B60E-DB78A78E0227}" destId="{03E08F3B-81BC-4D95-BBB0-63336A203298}" srcOrd="0" destOrd="0" presId="urn:microsoft.com/office/officeart/2005/8/layout/pyramid1"/>
    <dgm:cxn modelId="{9C882B2B-CB9F-44E8-BFAB-F5F7496EA7DD}" type="presOf" srcId="{860659D9-68DF-4D0C-A85C-E29C9B2C5A5E}" destId="{4C78E47A-7BA4-484E-A5C5-7BAB3A8B97B0}" srcOrd="0" destOrd="0" presId="urn:microsoft.com/office/officeart/2005/8/layout/pyramid1"/>
    <dgm:cxn modelId="{4AA39E3D-9A72-40CD-BBCA-E72162090FE7}" type="presOf" srcId="{6DE13EC9-EE43-4CB9-BA2A-B17D442ECEF5}" destId="{ECC0F9F2-19F6-4B0E-AD72-5E4BB97BA992}" srcOrd="0" destOrd="0" presId="urn:microsoft.com/office/officeart/2005/8/layout/pyramid1"/>
    <dgm:cxn modelId="{45B5B75C-4099-4EC9-8E77-3AC94947A02F}" srcId="{D12F2EB3-DAF5-40B6-B597-A408C4F1A43F}" destId="{71B4B267-3AAF-49BC-B7BD-37A727A974D3}" srcOrd="1" destOrd="0" parTransId="{F4DE8AB9-B681-44A2-93CC-9F4DD427F3EF}" sibTransId="{3334CCAD-CFCB-4AF6-88B0-6625D06DC2ED}"/>
    <dgm:cxn modelId="{03A80149-683C-4107-971F-E46AFB472BA1}" type="presOf" srcId="{71B4B267-3AAF-49BC-B7BD-37A727A974D3}" destId="{90EF8539-4D33-4283-BE2A-EA570FBDD059}" srcOrd="1" destOrd="0" presId="urn:microsoft.com/office/officeart/2005/8/layout/pyramid1"/>
    <dgm:cxn modelId="{E06AC871-37FC-41CC-A6B4-5BF50DEF4B81}" srcId="{D12F2EB3-DAF5-40B6-B597-A408C4F1A43F}" destId="{860659D9-68DF-4D0C-A85C-E29C9B2C5A5E}" srcOrd="0" destOrd="0" parTransId="{7CD755F0-9909-4E1D-95FC-55B5FDC3A5D5}" sibTransId="{F794435B-A9DB-4046-BA6B-BA7B78172FAA}"/>
    <dgm:cxn modelId="{D16EAC72-6F84-46E8-8CFC-C2902ED6379C}" srcId="{D12F2EB3-DAF5-40B6-B597-A408C4F1A43F}" destId="{6DE13EC9-EE43-4CB9-BA2A-B17D442ECEF5}" srcOrd="3" destOrd="0" parTransId="{F3D58C95-46E7-46C0-8B8D-2B46B476D89B}" sibTransId="{6D094647-3D54-465C-B2C2-6BE81C3F50BA}"/>
    <dgm:cxn modelId="{C7E9C078-1710-4E02-85D1-F01432C2D1A2}" type="presOf" srcId="{6DE13EC9-EE43-4CB9-BA2A-B17D442ECEF5}" destId="{7D6F0E81-338C-4E9C-A709-FE749A51942A}" srcOrd="1" destOrd="0" presId="urn:microsoft.com/office/officeart/2005/8/layout/pyramid1"/>
    <dgm:cxn modelId="{C519F37B-6DC5-44BA-9488-9F3EBBF83A20}" srcId="{D12F2EB3-DAF5-40B6-B597-A408C4F1A43F}" destId="{81CEA051-9D73-477A-B60E-DB78A78E0227}" srcOrd="2" destOrd="0" parTransId="{9BCC5F23-8B0F-4505-9E34-7453200C39EE}" sibTransId="{140A6EA5-04AC-42DB-B88F-578D48E055BE}"/>
    <dgm:cxn modelId="{05FFC6C2-3FB8-4454-9105-F39928348675}" type="presOf" srcId="{860659D9-68DF-4D0C-A85C-E29C9B2C5A5E}" destId="{39EB7646-0AB8-47D5-8AD2-C3FE53142A8B}" srcOrd="1" destOrd="0" presId="urn:microsoft.com/office/officeart/2005/8/layout/pyramid1"/>
    <dgm:cxn modelId="{5B6DE7C8-E5FF-4ACE-BB1C-E469D6553B3C}" type="presOf" srcId="{71B4B267-3AAF-49BC-B7BD-37A727A974D3}" destId="{38B2D8BB-AAFB-46DA-BF4F-C043194BFF84}" srcOrd="0" destOrd="0" presId="urn:microsoft.com/office/officeart/2005/8/layout/pyramid1"/>
    <dgm:cxn modelId="{717BA8DB-E70A-4427-AD4D-C16AE6D41AE1}" type="presOf" srcId="{D12F2EB3-DAF5-40B6-B597-A408C4F1A43F}" destId="{2894EA15-D4D8-436A-AB4D-DE0FD805BAB0}" srcOrd="0" destOrd="0" presId="urn:microsoft.com/office/officeart/2005/8/layout/pyramid1"/>
    <dgm:cxn modelId="{00A282F5-96C2-49E5-9133-DBED74FB4F5A}" type="presParOf" srcId="{2894EA15-D4D8-436A-AB4D-DE0FD805BAB0}" destId="{B5A26983-3E38-4EBD-9A3B-71A577BC0A9E}" srcOrd="0" destOrd="0" presId="urn:microsoft.com/office/officeart/2005/8/layout/pyramid1"/>
    <dgm:cxn modelId="{85D2A386-A83A-4FB6-87CD-1739B1E14B17}" type="presParOf" srcId="{B5A26983-3E38-4EBD-9A3B-71A577BC0A9E}" destId="{4C78E47A-7BA4-484E-A5C5-7BAB3A8B97B0}" srcOrd="0" destOrd="0" presId="urn:microsoft.com/office/officeart/2005/8/layout/pyramid1"/>
    <dgm:cxn modelId="{F3310F91-E7DE-4247-B4ED-DAA5E00F1D0A}" type="presParOf" srcId="{B5A26983-3E38-4EBD-9A3B-71A577BC0A9E}" destId="{39EB7646-0AB8-47D5-8AD2-C3FE53142A8B}" srcOrd="1" destOrd="0" presId="urn:microsoft.com/office/officeart/2005/8/layout/pyramid1"/>
    <dgm:cxn modelId="{85552CB4-129B-4812-8985-B914568BFBCC}" type="presParOf" srcId="{2894EA15-D4D8-436A-AB4D-DE0FD805BAB0}" destId="{3F3010BA-4E02-4527-A52D-BE2789ACD0B7}" srcOrd="1" destOrd="0" presId="urn:microsoft.com/office/officeart/2005/8/layout/pyramid1"/>
    <dgm:cxn modelId="{0850ABFD-4E6A-4ED6-9D90-166052743496}" type="presParOf" srcId="{3F3010BA-4E02-4527-A52D-BE2789ACD0B7}" destId="{38B2D8BB-AAFB-46DA-BF4F-C043194BFF84}" srcOrd="0" destOrd="0" presId="urn:microsoft.com/office/officeart/2005/8/layout/pyramid1"/>
    <dgm:cxn modelId="{5E04D8A7-FCF8-4F6F-A2BD-E43B41EDB22D}" type="presParOf" srcId="{3F3010BA-4E02-4527-A52D-BE2789ACD0B7}" destId="{90EF8539-4D33-4283-BE2A-EA570FBDD059}" srcOrd="1" destOrd="0" presId="urn:microsoft.com/office/officeart/2005/8/layout/pyramid1"/>
    <dgm:cxn modelId="{1C2AA6EE-8BD4-4A93-B2FF-F52983831E9F}" type="presParOf" srcId="{2894EA15-D4D8-436A-AB4D-DE0FD805BAB0}" destId="{7CF6C9A0-94A7-471D-A2D5-8BA4DB210C6E}" srcOrd="2" destOrd="0" presId="urn:microsoft.com/office/officeart/2005/8/layout/pyramid1"/>
    <dgm:cxn modelId="{898E7A3D-19E6-4A81-8F64-6CB142610A6E}" type="presParOf" srcId="{7CF6C9A0-94A7-471D-A2D5-8BA4DB210C6E}" destId="{03E08F3B-81BC-4D95-BBB0-63336A203298}" srcOrd="0" destOrd="0" presId="urn:microsoft.com/office/officeart/2005/8/layout/pyramid1"/>
    <dgm:cxn modelId="{8FBF993A-1114-4F41-B3BF-CE337F8FC5CC}" type="presParOf" srcId="{7CF6C9A0-94A7-471D-A2D5-8BA4DB210C6E}" destId="{227CF808-6528-4E56-A0F6-E398F6494998}" srcOrd="1" destOrd="0" presId="urn:microsoft.com/office/officeart/2005/8/layout/pyramid1"/>
    <dgm:cxn modelId="{BCE72D84-87CB-451A-A7B9-2E6A82BA60DC}" type="presParOf" srcId="{2894EA15-D4D8-436A-AB4D-DE0FD805BAB0}" destId="{306C247F-48A1-4663-8395-7693575EFD5E}" srcOrd="3" destOrd="0" presId="urn:microsoft.com/office/officeart/2005/8/layout/pyramid1"/>
    <dgm:cxn modelId="{72946908-2813-43EB-A275-0F0020E33CA3}" type="presParOf" srcId="{306C247F-48A1-4663-8395-7693575EFD5E}" destId="{ECC0F9F2-19F6-4B0E-AD72-5E4BB97BA992}" srcOrd="0" destOrd="0" presId="urn:microsoft.com/office/officeart/2005/8/layout/pyramid1"/>
    <dgm:cxn modelId="{43C97144-153F-4627-8F20-363CA3CCE316}" type="presParOf" srcId="{306C247F-48A1-4663-8395-7693575EFD5E}" destId="{7D6F0E81-338C-4E9C-A709-FE749A51942A}"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E47A-7BA4-484E-A5C5-7BAB3A8B97B0}">
      <dsp:nvSpPr>
        <dsp:cNvPr id="0" name=""/>
        <dsp:cNvSpPr/>
      </dsp:nvSpPr>
      <dsp:spPr>
        <a:xfrm>
          <a:off x="1606610" y="0"/>
          <a:ext cx="1071073" cy="1057275"/>
        </a:xfrm>
        <a:prstGeom prst="trapezoid">
          <a:avLst>
            <a:gd name="adj" fmla="val 5065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1" kern="1200">
            <a:solidFill>
              <a:schemeClr val="bg1"/>
            </a:solidFill>
            <a:latin typeface="+mj-lt"/>
          </a:endParaRPr>
        </a:p>
        <a:p>
          <a:pPr marL="0" lvl="0" indent="0" algn="ctr" defTabSz="666750">
            <a:lnSpc>
              <a:spcPct val="90000"/>
            </a:lnSpc>
            <a:spcBef>
              <a:spcPct val="0"/>
            </a:spcBef>
            <a:spcAft>
              <a:spcPct val="35000"/>
            </a:spcAft>
            <a:buNone/>
          </a:pPr>
          <a:r>
            <a:rPr lang="en-US" sz="1500" b="1" kern="1200">
              <a:solidFill>
                <a:schemeClr val="bg1"/>
              </a:solidFill>
              <a:latin typeface="+mj-lt"/>
            </a:rPr>
            <a:t>Does (action)</a:t>
          </a:r>
        </a:p>
      </dsp:txBody>
      <dsp:txXfrm>
        <a:off x="1606610" y="0"/>
        <a:ext cx="1071073" cy="1057275"/>
      </dsp:txXfrm>
    </dsp:sp>
    <dsp:sp modelId="{38B2D8BB-AAFB-46DA-BF4F-C043194BFF84}">
      <dsp:nvSpPr>
        <dsp:cNvPr id="0" name=""/>
        <dsp:cNvSpPr/>
      </dsp:nvSpPr>
      <dsp:spPr>
        <a:xfrm>
          <a:off x="1071073" y="1057274"/>
          <a:ext cx="2142147" cy="1057275"/>
        </a:xfrm>
        <a:prstGeom prst="trapezoid">
          <a:avLst>
            <a:gd name="adj" fmla="val 5065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latin typeface="+mj-lt"/>
            </a:rPr>
            <a:t>Shows How (performance)</a:t>
          </a:r>
        </a:p>
      </dsp:txBody>
      <dsp:txXfrm>
        <a:off x="1445949" y="1057274"/>
        <a:ext cx="1392395" cy="1057275"/>
      </dsp:txXfrm>
    </dsp:sp>
    <dsp:sp modelId="{03E08F3B-81BC-4D95-BBB0-63336A203298}">
      <dsp:nvSpPr>
        <dsp:cNvPr id="0" name=""/>
        <dsp:cNvSpPr/>
      </dsp:nvSpPr>
      <dsp:spPr>
        <a:xfrm>
          <a:off x="535536" y="2114549"/>
          <a:ext cx="3213221" cy="1057275"/>
        </a:xfrm>
        <a:prstGeom prst="trapezoid">
          <a:avLst>
            <a:gd name="adj" fmla="val 50653"/>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latin typeface="+mj-lt"/>
            </a:rPr>
            <a:t>Knows How (competence)</a:t>
          </a:r>
        </a:p>
      </dsp:txBody>
      <dsp:txXfrm>
        <a:off x="1097850" y="2114549"/>
        <a:ext cx="2088593" cy="1057275"/>
      </dsp:txXfrm>
    </dsp:sp>
    <dsp:sp modelId="{ECC0F9F2-19F6-4B0E-AD72-5E4BB97BA992}">
      <dsp:nvSpPr>
        <dsp:cNvPr id="0" name=""/>
        <dsp:cNvSpPr/>
      </dsp:nvSpPr>
      <dsp:spPr>
        <a:xfrm>
          <a:off x="0" y="3171824"/>
          <a:ext cx="4284295" cy="1057275"/>
        </a:xfrm>
        <a:prstGeom prst="trapezoid">
          <a:avLst>
            <a:gd name="adj" fmla="val 50653"/>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latin typeface="+mj-lt"/>
            </a:rPr>
            <a:t>Knows </a:t>
          </a:r>
        </a:p>
        <a:p>
          <a:pPr marL="0" lvl="0" indent="0" algn="ctr" defTabSz="666750">
            <a:lnSpc>
              <a:spcPct val="90000"/>
            </a:lnSpc>
            <a:spcBef>
              <a:spcPct val="0"/>
            </a:spcBef>
            <a:spcAft>
              <a:spcPct val="35000"/>
            </a:spcAft>
            <a:buNone/>
          </a:pPr>
          <a:r>
            <a:rPr lang="en-US" sz="1500" b="1" kern="1200">
              <a:solidFill>
                <a:schemeClr val="bg1"/>
              </a:solidFill>
              <a:latin typeface="+mj-lt"/>
            </a:rPr>
            <a:t>(knowledge)</a:t>
          </a:r>
        </a:p>
      </dsp:txBody>
      <dsp:txXfrm>
        <a:off x="749751" y="3171824"/>
        <a:ext cx="2784791" cy="10572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E47A-7BA4-484E-A5C5-7BAB3A8B97B0}">
      <dsp:nvSpPr>
        <dsp:cNvPr id="0" name=""/>
        <dsp:cNvSpPr/>
      </dsp:nvSpPr>
      <dsp:spPr>
        <a:xfrm>
          <a:off x="1606610" y="0"/>
          <a:ext cx="1071073" cy="1057275"/>
        </a:xfrm>
        <a:prstGeom prst="trapezoid">
          <a:avLst>
            <a:gd name="adj" fmla="val 50653"/>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endParaRPr lang="en-US" sz="1500" b="1" kern="1200">
            <a:solidFill>
              <a:schemeClr val="bg1"/>
            </a:solidFill>
          </a:endParaRPr>
        </a:p>
        <a:p>
          <a:pPr marL="0" lvl="0" indent="0" algn="ctr" defTabSz="666750">
            <a:lnSpc>
              <a:spcPct val="90000"/>
            </a:lnSpc>
            <a:spcBef>
              <a:spcPct val="0"/>
            </a:spcBef>
            <a:spcAft>
              <a:spcPct val="35000"/>
            </a:spcAft>
            <a:buNone/>
          </a:pPr>
          <a:r>
            <a:rPr lang="en-US" sz="1500" b="1" kern="1200">
              <a:solidFill>
                <a:schemeClr val="bg1"/>
              </a:solidFill>
            </a:rPr>
            <a:t>Does (action)</a:t>
          </a:r>
        </a:p>
      </dsp:txBody>
      <dsp:txXfrm>
        <a:off x="1606610" y="0"/>
        <a:ext cx="1071073" cy="1057275"/>
      </dsp:txXfrm>
    </dsp:sp>
    <dsp:sp modelId="{38B2D8BB-AAFB-46DA-BF4F-C043194BFF84}">
      <dsp:nvSpPr>
        <dsp:cNvPr id="0" name=""/>
        <dsp:cNvSpPr/>
      </dsp:nvSpPr>
      <dsp:spPr>
        <a:xfrm>
          <a:off x="1071073" y="1057274"/>
          <a:ext cx="2142147" cy="1057275"/>
        </a:xfrm>
        <a:prstGeom prst="trapezoid">
          <a:avLst>
            <a:gd name="adj" fmla="val 50653"/>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Shows How (performance)</a:t>
          </a:r>
        </a:p>
      </dsp:txBody>
      <dsp:txXfrm>
        <a:off x="1445949" y="1057274"/>
        <a:ext cx="1392395" cy="1057275"/>
      </dsp:txXfrm>
    </dsp:sp>
    <dsp:sp modelId="{03E08F3B-81BC-4D95-BBB0-63336A203298}">
      <dsp:nvSpPr>
        <dsp:cNvPr id="0" name=""/>
        <dsp:cNvSpPr/>
      </dsp:nvSpPr>
      <dsp:spPr>
        <a:xfrm>
          <a:off x="535536" y="2114549"/>
          <a:ext cx="3213221" cy="1057275"/>
        </a:xfrm>
        <a:prstGeom prst="trapezoid">
          <a:avLst>
            <a:gd name="adj" fmla="val 50653"/>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Knows How (competence)</a:t>
          </a:r>
        </a:p>
      </dsp:txBody>
      <dsp:txXfrm>
        <a:off x="1097850" y="2114549"/>
        <a:ext cx="2088593" cy="1057275"/>
      </dsp:txXfrm>
    </dsp:sp>
    <dsp:sp modelId="{ECC0F9F2-19F6-4B0E-AD72-5E4BB97BA992}">
      <dsp:nvSpPr>
        <dsp:cNvPr id="0" name=""/>
        <dsp:cNvSpPr/>
      </dsp:nvSpPr>
      <dsp:spPr>
        <a:xfrm>
          <a:off x="0" y="3171824"/>
          <a:ext cx="4284295" cy="1057275"/>
        </a:xfrm>
        <a:prstGeom prst="trapezoid">
          <a:avLst>
            <a:gd name="adj" fmla="val 50653"/>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a:solidFill>
                <a:schemeClr val="bg1"/>
              </a:solidFill>
            </a:rPr>
            <a:t>Knows </a:t>
          </a:r>
        </a:p>
        <a:p>
          <a:pPr marL="0" lvl="0" indent="0" algn="ctr" defTabSz="666750">
            <a:lnSpc>
              <a:spcPct val="90000"/>
            </a:lnSpc>
            <a:spcBef>
              <a:spcPct val="0"/>
            </a:spcBef>
            <a:spcAft>
              <a:spcPct val="35000"/>
            </a:spcAft>
            <a:buNone/>
          </a:pPr>
          <a:r>
            <a:rPr lang="en-US" sz="1500" b="1" kern="1200">
              <a:solidFill>
                <a:schemeClr val="bg1"/>
              </a:solidFill>
            </a:rPr>
            <a:t>(knowledge)</a:t>
          </a:r>
        </a:p>
      </dsp:txBody>
      <dsp:txXfrm>
        <a:off x="749751" y="3171824"/>
        <a:ext cx="2784791" cy="1057275"/>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B48CF-7B8B-4C96-8F45-6D2642D9B21A}" type="datetimeFigureOut">
              <a:rPr lang="en-US" smtClean="0"/>
              <a:t>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79E0E-D04A-4D40-80EA-F5EFD34751A5}" type="slidenum">
              <a:rPr lang="en-US" smtClean="0"/>
              <a:t>‹#›</a:t>
            </a:fld>
            <a:endParaRPr lang="en-US"/>
          </a:p>
        </p:txBody>
      </p:sp>
    </p:spTree>
    <p:extLst>
      <p:ext uri="{BB962C8B-B14F-4D97-AF65-F5344CB8AC3E}">
        <p14:creationId xmlns:p14="http://schemas.microsoft.com/office/powerpoint/2010/main" val="3838077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hape 248"/>
          <p:cNvSpPr>
            <a:spLocks noGrp="1" noRot="1" noChangeAspect="1"/>
          </p:cNvSpPr>
          <p:nvPr>
            <p:ph type="sldImg"/>
          </p:nvPr>
        </p:nvSpPr>
        <p:spPr>
          <a:prstGeom prst="rect">
            <a:avLst/>
          </a:prstGeom>
        </p:spPr>
        <p:txBody>
          <a:bodyPr/>
          <a:lstStyle/>
          <a:p>
            <a:endParaRPr/>
          </a:p>
        </p:txBody>
      </p:sp>
      <p:sp>
        <p:nvSpPr>
          <p:cNvPr id="249" name="Shape 249"/>
          <p:cNvSpPr>
            <a:spLocks noGrp="1"/>
          </p:cNvSpPr>
          <p:nvPr>
            <p:ph type="body" sz="quarter" idx="1"/>
          </p:nvPr>
        </p:nvSpPr>
        <p:spPr>
          <a:prstGeom prst="rect">
            <a:avLst/>
          </a:prstGeom>
        </p:spPr>
        <p:txBody>
          <a:bodyPr/>
          <a:lstStyle/>
          <a:p>
            <a:pPr marL="174708" indent="-174708">
              <a:buSzPct val="100000"/>
              <a:buFont typeface="Arial"/>
              <a:buChar char="•"/>
            </a:pPr>
            <a:endParaRPr sz="8000"/>
          </a:p>
        </p:txBody>
      </p:sp>
    </p:spTree>
    <p:extLst>
      <p:ext uri="{BB962C8B-B14F-4D97-AF65-F5344CB8AC3E}">
        <p14:creationId xmlns:p14="http://schemas.microsoft.com/office/powerpoint/2010/main" val="1228899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28663" indent="-279400">
              <a:spcBef>
                <a:spcPct val="30000"/>
              </a:spcBef>
              <a:defRPr sz="1200">
                <a:solidFill>
                  <a:schemeClr val="tx1"/>
                </a:solidFill>
                <a:latin typeface="Arial" panose="020B0604020202020204" pitchFamily="34" charset="0"/>
              </a:defRPr>
            </a:lvl2pPr>
            <a:lvl3pPr marL="1120775" indent="-223838">
              <a:spcBef>
                <a:spcPct val="30000"/>
              </a:spcBef>
              <a:defRPr sz="1200">
                <a:solidFill>
                  <a:schemeClr val="tx1"/>
                </a:solidFill>
                <a:latin typeface="Arial" panose="020B0604020202020204" pitchFamily="34" charset="0"/>
              </a:defRPr>
            </a:lvl3pPr>
            <a:lvl4pPr marL="1570038" indent="-223838">
              <a:spcBef>
                <a:spcPct val="30000"/>
              </a:spcBef>
              <a:defRPr sz="1200">
                <a:solidFill>
                  <a:schemeClr val="tx1"/>
                </a:solidFill>
                <a:latin typeface="Arial" panose="020B0604020202020204" pitchFamily="34" charset="0"/>
              </a:defRPr>
            </a:lvl4pPr>
            <a:lvl5pPr marL="2017713" indent="-223838">
              <a:spcBef>
                <a:spcPct val="30000"/>
              </a:spcBef>
              <a:defRPr sz="1200">
                <a:solidFill>
                  <a:schemeClr val="tx1"/>
                </a:solidFill>
                <a:latin typeface="Arial" panose="020B0604020202020204" pitchFamily="34" charset="0"/>
              </a:defRPr>
            </a:lvl5pPr>
            <a:lvl6pPr marL="2474913" indent="-223838" eaLnBrk="0" fontAlgn="base" hangingPunct="0">
              <a:spcBef>
                <a:spcPct val="30000"/>
              </a:spcBef>
              <a:spcAft>
                <a:spcPct val="0"/>
              </a:spcAft>
              <a:defRPr sz="1200">
                <a:solidFill>
                  <a:schemeClr val="tx1"/>
                </a:solidFill>
                <a:latin typeface="Arial" panose="020B0604020202020204" pitchFamily="34" charset="0"/>
              </a:defRPr>
            </a:lvl6pPr>
            <a:lvl7pPr marL="2932113" indent="-223838" eaLnBrk="0" fontAlgn="base" hangingPunct="0">
              <a:spcBef>
                <a:spcPct val="30000"/>
              </a:spcBef>
              <a:spcAft>
                <a:spcPct val="0"/>
              </a:spcAft>
              <a:defRPr sz="1200">
                <a:solidFill>
                  <a:schemeClr val="tx1"/>
                </a:solidFill>
                <a:latin typeface="Arial" panose="020B0604020202020204" pitchFamily="34" charset="0"/>
              </a:defRPr>
            </a:lvl7pPr>
            <a:lvl8pPr marL="3389313" indent="-223838" eaLnBrk="0" fontAlgn="base" hangingPunct="0">
              <a:spcBef>
                <a:spcPct val="30000"/>
              </a:spcBef>
              <a:spcAft>
                <a:spcPct val="0"/>
              </a:spcAft>
              <a:defRPr sz="1200">
                <a:solidFill>
                  <a:schemeClr val="tx1"/>
                </a:solidFill>
                <a:latin typeface="Arial" panose="020B0604020202020204" pitchFamily="34" charset="0"/>
              </a:defRPr>
            </a:lvl8pPr>
            <a:lvl9pPr marL="3846513" indent="-2238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1B4737E-5094-41A1-8003-34827D8E0C14}" type="slidenum">
              <a:rPr lang="en-US" altLang="en-US" smtClean="0"/>
              <a:pPr>
                <a:spcBef>
                  <a:spcPct val="0"/>
                </a:spcBef>
              </a:pPr>
              <a:t>39</a:t>
            </a:fld>
            <a:endParaRPr lang="en-US" altLang="en-US"/>
          </a:p>
        </p:txBody>
      </p:sp>
      <p:sp>
        <p:nvSpPr>
          <p:cNvPr id="2867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12DD0E-EC61-4F4E-B391-B8CA1376E4B2}" type="slidenum">
              <a:rPr lang="en-GB" altLang="en-US"/>
              <a:pPr algn="r" eaLnBrk="1" hangingPunct="1">
                <a:spcBef>
                  <a:spcPct val="0"/>
                </a:spcBef>
              </a:pPr>
              <a:t>39</a:t>
            </a:fld>
            <a:endParaRPr lang="en-GB" altLang="en-US"/>
          </a:p>
        </p:txBody>
      </p:sp>
      <p:sp>
        <p:nvSpPr>
          <p:cNvPr id="28676" name="Rectangle 2"/>
          <p:cNvSpPr>
            <a:spLocks noGrp="1" noRot="1" noChangeAspect="1" noChangeArrowheads="1" noTextEdit="1"/>
          </p:cNvSpPr>
          <p:nvPr>
            <p:ph type="sldImg"/>
          </p:nvPr>
        </p:nvSpPr>
        <p:spPr>
          <a:ln/>
        </p:spPr>
      </p:sp>
      <p:sp>
        <p:nvSpPr>
          <p:cNvPr id="286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55906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From 2012-2013</a:t>
            </a:r>
          </a:p>
          <a:p>
            <a:endParaRPr lang="en-US" dirty="0">
              <a:cs typeface="Calibri"/>
            </a:endParaRPr>
          </a:p>
          <a:p>
            <a:r>
              <a:rPr lang="en-US" dirty="0"/>
              <a:t>Surgeon behavior, as assessed by 360-degree review, is associated with malpractice claims. These findings highlight the importance of teamwork and communication in exposure to malpractice. Although the nature of malpractice claims is complex and multifactorial, the identification and modification of negative physician behaviors may mitigate malpractice risk and ultimately result in the improved quality of patient care.--from Conclusions</a:t>
            </a:r>
          </a:p>
        </p:txBody>
      </p:sp>
      <p:sp>
        <p:nvSpPr>
          <p:cNvPr id="4" name="Slide Number Placeholder 3"/>
          <p:cNvSpPr>
            <a:spLocks noGrp="1"/>
          </p:cNvSpPr>
          <p:nvPr>
            <p:ph type="sldNum" sz="quarter" idx="5"/>
          </p:nvPr>
        </p:nvSpPr>
        <p:spPr/>
        <p:txBody>
          <a:bodyPr/>
          <a:lstStyle/>
          <a:p>
            <a:fld id="{31979E0E-D04A-4D40-80EA-F5EFD34751A5}" type="slidenum">
              <a:rPr lang="en-US" smtClean="0"/>
              <a:t>43</a:t>
            </a:fld>
            <a:endParaRPr lang="en-US"/>
          </a:p>
        </p:txBody>
      </p:sp>
    </p:spTree>
    <p:extLst>
      <p:ext uri="{BB962C8B-B14F-4D97-AF65-F5344CB8AC3E}">
        <p14:creationId xmlns:p14="http://schemas.microsoft.com/office/powerpoint/2010/main" val="2008373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PARS = Patient Advocacy Reporting System </a:t>
            </a:r>
            <a:endParaRPr lang="en-US" dirty="0"/>
          </a:p>
          <a:p>
            <a:endParaRPr lang="en-US" dirty="0"/>
          </a:p>
          <a:p>
            <a:r>
              <a:rPr lang="en-US" dirty="0"/>
              <a:t>In this study, trainees with low Milestone ratings in P and ICS near the end of residency were at increased risk for patient complaints in their early </a:t>
            </a:r>
            <a:r>
              <a:rPr lang="en-US" dirty="0" err="1"/>
              <a:t>posttraining</a:t>
            </a:r>
            <a:r>
              <a:rPr lang="en-US" dirty="0"/>
              <a:t> independent physician practice. Trainees with lower Milestone ratings in P and ICS may need more support during graduate medical education training or in the early part of their </a:t>
            </a:r>
            <a:r>
              <a:rPr lang="en-US" dirty="0" err="1"/>
              <a:t>posttraining</a:t>
            </a:r>
            <a:r>
              <a:rPr lang="en-US" dirty="0"/>
              <a:t> practice career—From Study Conclusions</a:t>
            </a:r>
            <a:endParaRPr lang="en-US"/>
          </a:p>
        </p:txBody>
      </p:sp>
      <p:sp>
        <p:nvSpPr>
          <p:cNvPr id="4" name="Slide Number Placeholder 3"/>
          <p:cNvSpPr>
            <a:spLocks noGrp="1"/>
          </p:cNvSpPr>
          <p:nvPr>
            <p:ph type="sldNum" sz="quarter" idx="5"/>
          </p:nvPr>
        </p:nvSpPr>
        <p:spPr/>
        <p:txBody>
          <a:bodyPr/>
          <a:lstStyle/>
          <a:p>
            <a:fld id="{31979E0E-D04A-4D40-80EA-F5EFD34751A5}" type="slidenum">
              <a:rPr lang="en-US" smtClean="0"/>
              <a:t>44</a:t>
            </a:fld>
            <a:endParaRPr lang="en-US"/>
          </a:p>
        </p:txBody>
      </p:sp>
    </p:spTree>
    <p:extLst>
      <p:ext uri="{BB962C8B-B14F-4D97-AF65-F5344CB8AC3E}">
        <p14:creationId xmlns:p14="http://schemas.microsoft.com/office/powerpoint/2010/main" val="400168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Identifiable task or </a:t>
            </a:r>
            <a:r>
              <a:rPr lang="en-US" dirty="0" err="1">
                <a:cs typeface="Calibri"/>
              </a:rPr>
              <a:t>entrustable</a:t>
            </a:r>
            <a:r>
              <a:rPr lang="en-US" dirty="0">
                <a:cs typeface="Calibri"/>
              </a:rPr>
              <a:t> activity </a:t>
            </a:r>
          </a:p>
          <a:p>
            <a:endParaRPr lang="en-US" dirty="0">
              <a:cs typeface="Calibri"/>
            </a:endParaRPr>
          </a:p>
          <a:p>
            <a:r>
              <a:rPr lang="en-US" dirty="0">
                <a:cs typeface="Calibri"/>
              </a:rPr>
              <a:t>Binary or qualifiers </a:t>
            </a:r>
          </a:p>
          <a:p>
            <a:endParaRPr lang="en-US" dirty="0">
              <a:cs typeface="Calibri"/>
            </a:endParaRPr>
          </a:p>
          <a:p>
            <a:r>
              <a:rPr lang="en-US" dirty="0">
                <a:cs typeface="Calibri"/>
              </a:rPr>
              <a:t>Should an intern evaluate a PGY-3? </a:t>
            </a:r>
          </a:p>
        </p:txBody>
      </p:sp>
      <p:sp>
        <p:nvSpPr>
          <p:cNvPr id="4" name="Slide Number Placeholder 3"/>
          <p:cNvSpPr>
            <a:spLocks noGrp="1"/>
          </p:cNvSpPr>
          <p:nvPr>
            <p:ph type="sldNum" sz="quarter" idx="5"/>
          </p:nvPr>
        </p:nvSpPr>
        <p:spPr/>
        <p:txBody>
          <a:bodyPr/>
          <a:lstStyle/>
          <a:p>
            <a:fld id="{31979E0E-D04A-4D40-80EA-F5EFD34751A5}" type="slidenum">
              <a:rPr lang="en-US" smtClean="0"/>
              <a:t>45</a:t>
            </a:fld>
            <a:endParaRPr lang="en-US"/>
          </a:p>
        </p:txBody>
      </p:sp>
    </p:spTree>
    <p:extLst>
      <p:ext uri="{BB962C8B-B14F-4D97-AF65-F5344CB8AC3E}">
        <p14:creationId xmlns:p14="http://schemas.microsoft.com/office/powerpoint/2010/main" val="139960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 benefits to learners, there are a number of studies that have shown or highlighted the value of MSF for learners when the multi source feedback processes is properly implemented. Studies have shown that nurses and other health professionals provide more feedback on collaboration, interprofessional teamwork, communication, and leadership skills that physician faculty.</a:t>
            </a:r>
          </a:p>
          <a:p>
            <a:r>
              <a:rPr lang="en-US" dirty="0"/>
              <a:t>Patients and families, particularly in pediatric care, can provide valuable feedback on communication and professionalism skills.</a:t>
            </a:r>
          </a:p>
          <a:p>
            <a:endParaRPr lang="en-US" dirty="0"/>
          </a:p>
          <a:p>
            <a:r>
              <a:rPr lang="en-US" dirty="0"/>
              <a:t>Perhaps most important, several studies have shown residents value and do use the feedback to make changes in their own clinical practice. </a:t>
            </a:r>
          </a:p>
        </p:txBody>
      </p:sp>
      <p:sp>
        <p:nvSpPr>
          <p:cNvPr id="4" name="Slide Number Placeholder 3"/>
          <p:cNvSpPr>
            <a:spLocks noGrp="1"/>
          </p:cNvSpPr>
          <p:nvPr>
            <p:ph type="sldNum" sz="quarter" idx="5"/>
          </p:nvPr>
        </p:nvSpPr>
        <p:spPr/>
        <p:txBody>
          <a:bodyPr/>
          <a:lstStyle/>
          <a:p>
            <a:fld id="{0B934376-10E7-483A-A2CB-CAA65A67FCA4}" type="slidenum">
              <a:rPr lang="en-US" smtClean="0"/>
              <a:t>46</a:t>
            </a:fld>
            <a:endParaRPr lang="en-US"/>
          </a:p>
        </p:txBody>
      </p:sp>
    </p:spTree>
    <p:extLst>
      <p:ext uri="{BB962C8B-B14F-4D97-AF65-F5344CB8AC3E}">
        <p14:creationId xmlns:p14="http://schemas.microsoft.com/office/powerpoint/2010/main" val="1617969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Jocelyn Lockyer, a research leader in implementing MSF in Canada, recommends these key steps in implementing multisource feedback. The first step is crucial – you will need to assess program readiness to start an MSF process, and that should involve the learners throughout this process using the mindset of co-production. View your learners as partners in the implementation process. This will not only help with transparency and buy-in, but learners can also help to improve the process and value of MSF iteratively over time. </a:t>
            </a:r>
          </a:p>
          <a:p>
            <a:endParaRPr lang="en-US" dirty="0"/>
          </a:p>
          <a:p>
            <a:r>
              <a:rPr lang="en-US" dirty="0"/>
              <a:t>While you can certainly create your own MSF instrument, this requires substantial work and we’d recommend you consider first using an existing instrument.</a:t>
            </a:r>
          </a:p>
          <a:p>
            <a:endParaRPr lang="en-US" dirty="0"/>
          </a:p>
          <a:p>
            <a:r>
              <a:rPr lang="en-US" dirty="0"/>
              <a:t>Implement with PGY-1 learners, not PGY-3 learners about to graduate </a:t>
            </a:r>
          </a:p>
        </p:txBody>
      </p:sp>
      <p:sp>
        <p:nvSpPr>
          <p:cNvPr id="4" name="Slide Number Placeholder 3"/>
          <p:cNvSpPr>
            <a:spLocks noGrp="1"/>
          </p:cNvSpPr>
          <p:nvPr>
            <p:ph type="sldNum" sz="quarter" idx="5"/>
          </p:nvPr>
        </p:nvSpPr>
        <p:spPr/>
        <p:txBody>
          <a:bodyPr/>
          <a:lstStyle/>
          <a:p>
            <a:fld id="{0B934376-10E7-483A-A2CB-CAA65A67FCA4}" type="slidenum">
              <a:rPr lang="en-US" smtClean="0"/>
              <a:t>48</a:t>
            </a:fld>
            <a:endParaRPr lang="en-US"/>
          </a:p>
        </p:txBody>
      </p:sp>
    </p:spTree>
    <p:extLst>
      <p:ext uri="{BB962C8B-B14F-4D97-AF65-F5344CB8AC3E}">
        <p14:creationId xmlns:p14="http://schemas.microsoft.com/office/powerpoint/2010/main" val="3892619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identified, adapted, or created an MSF instrument, you should first test the instrument with stakeholders who will complete the instrument and include learners who will receive the data to assess how the survey items are understood and interpreted. Some training, even if only a brief overview, for the raters is preferable and lessons gleaned from the testing phase can provide insights that can be shared as part of the preparation training. This orientation and training should focus on instrument purpose, items, and how results will be used.</a:t>
            </a:r>
          </a:p>
          <a:p>
            <a:r>
              <a:rPr lang="en-US" dirty="0"/>
              <a:t>You will likely want to pilot the tool with a limited number of learners first before wider dissemination.</a:t>
            </a:r>
          </a:p>
          <a:p>
            <a:endParaRPr lang="en-US" dirty="0"/>
          </a:p>
          <a:p>
            <a:r>
              <a:rPr lang="en-US" dirty="0"/>
              <a:t>Let’s now look at a few existing MSF tools that may be of interest.</a:t>
            </a:r>
          </a:p>
        </p:txBody>
      </p:sp>
      <p:sp>
        <p:nvSpPr>
          <p:cNvPr id="4" name="Slide Number Placeholder 3"/>
          <p:cNvSpPr>
            <a:spLocks noGrp="1"/>
          </p:cNvSpPr>
          <p:nvPr>
            <p:ph type="sldNum" sz="quarter" idx="5"/>
          </p:nvPr>
        </p:nvSpPr>
        <p:spPr/>
        <p:txBody>
          <a:bodyPr/>
          <a:lstStyle/>
          <a:p>
            <a:fld id="{0B934376-10E7-483A-A2CB-CAA65A67FCA4}" type="slidenum">
              <a:rPr lang="en-US" smtClean="0"/>
              <a:t>49</a:t>
            </a:fld>
            <a:endParaRPr lang="en-US"/>
          </a:p>
        </p:txBody>
      </p:sp>
    </p:spTree>
    <p:extLst>
      <p:ext uri="{BB962C8B-B14F-4D97-AF65-F5344CB8AC3E}">
        <p14:creationId xmlns:p14="http://schemas.microsoft.com/office/powerpoint/2010/main" val="3656931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An example of how not to do this: providing patient feedback the week before a PGY-3 graduates </a:t>
            </a:r>
          </a:p>
          <a:p>
            <a:endParaRPr lang="en-US" dirty="0">
              <a:cs typeface="Calibri"/>
            </a:endParaRPr>
          </a:p>
          <a:p>
            <a:r>
              <a:rPr lang="en-US" dirty="0">
                <a:cs typeface="Calibri"/>
              </a:rPr>
              <a:t>I cannot emphasize enough the importance of discussing with learners </a:t>
            </a:r>
          </a:p>
        </p:txBody>
      </p:sp>
      <p:sp>
        <p:nvSpPr>
          <p:cNvPr id="4" name="Slide Number Placeholder 3"/>
          <p:cNvSpPr>
            <a:spLocks noGrp="1"/>
          </p:cNvSpPr>
          <p:nvPr>
            <p:ph type="sldNum" sz="quarter" idx="5"/>
          </p:nvPr>
        </p:nvSpPr>
        <p:spPr/>
        <p:txBody>
          <a:bodyPr/>
          <a:lstStyle/>
          <a:p>
            <a:fld id="{31979E0E-D04A-4D40-80EA-F5EFD34751A5}" type="slidenum">
              <a:rPr lang="en-US" smtClean="0"/>
              <a:t>50</a:t>
            </a:fld>
            <a:endParaRPr lang="en-US"/>
          </a:p>
        </p:txBody>
      </p:sp>
    </p:spTree>
    <p:extLst>
      <p:ext uri="{BB962C8B-B14F-4D97-AF65-F5344CB8AC3E}">
        <p14:creationId xmlns:p14="http://schemas.microsoft.com/office/powerpoint/2010/main" val="2996445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RCGP</a:t>
            </a:r>
          </a:p>
          <a:p>
            <a:r>
              <a:rPr lang="en-US" dirty="0"/>
              <a:t>https://cfepsurveys.com.au/our-surveys/multi-source-feedback/#</a:t>
            </a:r>
          </a:p>
          <a:p>
            <a:endParaRPr lang="en-US" dirty="0"/>
          </a:p>
          <a:p>
            <a:r>
              <a:rPr lang="en-US" dirty="0"/>
              <a:t>New Innovations has shared evals </a:t>
            </a:r>
          </a:p>
        </p:txBody>
      </p:sp>
      <p:sp>
        <p:nvSpPr>
          <p:cNvPr id="4" name="Slide Number Placeholder 3"/>
          <p:cNvSpPr>
            <a:spLocks noGrp="1"/>
          </p:cNvSpPr>
          <p:nvPr>
            <p:ph type="sldNum" sz="quarter" idx="5"/>
          </p:nvPr>
        </p:nvSpPr>
        <p:spPr/>
        <p:txBody>
          <a:bodyPr/>
          <a:lstStyle/>
          <a:p>
            <a:fld id="{31979E0E-D04A-4D40-80EA-F5EFD34751A5}" type="slidenum">
              <a:rPr lang="en-US" smtClean="0"/>
              <a:t>51</a:t>
            </a:fld>
            <a:endParaRPr lang="en-US"/>
          </a:p>
        </p:txBody>
      </p:sp>
    </p:spTree>
    <p:extLst>
      <p:ext uri="{BB962C8B-B14F-4D97-AF65-F5344CB8AC3E}">
        <p14:creationId xmlns:p14="http://schemas.microsoft.com/office/powerpoint/2010/main" val="25735863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Switching gears to think about how what we measure affects the patient experience, who we are ultimately accountable to</a:t>
            </a:r>
          </a:p>
        </p:txBody>
      </p:sp>
      <p:sp>
        <p:nvSpPr>
          <p:cNvPr id="4" name="Slide Number Placeholder 3"/>
          <p:cNvSpPr>
            <a:spLocks noGrp="1"/>
          </p:cNvSpPr>
          <p:nvPr>
            <p:ph type="sldNum" sz="quarter" idx="5"/>
          </p:nvPr>
        </p:nvSpPr>
        <p:spPr/>
        <p:txBody>
          <a:bodyPr/>
          <a:lstStyle/>
          <a:p>
            <a:fld id="{31979E0E-D04A-4D40-80EA-F5EFD34751A5}" type="slidenum">
              <a:rPr lang="en-US" smtClean="0"/>
              <a:t>55</a:t>
            </a:fld>
            <a:endParaRPr lang="en-US"/>
          </a:p>
        </p:txBody>
      </p:sp>
    </p:spTree>
    <p:extLst>
      <p:ext uri="{BB962C8B-B14F-4D97-AF65-F5344CB8AC3E}">
        <p14:creationId xmlns:p14="http://schemas.microsoft.com/office/powerpoint/2010/main" val="40301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spent over three years trying to design the perfect tools, only to realize they weren’t being used</a:t>
            </a:r>
          </a:p>
          <a:p>
            <a:endParaRPr lang="en-US" dirty="0"/>
          </a:p>
          <a:p>
            <a:r>
              <a:rPr lang="en-US" dirty="0"/>
              <a:t>Who designs assessments in your program </a:t>
            </a:r>
          </a:p>
          <a:p>
            <a:endParaRPr lang="en-US" dirty="0"/>
          </a:p>
          <a:p>
            <a:r>
              <a:rPr lang="en-US" dirty="0"/>
              <a:t>Outreach to the evaluators is the most important part of this process </a:t>
            </a:r>
          </a:p>
          <a:p>
            <a:endParaRPr lang="en-US" dirty="0"/>
          </a:p>
          <a:p>
            <a:r>
              <a:rPr lang="en-US" dirty="0"/>
              <a:t>The goal of this session is to help you think about other places to get feedback for your residents and your program </a:t>
            </a:r>
          </a:p>
        </p:txBody>
      </p:sp>
      <p:sp>
        <p:nvSpPr>
          <p:cNvPr id="4" name="Slide Number Placeholder 3"/>
          <p:cNvSpPr>
            <a:spLocks noGrp="1"/>
          </p:cNvSpPr>
          <p:nvPr>
            <p:ph type="sldNum" sz="quarter" idx="5"/>
          </p:nvPr>
        </p:nvSpPr>
        <p:spPr/>
        <p:txBody>
          <a:bodyPr/>
          <a:lstStyle/>
          <a:p>
            <a:fld id="{31979E0E-D04A-4D40-80EA-F5EFD34751A5}" type="slidenum">
              <a:rPr lang="en-US" smtClean="0"/>
              <a:t>7</a:t>
            </a:fld>
            <a:endParaRPr lang="en-US"/>
          </a:p>
        </p:txBody>
      </p:sp>
    </p:spTree>
    <p:extLst>
      <p:ext uri="{BB962C8B-B14F-4D97-AF65-F5344CB8AC3E}">
        <p14:creationId xmlns:p14="http://schemas.microsoft.com/office/powerpoint/2010/main" val="2948881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79E0E-D04A-4D40-80EA-F5EFD34751A5}" type="slidenum">
              <a:rPr lang="en-US" smtClean="0"/>
              <a:t>58</a:t>
            </a:fld>
            <a:endParaRPr lang="en-US"/>
          </a:p>
        </p:txBody>
      </p:sp>
    </p:spTree>
    <p:extLst>
      <p:ext uri="{BB962C8B-B14F-4D97-AF65-F5344CB8AC3E}">
        <p14:creationId xmlns:p14="http://schemas.microsoft.com/office/powerpoint/2010/main" val="3468923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2A1157-6ACE-4E3C-90BC-BD2AEBE1DF60}" type="slidenum">
              <a:rPr lang="en-US" smtClean="0"/>
              <a:t>66</a:t>
            </a:fld>
            <a:endParaRPr lang="en-US" dirty="0"/>
          </a:p>
        </p:txBody>
      </p:sp>
    </p:spTree>
    <p:extLst>
      <p:ext uri="{BB962C8B-B14F-4D97-AF65-F5344CB8AC3E}">
        <p14:creationId xmlns:p14="http://schemas.microsoft.com/office/powerpoint/2010/main" val="230685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rPr>
              <a:t>No tool is perfect. Assessment tools do not need to be perfect to provide useful information about the learner</a:t>
            </a:r>
          </a:p>
          <a:p>
            <a:pPr>
              <a:spcBef>
                <a:spcPct val="0"/>
              </a:spcBef>
            </a:pPr>
            <a:r>
              <a:rPr lang="en-US" altLang="en-US">
                <a:latin typeface="Arial" panose="020B0604020202020204" pitchFamily="34" charset="0"/>
              </a:rPr>
              <a:t>The question is how imperfect is it? Add in example</a:t>
            </a:r>
          </a:p>
          <a:p>
            <a:pPr>
              <a:spcBef>
                <a:spcPct val="0"/>
              </a:spcBef>
            </a:pPr>
            <a:endParaRPr lang="en-US" altLang="en-US">
              <a:latin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E0760FC-0DC1-4928-8F6D-03A8AAF4D39A}" type="slidenum">
              <a:rPr lang="en-US" altLang="en-US" smtClean="0"/>
              <a:pPr>
                <a:spcBef>
                  <a:spcPct val="0"/>
                </a:spcBef>
              </a:pPr>
              <a:t>9</a:t>
            </a:fld>
            <a:endParaRPr lang="en-US" altLang="en-US"/>
          </a:p>
        </p:txBody>
      </p:sp>
    </p:spTree>
    <p:extLst>
      <p:ext uri="{BB962C8B-B14F-4D97-AF65-F5344CB8AC3E}">
        <p14:creationId xmlns:p14="http://schemas.microsoft.com/office/powerpoint/2010/main" val="975542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important, highlight </a:t>
            </a:r>
          </a:p>
        </p:txBody>
      </p:sp>
      <p:sp>
        <p:nvSpPr>
          <p:cNvPr id="4" name="Slide Number Placeholder 3"/>
          <p:cNvSpPr>
            <a:spLocks noGrp="1"/>
          </p:cNvSpPr>
          <p:nvPr>
            <p:ph type="sldNum" sz="quarter" idx="5"/>
          </p:nvPr>
        </p:nvSpPr>
        <p:spPr/>
        <p:txBody>
          <a:bodyPr/>
          <a:lstStyle/>
          <a:p>
            <a:fld id="{31979E0E-D04A-4D40-80EA-F5EFD34751A5}" type="slidenum">
              <a:rPr lang="en-US" smtClean="0"/>
              <a:t>12</a:t>
            </a:fld>
            <a:endParaRPr lang="en-US"/>
          </a:p>
        </p:txBody>
      </p:sp>
    </p:spTree>
    <p:extLst>
      <p:ext uri="{BB962C8B-B14F-4D97-AF65-F5344CB8AC3E}">
        <p14:creationId xmlns:p14="http://schemas.microsoft.com/office/powerpoint/2010/main" val="371448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If the goal is performance then need to workplace assessment. When you get to top this is where you need to do all of the meaninfgul assessment. Competence can do with MCQ but doesn’t translate to performance- we have robust MCQ, but we don’t have WBA assessments</a:t>
            </a:r>
          </a:p>
          <a:p>
            <a:r>
              <a:rPr lang="en-US" altLang="en-US">
                <a:latin typeface="Arial" panose="020B0604020202020204" pitchFamily="34" charset="0"/>
              </a:rPr>
              <a:t>And just because know does mean you do</a:t>
            </a:r>
          </a:p>
          <a:p>
            <a:endParaRPr lang="en-US" altLang="en-US">
              <a:latin typeface="Arial" panose="020B0604020202020204" pitchFamily="34" charset="0"/>
            </a:endParaRPr>
          </a:p>
          <a:p>
            <a:r>
              <a:rPr lang="en-US" altLang="en-US">
                <a:latin typeface="Arial" panose="020B0604020202020204" pitchFamily="34" charset="0"/>
              </a:rPr>
              <a:t>Competency based assessments were defined as what doctors do in testing situations- performance based assessment defined as measure of what doctors do in practice. Cambridge flips millers- competence is first three levels of miller- greater focus on performance</a:t>
            </a:r>
          </a:p>
          <a:p>
            <a:r>
              <a:rPr lang="en-US" altLang="en-US">
                <a:latin typeface="Arial" panose="020B0604020202020204" pitchFamily="34" charset="0"/>
              </a:rPr>
              <a:t>Interaction of person and system</a:t>
            </a: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3088BB9-0679-45FA-AA77-4FA80776E7C6}" type="slidenum">
              <a:rPr lang="en-US" altLang="en-US" smtClean="0"/>
              <a:pPr>
                <a:spcBef>
                  <a:spcPct val="0"/>
                </a:spcBef>
              </a:pPr>
              <a:t>15</a:t>
            </a:fld>
            <a:endParaRPr lang="en-US" altLang="en-US"/>
          </a:p>
        </p:txBody>
      </p:sp>
    </p:spTree>
    <p:extLst>
      <p:ext uri="{BB962C8B-B14F-4D97-AF65-F5344CB8AC3E}">
        <p14:creationId xmlns:p14="http://schemas.microsoft.com/office/powerpoint/2010/main" val="1217579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Arial" panose="020B0604020202020204" pitchFamily="34" charset="0"/>
            </a:endParaRPr>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759523-CF8A-4A98-999F-E0F4AB7505A6}" type="slidenum">
              <a:rPr lang="en-US" altLang="en-US" smtClean="0"/>
              <a:pPr>
                <a:spcBef>
                  <a:spcPct val="0"/>
                </a:spcBef>
              </a:pPr>
              <a:t>17</a:t>
            </a:fld>
            <a:endParaRPr lang="en-US" altLang="en-US"/>
          </a:p>
        </p:txBody>
      </p:sp>
    </p:spTree>
    <p:extLst>
      <p:ext uri="{BB962C8B-B14F-4D97-AF65-F5344CB8AC3E}">
        <p14:creationId xmlns:p14="http://schemas.microsoft.com/office/powerpoint/2010/main" val="2744044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979E0E-D04A-4D40-80EA-F5EFD34751A5}" type="slidenum">
              <a:rPr lang="en-US" smtClean="0"/>
              <a:t>20</a:t>
            </a:fld>
            <a:endParaRPr lang="en-US"/>
          </a:p>
        </p:txBody>
      </p:sp>
    </p:spTree>
    <p:extLst>
      <p:ext uri="{BB962C8B-B14F-4D97-AF65-F5344CB8AC3E}">
        <p14:creationId xmlns:p14="http://schemas.microsoft.com/office/powerpoint/2010/main" val="3886337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157B15-5514-4FFA-A6E6-BD49076D4B8E}" type="slidenum">
              <a:rPr lang="en-US" altLang="en-US" smtClean="0">
                <a:ea typeface="ＭＳ Ｐゴシック" panose="020B0600070205080204" pitchFamily="34" charset="-128"/>
              </a:rPr>
              <a:pPr>
                <a:spcBef>
                  <a:spcPct val="0"/>
                </a:spcBef>
              </a:pPr>
              <a:t>31</a:t>
            </a:fld>
            <a:endParaRPr lang="en-US" altLang="en-US">
              <a:ea typeface="ＭＳ Ｐゴシック" panose="020B0600070205080204"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latin typeface="Arial" panose="020B0604020202020204" pitchFamily="34" charset="0"/>
                <a:ea typeface="ＭＳ Ｐゴシック" panose="020B0600070205080204" pitchFamily="34" charset="-128"/>
              </a:rPr>
              <a:t>Reliable- provides clear, consistent information</a:t>
            </a:r>
          </a:p>
          <a:p>
            <a:pPr>
              <a:spcBef>
                <a:spcPct val="0"/>
              </a:spcBef>
            </a:pPr>
            <a:r>
              <a:rPr lang="en-US" altLang="en-US">
                <a:latin typeface="Arial" panose="020B0604020202020204" pitchFamily="34" charset="0"/>
                <a:ea typeface="ＭＳ Ｐゴシック" panose="020B0600070205080204" pitchFamily="34" charset="-128"/>
              </a:rPr>
              <a:t>Validity: is the tool measuring what you think it is measuring- remember validity is context dependent</a:t>
            </a:r>
          </a:p>
        </p:txBody>
      </p:sp>
    </p:spTree>
    <p:extLst>
      <p:ext uri="{BB962C8B-B14F-4D97-AF65-F5344CB8AC3E}">
        <p14:creationId xmlns:p14="http://schemas.microsoft.com/office/powerpoint/2010/main" val="1226648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96938">
              <a:spcBef>
                <a:spcPct val="30000"/>
              </a:spcBef>
              <a:defRPr sz="1200">
                <a:solidFill>
                  <a:schemeClr val="tx1"/>
                </a:solidFill>
                <a:latin typeface="Arial" panose="020B0604020202020204" pitchFamily="34" charset="0"/>
              </a:defRPr>
            </a:lvl1pPr>
            <a:lvl2pPr marL="730250" indent="-280988" defTabSz="896938">
              <a:spcBef>
                <a:spcPct val="30000"/>
              </a:spcBef>
              <a:defRPr sz="1200">
                <a:solidFill>
                  <a:schemeClr val="tx1"/>
                </a:solidFill>
                <a:latin typeface="Arial" panose="020B0604020202020204" pitchFamily="34" charset="0"/>
              </a:defRPr>
            </a:lvl2pPr>
            <a:lvl3pPr marL="1123950" indent="-223838" defTabSz="896938">
              <a:spcBef>
                <a:spcPct val="30000"/>
              </a:spcBef>
              <a:defRPr sz="1200">
                <a:solidFill>
                  <a:schemeClr val="tx1"/>
                </a:solidFill>
                <a:latin typeface="Arial" panose="020B0604020202020204" pitchFamily="34" charset="0"/>
              </a:defRPr>
            </a:lvl3pPr>
            <a:lvl4pPr marL="1573213" indent="-223838" defTabSz="896938">
              <a:spcBef>
                <a:spcPct val="30000"/>
              </a:spcBef>
              <a:defRPr sz="1200">
                <a:solidFill>
                  <a:schemeClr val="tx1"/>
                </a:solidFill>
                <a:latin typeface="Arial" panose="020B0604020202020204" pitchFamily="34" charset="0"/>
              </a:defRPr>
            </a:lvl4pPr>
            <a:lvl5pPr marL="2022475" indent="-223838" defTabSz="896938">
              <a:spcBef>
                <a:spcPct val="30000"/>
              </a:spcBef>
              <a:defRPr sz="1200">
                <a:solidFill>
                  <a:schemeClr val="tx1"/>
                </a:solidFill>
                <a:latin typeface="Arial" panose="020B0604020202020204" pitchFamily="34" charset="0"/>
              </a:defRPr>
            </a:lvl5pPr>
            <a:lvl6pPr marL="2479675" indent="-223838" defTabSz="896938" eaLnBrk="0" fontAlgn="base" hangingPunct="0">
              <a:spcBef>
                <a:spcPct val="30000"/>
              </a:spcBef>
              <a:spcAft>
                <a:spcPct val="0"/>
              </a:spcAft>
              <a:defRPr sz="1200">
                <a:solidFill>
                  <a:schemeClr val="tx1"/>
                </a:solidFill>
                <a:latin typeface="Arial" panose="020B0604020202020204" pitchFamily="34" charset="0"/>
              </a:defRPr>
            </a:lvl6pPr>
            <a:lvl7pPr marL="2936875" indent="-223838" defTabSz="896938" eaLnBrk="0" fontAlgn="base" hangingPunct="0">
              <a:spcBef>
                <a:spcPct val="30000"/>
              </a:spcBef>
              <a:spcAft>
                <a:spcPct val="0"/>
              </a:spcAft>
              <a:defRPr sz="1200">
                <a:solidFill>
                  <a:schemeClr val="tx1"/>
                </a:solidFill>
                <a:latin typeface="Arial" panose="020B0604020202020204" pitchFamily="34" charset="0"/>
              </a:defRPr>
            </a:lvl7pPr>
            <a:lvl8pPr marL="3394075" indent="-223838" defTabSz="896938" eaLnBrk="0" fontAlgn="base" hangingPunct="0">
              <a:spcBef>
                <a:spcPct val="30000"/>
              </a:spcBef>
              <a:spcAft>
                <a:spcPct val="0"/>
              </a:spcAft>
              <a:defRPr sz="1200">
                <a:solidFill>
                  <a:schemeClr val="tx1"/>
                </a:solidFill>
                <a:latin typeface="Arial" panose="020B0604020202020204" pitchFamily="34" charset="0"/>
              </a:defRPr>
            </a:lvl8pPr>
            <a:lvl9pPr marL="3851275" indent="-223838" defTabSz="8969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9C35E5-EECE-44C4-A421-202929F4F35C}" type="slidenum">
              <a:rPr lang="en-US" altLang="en-US" smtClean="0"/>
              <a:pPr>
                <a:spcBef>
                  <a:spcPct val="0"/>
                </a:spcBef>
              </a:pPr>
              <a:t>32</a:t>
            </a:fld>
            <a:endParaRPr lang="en-US" altLang="en-US"/>
          </a:p>
        </p:txBody>
      </p:sp>
      <p:sp>
        <p:nvSpPr>
          <p:cNvPr id="89091" name="Rectangle 2"/>
          <p:cNvSpPr>
            <a:spLocks noGrp="1" noChangeArrowheads="1"/>
          </p:cNvSpPr>
          <p:nvPr>
            <p:ph type="body" idx="1"/>
          </p:nvPr>
        </p:nvSpPr>
        <p:spPr>
          <a:xfrm>
            <a:off x="76200" y="4341813"/>
            <a:ext cx="6627813"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90473" tIns="44443" rIns="90473" bIns="44443"/>
          <a:lstStyle/>
          <a:p>
            <a:pPr eaLnBrk="1" hangingPunct="1"/>
            <a:r>
              <a:rPr lang="en-US" altLang="en-US" sz="1000">
                <a:latin typeface="Arial" panose="020B0604020202020204" pitchFamily="34" charset="0"/>
              </a:rPr>
              <a:t>If any one of these is 0, then there is no utility (anything multiplied by 0 is equal to 0)</a:t>
            </a:r>
          </a:p>
          <a:p>
            <a:pPr eaLnBrk="1" hangingPunct="1"/>
            <a:endParaRPr lang="en-US" altLang="en-US" sz="1000">
              <a:latin typeface="Arial" panose="020B0604020202020204" pitchFamily="34" charset="0"/>
            </a:endParaRPr>
          </a:p>
          <a:p>
            <a:pPr eaLnBrk="1" hangingPunct="1"/>
            <a:r>
              <a:rPr lang="en-US" altLang="en-US" sz="1000">
                <a:latin typeface="Arial" panose="020B0604020202020204" pitchFamily="34" charset="0"/>
              </a:rPr>
              <a:t>Validity = is the tool measuring what you think it is measuring? (Is it a valid tool to measure x?)</a:t>
            </a:r>
          </a:p>
          <a:p>
            <a:pPr eaLnBrk="1" hangingPunct="1"/>
            <a:r>
              <a:rPr lang="en-US" altLang="en-US" sz="1000">
                <a:latin typeface="Arial" panose="020B0604020202020204" pitchFamily="34" charset="0"/>
              </a:rPr>
              <a:t>Reliability = consistency (over time, across judges, across content)</a:t>
            </a:r>
          </a:p>
          <a:p>
            <a:pPr eaLnBrk="1" hangingPunct="1"/>
            <a:r>
              <a:rPr lang="en-US" altLang="en-US" sz="1000">
                <a:latin typeface="Arial" panose="020B0604020202020204" pitchFamily="34" charset="0"/>
              </a:rPr>
              <a:t>Acceptability = do faculty using it find it acceptable (75-question form; probably not)</a:t>
            </a:r>
          </a:p>
          <a:p>
            <a:pPr eaLnBrk="1" hangingPunct="1"/>
            <a:r>
              <a:rPr lang="en-US" altLang="en-US" sz="1000">
                <a:latin typeface="Arial" panose="020B0604020202020204" pitchFamily="34" charset="0"/>
              </a:rPr>
              <a:t>Educational impact = does it motivate education?</a:t>
            </a:r>
          </a:p>
          <a:p>
            <a:pPr eaLnBrk="1" hangingPunct="1"/>
            <a:r>
              <a:rPr lang="en-US" altLang="en-US" sz="1000">
                <a:latin typeface="Arial" panose="020B0604020202020204" pitchFamily="34" charset="0"/>
              </a:rPr>
              <a:t>Cost effectiveness = resource effectiveness; how much does it cost (money, time, resources, etc.) to do?</a:t>
            </a:r>
          </a:p>
          <a:p>
            <a:pPr eaLnBrk="1" hangingPunct="1"/>
            <a:r>
              <a:rPr lang="en-US" altLang="en-US" sz="1000">
                <a:latin typeface="Arial" panose="020B0604020202020204" pitchFamily="34" charset="0"/>
              </a:rPr>
              <a:t>CONTEXT MATTERS</a:t>
            </a:r>
          </a:p>
        </p:txBody>
      </p:sp>
      <p:sp>
        <p:nvSpPr>
          <p:cNvPr id="89092" name="Rectangle 3"/>
          <p:cNvSpPr>
            <a:spLocks noGrp="1" noRot="1" noChangeAspect="1" noChangeArrowheads="1" noTextEdit="1"/>
          </p:cNvSpPr>
          <p:nvPr>
            <p:ph type="sldImg"/>
          </p:nvPr>
        </p:nvSpPr>
        <p:spPr>
          <a:xfrm>
            <a:off x="393700" y="692150"/>
            <a:ext cx="6070600" cy="3416300"/>
          </a:xfrm>
          <a:ln w="12700" cap="flat">
            <a:solidFill>
              <a:schemeClr val="tx1"/>
            </a:solidFill>
          </a:ln>
        </p:spPr>
      </p:sp>
    </p:spTree>
    <p:extLst>
      <p:ext uri="{BB962C8B-B14F-4D97-AF65-F5344CB8AC3E}">
        <p14:creationId xmlns:p14="http://schemas.microsoft.com/office/powerpoint/2010/main" val="2200499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over Slide +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0CFBDD-E17E-3BB3-0A76-00E1C1CEECD6}"/>
              </a:ext>
            </a:extLst>
          </p:cNvPr>
          <p:cNvSpPr/>
          <p:nvPr userDrawn="1"/>
        </p:nvSpPr>
        <p:spPr>
          <a:xfrm>
            <a:off x="0" y="0"/>
            <a:ext cx="9143999" cy="5143499"/>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a:ln>
                <a:noFill/>
              </a:ln>
              <a:solidFill>
                <a:schemeClr val="accent5"/>
              </a:solidFill>
              <a:effectLst/>
              <a:uLnTx/>
              <a:uFillTx/>
              <a:latin typeface="Arial"/>
              <a:ea typeface="+mn-ea"/>
              <a:cs typeface="+mn-cs"/>
              <a:sym typeface="Gill Sans" charset="0"/>
            </a:endParaRPr>
          </a:p>
        </p:txBody>
      </p:sp>
      <p:sp>
        <p:nvSpPr>
          <p:cNvPr id="3" name="Rectangle 2">
            <a:extLst>
              <a:ext uri="{FF2B5EF4-FFF2-40B4-BE49-F238E27FC236}">
                <a16:creationId xmlns:a16="http://schemas.microsoft.com/office/drawing/2014/main" id="{A5C5AAB5-B4EF-4452-04FB-41E1B3120185}"/>
              </a:ext>
            </a:extLst>
          </p:cNvPr>
          <p:cNvSpPr/>
          <p:nvPr userDrawn="1"/>
        </p:nvSpPr>
        <p:spPr>
          <a:xfrm>
            <a:off x="181582" y="170049"/>
            <a:ext cx="8780833" cy="4359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dirty="0">
              <a:ln>
                <a:noFill/>
              </a:ln>
              <a:solidFill>
                <a:schemeClr val="accent5"/>
              </a:solidFill>
              <a:effectLst/>
              <a:uLnTx/>
              <a:uFillTx/>
              <a:latin typeface="Arial"/>
              <a:ea typeface="+mn-ea"/>
              <a:cs typeface="+mn-cs"/>
              <a:sym typeface="Gill Sans" charset="0"/>
            </a:endParaRPr>
          </a:p>
        </p:txBody>
      </p:sp>
      <p:sp>
        <p:nvSpPr>
          <p:cNvPr id="11" name="Picture Placeholder 10"/>
          <p:cNvSpPr>
            <a:spLocks noGrp="1"/>
          </p:cNvSpPr>
          <p:nvPr>
            <p:ph type="pic" sz="quarter" idx="13" hasCustomPrompt="1"/>
          </p:nvPr>
        </p:nvSpPr>
        <p:spPr>
          <a:xfrm>
            <a:off x="6191801" y="327770"/>
            <a:ext cx="2249710" cy="1649095"/>
          </a:xfrm>
        </p:spPr>
        <p:txBody>
          <a:bodyPr anchor="ctr"/>
          <a:lstStyle>
            <a:lvl1pPr marL="149348" indent="0" algn="ctr">
              <a:buNone/>
              <a:defRPr sz="2800"/>
            </a:lvl1pPr>
          </a:lstStyle>
          <a:p>
            <a:r>
              <a:rPr lang="en-US" dirty="0"/>
              <a:t>Click icon to add logo</a:t>
            </a:r>
          </a:p>
        </p:txBody>
      </p:sp>
      <p:cxnSp>
        <p:nvCxnSpPr>
          <p:cNvPr id="12" name="Straight Connector 11"/>
          <p:cNvCxnSpPr/>
          <p:nvPr/>
        </p:nvCxnSpPr>
        <p:spPr>
          <a:xfrm>
            <a:off x="378299" y="4645860"/>
            <a:ext cx="8472511" cy="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3" name="Date Placeholder 3"/>
          <p:cNvSpPr>
            <a:spLocks noGrp="1"/>
          </p:cNvSpPr>
          <p:nvPr>
            <p:ph type="dt" sz="half" idx="2"/>
          </p:nvPr>
        </p:nvSpPr>
        <p:spPr>
          <a:xfrm>
            <a:off x="5863329" y="4689854"/>
            <a:ext cx="2133600" cy="273844"/>
          </a:xfrm>
          <a:prstGeom prst="rect">
            <a:avLst/>
          </a:prstGeom>
        </p:spPr>
        <p:txBody>
          <a:bodyPr vert="horz" lIns="91440" tIns="45720" rIns="91440" bIns="45720" rtlCol="0" anchor="ctr"/>
          <a:lstStyle>
            <a:lvl1pPr algn="r">
              <a:defRPr sz="1333" b="0">
                <a:solidFill>
                  <a:schemeClr val="bg1"/>
                </a:solidFill>
                <a:latin typeface="Arial"/>
                <a:cs typeface="Arial"/>
              </a:defRPr>
            </a:lvl1pPr>
          </a:lstStyle>
          <a:p>
            <a:fld id="{4EE8989A-9866-425A-91B0-B20CA1D324E7}" type="datetime4">
              <a:rPr lang="en-US" smtClean="0"/>
              <a:pPr/>
              <a:t>February 5, 2026</a:t>
            </a:fld>
            <a:endParaRPr lang="en-US" dirty="0"/>
          </a:p>
        </p:txBody>
      </p:sp>
      <p:sp>
        <p:nvSpPr>
          <p:cNvPr id="14" name="Footer Placeholder 4"/>
          <p:cNvSpPr>
            <a:spLocks noGrp="1"/>
          </p:cNvSpPr>
          <p:nvPr>
            <p:ph type="ftr" sz="quarter" idx="3"/>
          </p:nvPr>
        </p:nvSpPr>
        <p:spPr>
          <a:xfrm>
            <a:off x="378302" y="4699608"/>
            <a:ext cx="3778017" cy="273844"/>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15" name="Slide Number Placeholder 5"/>
          <p:cNvSpPr>
            <a:spLocks noGrp="1"/>
          </p:cNvSpPr>
          <p:nvPr>
            <p:ph type="sldNum" sz="quarter" idx="4"/>
          </p:nvPr>
        </p:nvSpPr>
        <p:spPr>
          <a:xfrm>
            <a:off x="8088808" y="4710794"/>
            <a:ext cx="762000" cy="224573"/>
          </a:xfrm>
          <a:prstGeom prst="rect">
            <a:avLst/>
          </a:prstGeom>
        </p:spPr>
        <p:txBody>
          <a:bodyPr vert="horz" lIns="91440" tIns="45720" rIns="91440" bIns="45720" rtlCol="0" anchor="ctr"/>
          <a:lstStyle>
            <a:lvl1pPr algn="r">
              <a:defRPr sz="1333">
                <a:solidFill>
                  <a:schemeClr val="bg1"/>
                </a:solidFill>
                <a:latin typeface="Arial"/>
                <a:cs typeface="Arial"/>
              </a:defRPr>
            </a:lvl1pPr>
          </a:lstStyle>
          <a:p>
            <a:r>
              <a:rPr lang="en-US" dirty="0"/>
              <a:t> | </a:t>
            </a:r>
            <a:fld id="{BFEBEB0A-9E3D-4B14-9782-E2AE3DA60D96}" type="slidenum">
              <a:rPr lang="en-US" smtClean="0"/>
              <a:pPr/>
              <a:t>‹#›</a:t>
            </a:fld>
            <a:endParaRPr lang="en-US" dirty="0"/>
          </a:p>
        </p:txBody>
      </p:sp>
      <p:sp>
        <p:nvSpPr>
          <p:cNvPr id="9" name="Title 1"/>
          <p:cNvSpPr>
            <a:spLocks noGrp="1"/>
          </p:cNvSpPr>
          <p:nvPr>
            <p:ph type="ctrTitle" hasCustomPrompt="1"/>
          </p:nvPr>
        </p:nvSpPr>
        <p:spPr>
          <a:xfrm>
            <a:off x="378299" y="2137816"/>
            <a:ext cx="8472511" cy="1143000"/>
          </a:xfrm>
        </p:spPr>
        <p:txBody>
          <a:bodyPr>
            <a:noAutofit/>
          </a:bodyPr>
          <a:lstStyle>
            <a:lvl1pPr>
              <a:defRPr sz="5400">
                <a:solidFill>
                  <a:schemeClr val="tx1"/>
                </a:solidFill>
              </a:defRPr>
            </a:lvl1pPr>
          </a:lstStyle>
          <a:p>
            <a:r>
              <a:rPr lang="en-US" dirty="0"/>
              <a:t>CLICK TO EDIT</a:t>
            </a:r>
          </a:p>
        </p:txBody>
      </p:sp>
      <p:sp>
        <p:nvSpPr>
          <p:cNvPr id="10" name="Subtitle 2"/>
          <p:cNvSpPr>
            <a:spLocks noGrp="1"/>
          </p:cNvSpPr>
          <p:nvPr>
            <p:ph type="subTitle" idx="1" hasCustomPrompt="1"/>
          </p:nvPr>
        </p:nvSpPr>
        <p:spPr>
          <a:xfrm>
            <a:off x="378299" y="3405886"/>
            <a:ext cx="8472511" cy="742950"/>
          </a:xfrm>
        </p:spPr>
        <p:txBody>
          <a:bodyPr anchor="t" anchorCtr="0">
            <a:normAutofit/>
          </a:bodyPr>
          <a:lstStyle>
            <a:lvl1pPr marL="0" indent="0" algn="l">
              <a:buNone/>
              <a:defRPr sz="4267">
                <a:solidFill>
                  <a:schemeClr val="accent6"/>
                </a:solidFill>
                <a:latin typeface="+mn-lt"/>
                <a:cs typeface="Baskerville Old Face" panose="02020602080505020303" pitchFamily="18"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subtitle</a:t>
            </a:r>
          </a:p>
        </p:txBody>
      </p:sp>
      <p:pic>
        <p:nvPicPr>
          <p:cNvPr id="16" name="Picture 15"/>
          <p:cNvPicPr>
            <a:picLocks noChangeAspect="1"/>
          </p:cNvPicPr>
          <p:nvPr/>
        </p:nvPicPr>
        <p:blipFill>
          <a:blip r:embed="rId2"/>
          <a:srcRect t="4137" b="4137"/>
          <a:stretch/>
        </p:blipFill>
        <p:spPr>
          <a:xfrm>
            <a:off x="726645" y="395286"/>
            <a:ext cx="1277579" cy="1514062"/>
          </a:xfrm>
          <a:prstGeom prst="rect">
            <a:avLst/>
          </a:prstGeom>
        </p:spPr>
      </p:pic>
      <p:cxnSp>
        <p:nvCxnSpPr>
          <p:cNvPr id="17" name="Straight Connector 16"/>
          <p:cNvCxnSpPr>
            <a:cxnSpLocks/>
          </p:cNvCxnSpPr>
          <p:nvPr userDrawn="1"/>
        </p:nvCxnSpPr>
        <p:spPr>
          <a:xfrm>
            <a:off x="181582" y="4645860"/>
            <a:ext cx="8780833" cy="0"/>
          </a:xfrm>
          <a:prstGeom prst="line">
            <a:avLst/>
          </a:prstGeom>
          <a:ln w="12700" cap="sq" cmpd="sng"/>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509632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275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Title and Vertical Tex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533604-1E56-E008-3762-C95B96E39F99}"/>
              </a:ext>
            </a:extLst>
          </p:cNvPr>
          <p:cNvSpPr/>
          <p:nvPr userDrawn="1"/>
        </p:nvSpPr>
        <p:spPr>
          <a:xfrm>
            <a:off x="0" y="4518661"/>
            <a:ext cx="9144000" cy="62484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13" b="0" i="0" u="none" strike="noStrike" kern="1200" cap="none" spc="0" normalizeH="0" baseline="0" noProof="0" dirty="0">
              <a:ln>
                <a:noFill/>
              </a:ln>
              <a:solidFill>
                <a:prstClr val="white"/>
              </a:solidFill>
              <a:effectLst/>
              <a:uLnTx/>
              <a:uFillTx/>
              <a:latin typeface="Calibri" panose="020F0502020204030204"/>
              <a:ea typeface="+mn-ea"/>
              <a:cs typeface="+mn-cs"/>
              <a:sym typeface="Gill Sans" charset="0"/>
            </a:endParaRPr>
          </a:p>
        </p:txBody>
      </p:sp>
      <p:pic>
        <p:nvPicPr>
          <p:cNvPr id="3" name="Picture 2">
            <a:extLst>
              <a:ext uri="{FF2B5EF4-FFF2-40B4-BE49-F238E27FC236}">
                <a16:creationId xmlns:a16="http://schemas.microsoft.com/office/drawing/2014/main" id="{107CA3A1-E8DC-3536-27A8-BD4CA8AADB6C}"/>
              </a:ext>
            </a:extLst>
          </p:cNvPr>
          <p:cNvPicPr>
            <a:picLocks noChangeAspect="1"/>
          </p:cNvPicPr>
          <p:nvPr userDrawn="1"/>
        </p:nvPicPr>
        <p:blipFill>
          <a:blip r:embed="rId2"/>
          <a:srcRect/>
          <a:stretch/>
        </p:blipFill>
        <p:spPr>
          <a:xfrm>
            <a:off x="3803904" y="4584127"/>
            <a:ext cx="1536192" cy="478668"/>
          </a:xfrm>
          <a:prstGeom prst="rect">
            <a:avLst/>
          </a:prstGeom>
        </p:spPr>
      </p:pic>
      <p:cxnSp>
        <p:nvCxnSpPr>
          <p:cNvPr id="10" name="Straight Connector 9">
            <a:extLst>
              <a:ext uri="{FF2B5EF4-FFF2-40B4-BE49-F238E27FC236}">
                <a16:creationId xmlns:a16="http://schemas.microsoft.com/office/drawing/2014/main" id="{19F1742A-57DC-F5AE-EB15-C4C2F50ADCE0}"/>
              </a:ext>
            </a:extLst>
          </p:cNvPr>
          <p:cNvCxnSpPr>
            <a:cxnSpLocks/>
          </p:cNvCxnSpPr>
          <p:nvPr userDrawn="1"/>
        </p:nvCxnSpPr>
        <p:spPr>
          <a:xfrm>
            <a:off x="462171" y="851453"/>
            <a:ext cx="8156050"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1B25BEE3-BF50-9A6C-2624-A68E182819F7}"/>
              </a:ext>
            </a:extLst>
          </p:cNvPr>
          <p:cNvSpPr>
            <a:spLocks noGrp="1"/>
          </p:cNvSpPr>
          <p:nvPr>
            <p:ph type="title"/>
          </p:nvPr>
        </p:nvSpPr>
        <p:spPr>
          <a:xfrm>
            <a:off x="462170" y="145259"/>
            <a:ext cx="7349490" cy="711994"/>
          </a:xfrm>
          <a:prstGeom prst="rect">
            <a:avLst/>
          </a:prstGeom>
        </p:spPr>
        <p:txBody>
          <a:bodyPr/>
          <a:lstStyle>
            <a:lvl1pPr>
              <a:defRPr b="1" i="0">
                <a:solidFill>
                  <a:srgbClr val="006D85"/>
                </a:solidFill>
                <a:latin typeface="Proxima Nova Semibold" panose="02000506030000020004" pitchFamily="2" charset="0"/>
              </a:defRPr>
            </a:lvl1pPr>
          </a:lstStyle>
          <a:p>
            <a:r>
              <a:rPr lang="en-US"/>
              <a:t>Click to edit Master title style</a:t>
            </a:r>
            <a:endParaRPr lang="en-US" dirty="0"/>
          </a:p>
        </p:txBody>
      </p:sp>
    </p:spTree>
    <p:extLst>
      <p:ext uri="{BB962C8B-B14F-4D97-AF65-F5344CB8AC3E}">
        <p14:creationId xmlns:p14="http://schemas.microsoft.com/office/powerpoint/2010/main" val="354097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62562" y="1173733"/>
            <a:ext cx="8488247" cy="3171397"/>
          </a:xfrm>
        </p:spPr>
        <p:txBody>
          <a:bodyPr/>
          <a:lstStyle>
            <a:lvl1pPr>
              <a:defRPr/>
            </a:lvl1pPr>
          </a:lstStyle>
          <a:p>
            <a:pPr lvl="0"/>
            <a:r>
              <a:rPr lang="en-US" dirty="0"/>
              <a:t>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a:spLocks noGrp="1"/>
          </p:cNvSpPr>
          <p:nvPr>
            <p:ph type="title" hasCustomPrompt="1"/>
          </p:nvPr>
        </p:nvSpPr>
        <p:spPr>
          <a:xfrm>
            <a:off x="378299" y="147353"/>
            <a:ext cx="8472511" cy="890724"/>
          </a:xfrm>
          <a:prstGeom prst="rect">
            <a:avLst/>
          </a:prstGeom>
        </p:spPr>
        <p:txBody>
          <a:bodyPr vert="horz" lIns="91440" tIns="45720" rIns="91440" bIns="45720" rtlCol="0" anchor="b" anchorCtr="0">
            <a:noAutofit/>
          </a:bodyPr>
          <a:lstStyle>
            <a:lvl1pPr>
              <a:defRPr sz="5400"/>
            </a:lvl1pPr>
          </a:lstStyle>
          <a:p>
            <a:r>
              <a:rPr lang="en-US" dirty="0"/>
              <a:t>CLICK TO EDIT</a:t>
            </a:r>
          </a:p>
        </p:txBody>
      </p:sp>
    </p:spTree>
    <p:extLst>
      <p:ext uri="{BB962C8B-B14F-4D97-AF65-F5344CB8AC3E}">
        <p14:creationId xmlns:p14="http://schemas.microsoft.com/office/powerpoint/2010/main" val="53463560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a:xfrm>
            <a:off x="378299" y="147353"/>
            <a:ext cx="8472511" cy="890724"/>
          </a:xfrm>
          <a:prstGeom prst="rect">
            <a:avLst/>
          </a:prstGeom>
        </p:spPr>
        <p:txBody>
          <a:bodyPr vert="horz" lIns="91440" tIns="45720" rIns="91440" bIns="45720" rtlCol="0" anchor="b" anchorCtr="0">
            <a:noAutofit/>
          </a:bodyPr>
          <a:lstStyle>
            <a:lvl1pPr>
              <a:defRPr sz="5400"/>
            </a:lvl1pPr>
          </a:lstStyle>
          <a:p>
            <a:r>
              <a:rPr lang="en-US" dirty="0"/>
              <a:t>CLICK TO EDIT</a:t>
            </a:r>
          </a:p>
        </p:txBody>
      </p:sp>
    </p:spTree>
    <p:extLst>
      <p:ext uri="{BB962C8B-B14F-4D97-AF65-F5344CB8AC3E}">
        <p14:creationId xmlns:p14="http://schemas.microsoft.com/office/powerpoint/2010/main" val="27865721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Rectangle 4"/>
          <p:cNvSpPr/>
          <p:nvPr/>
        </p:nvSpPr>
        <p:spPr>
          <a:xfrm>
            <a:off x="0" y="0"/>
            <a:ext cx="9144000" cy="4907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aseline="-25000" dirty="0"/>
          </a:p>
        </p:txBody>
      </p:sp>
      <p:grpSp>
        <p:nvGrpSpPr>
          <p:cNvPr id="15" name="Group 14"/>
          <p:cNvGrpSpPr/>
          <p:nvPr userDrawn="1"/>
        </p:nvGrpSpPr>
        <p:grpSpPr>
          <a:xfrm>
            <a:off x="8355342" y="4366320"/>
            <a:ext cx="485910" cy="628826"/>
            <a:chOff x="321700" y="4356987"/>
            <a:chExt cx="485910" cy="628826"/>
          </a:xfrm>
        </p:grpSpPr>
        <p:sp>
          <p:nvSpPr>
            <p:cNvPr id="16" name="Rectangle 15"/>
            <p:cNvSpPr/>
            <p:nvPr userDrawn="1"/>
          </p:nvSpPr>
          <p:spPr bwMode="auto">
            <a:xfrm>
              <a:off x="356204" y="4461786"/>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1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700" y="4356987"/>
              <a:ext cx="485910" cy="628826"/>
            </a:xfrm>
            <a:prstGeom prst="rect">
              <a:avLst/>
            </a:prstGeom>
          </p:spPr>
        </p:pic>
      </p:grpSp>
      <p:sp>
        <p:nvSpPr>
          <p:cNvPr id="3" name="Rectangle 2">
            <a:extLst>
              <a:ext uri="{FF2B5EF4-FFF2-40B4-BE49-F238E27FC236}">
                <a16:creationId xmlns:a16="http://schemas.microsoft.com/office/drawing/2014/main" id="{214D719D-3A98-AC01-FC54-3BC47E2EEBBE}"/>
              </a:ext>
            </a:extLst>
          </p:cNvPr>
          <p:cNvSpPr/>
          <p:nvPr userDrawn="1"/>
        </p:nvSpPr>
        <p:spPr>
          <a:xfrm>
            <a:off x="8389846" y="4407111"/>
            <a:ext cx="420624" cy="64008"/>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25000" noProof="0" dirty="0">
              <a:ln>
                <a:noFill/>
              </a:ln>
              <a:solidFill>
                <a:schemeClr val="accent5"/>
              </a:solidFill>
              <a:effectLst/>
              <a:uLnTx/>
              <a:uFillTx/>
              <a:latin typeface="Arial"/>
              <a:ea typeface="+mn-ea"/>
              <a:cs typeface="+mn-cs"/>
              <a:sym typeface="Gill Sans" charset="0"/>
            </a:endParaRPr>
          </a:p>
        </p:txBody>
      </p:sp>
    </p:spTree>
    <p:extLst>
      <p:ext uri="{BB962C8B-B14F-4D97-AF65-F5344CB8AC3E}">
        <p14:creationId xmlns:p14="http://schemas.microsoft.com/office/powerpoint/2010/main" val="173937199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5" name="Rectangle 4"/>
          <p:cNvSpPr/>
          <p:nvPr/>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3" name="Rectangle 2"/>
          <p:cNvSpPr/>
          <p:nvPr/>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 name="Rectangle 3"/>
          <p:cNvSpPr/>
          <p:nvPr userDrawn="1"/>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1"/>
            <a:ext cx="9144000" cy="49354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7568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6" name="Content Placeholder 2"/>
          <p:cNvSpPr>
            <a:spLocks noGrp="1"/>
          </p:cNvSpPr>
          <p:nvPr>
            <p:ph idx="1"/>
          </p:nvPr>
        </p:nvSpPr>
        <p:spPr>
          <a:xfrm>
            <a:off x="378299" y="1202596"/>
            <a:ext cx="8472510" cy="32019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p:nvPr>
        </p:nvSpPr>
        <p:spPr>
          <a:xfrm>
            <a:off x="378299" y="147353"/>
            <a:ext cx="8472510" cy="890724"/>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1" name="Date Placeholder 3"/>
          <p:cNvSpPr>
            <a:spLocks noGrp="1"/>
          </p:cNvSpPr>
          <p:nvPr>
            <p:ph type="dt" sz="half" idx="2"/>
          </p:nvPr>
        </p:nvSpPr>
        <p:spPr>
          <a:xfrm>
            <a:off x="5863329" y="4552933"/>
            <a:ext cx="2133600" cy="273844"/>
          </a:xfrm>
          <a:prstGeom prst="rect">
            <a:avLst/>
          </a:prstGeom>
        </p:spPr>
        <p:txBody>
          <a:bodyPr vert="horz" lIns="91440" tIns="45720" rIns="91440" bIns="45720" rtlCol="0" anchor="ctr"/>
          <a:lstStyle>
            <a:lvl1pPr algn="r">
              <a:defRPr sz="750" b="0">
                <a:solidFill>
                  <a:srgbClr val="FFFFFF"/>
                </a:solidFill>
                <a:latin typeface="Arial"/>
                <a:cs typeface="Arial"/>
              </a:defRPr>
            </a:lvl1pPr>
          </a:lstStyle>
          <a:p>
            <a:fld id="{3B5599E4-84CE-483A-8E7A-DAE3DD668602}" type="datetimeFigureOut">
              <a:rPr lang="en-US" smtClean="0"/>
              <a:t>2/5/2026</a:t>
            </a:fld>
            <a:endParaRPr lang="en-US"/>
          </a:p>
        </p:txBody>
      </p:sp>
      <p:sp>
        <p:nvSpPr>
          <p:cNvPr id="12" name="Footer Placeholder 4"/>
          <p:cNvSpPr>
            <a:spLocks noGrp="1"/>
          </p:cNvSpPr>
          <p:nvPr>
            <p:ph type="ftr" sz="quarter" idx="3"/>
          </p:nvPr>
        </p:nvSpPr>
        <p:spPr>
          <a:xfrm>
            <a:off x="1174048" y="4562687"/>
            <a:ext cx="3778017" cy="273844"/>
          </a:xfrm>
          <a:prstGeom prst="rect">
            <a:avLst/>
          </a:prstGeom>
        </p:spPr>
        <p:txBody>
          <a:bodyPr vert="horz" lIns="91440" tIns="45720" rIns="91440" bIns="45720" rtlCol="0" anchor="ctr"/>
          <a:lstStyle>
            <a:lvl1pPr algn="l">
              <a:defRPr sz="750" b="0">
                <a:solidFill>
                  <a:schemeClr val="bg1"/>
                </a:solidFill>
                <a:latin typeface="Arial"/>
                <a:cs typeface="Arial"/>
              </a:defRPr>
            </a:lvl1pPr>
          </a:lstStyle>
          <a:p>
            <a:endParaRPr lang="en-US"/>
          </a:p>
        </p:txBody>
      </p:sp>
      <p:sp>
        <p:nvSpPr>
          <p:cNvPr id="13" name="Slide Number Placeholder 5"/>
          <p:cNvSpPr>
            <a:spLocks noGrp="1"/>
          </p:cNvSpPr>
          <p:nvPr>
            <p:ph type="sldNum" sz="quarter" idx="4"/>
          </p:nvPr>
        </p:nvSpPr>
        <p:spPr>
          <a:xfrm>
            <a:off x="8088808" y="4573870"/>
            <a:ext cx="762000" cy="224573"/>
          </a:xfrm>
          <a:prstGeom prst="rect">
            <a:avLst/>
          </a:prstGeom>
        </p:spPr>
        <p:txBody>
          <a:bodyPr vert="horz" lIns="91440" tIns="45720" rIns="91440" bIns="45720" rtlCol="0" anchor="ctr"/>
          <a:lstStyle>
            <a:lvl1pPr algn="r">
              <a:defRPr sz="750">
                <a:solidFill>
                  <a:srgbClr val="FFFFFF"/>
                </a:solidFill>
                <a:latin typeface="Arial"/>
                <a:cs typeface="Arial"/>
              </a:defRPr>
            </a:lvl1pPr>
          </a:lstStyle>
          <a:p>
            <a:fld id="{982ED3A9-F803-4FBD-B800-BFA70A5B3269}" type="slidenum">
              <a:rPr lang="en-US" smtClean="0"/>
              <a:t>‹#›</a:t>
            </a:fld>
            <a:endParaRPr lang="en-US"/>
          </a:p>
        </p:txBody>
      </p:sp>
    </p:spTree>
    <p:extLst>
      <p:ext uri="{BB962C8B-B14F-4D97-AF65-F5344CB8AC3E}">
        <p14:creationId xmlns:p14="http://schemas.microsoft.com/office/powerpoint/2010/main" val="4908680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4" name="Content Placeholder 3"/>
          <p:cNvSpPr>
            <a:spLocks noGrp="1"/>
          </p:cNvSpPr>
          <p:nvPr>
            <p:ph sz="half" idx="2"/>
          </p:nvPr>
        </p:nvSpPr>
        <p:spPr>
          <a:xfrm>
            <a:off x="457200" y="1631156"/>
            <a:ext cx="7813343" cy="2963466"/>
          </a:xfrm>
        </p:spPr>
        <p:txBody>
          <a:bodyPr/>
          <a:lstStyle>
            <a:lvl1pPr marL="257175" indent="-257175">
              <a:buFontTx/>
              <a:buBlip>
                <a:blip r:embed="rId2"/>
              </a:buBlip>
              <a:defRPr sz="1800"/>
            </a:lvl1pPr>
            <a:lvl2pPr marL="557213" indent="-214313">
              <a:buFontTx/>
              <a:buBlip>
                <a:blip r:embed="rId2"/>
              </a:buBlip>
              <a:defRPr sz="1500"/>
            </a:lvl2pPr>
            <a:lvl3pPr marL="857250" indent="-171450">
              <a:buFontTx/>
              <a:buBlip>
                <a:blip r:embed="rId2"/>
              </a:buBlip>
              <a:defRPr sz="1350"/>
            </a:lvl3pPr>
            <a:lvl4pPr marL="1200150" indent="-171450">
              <a:buFontTx/>
              <a:buBlip>
                <a:blip r:embed="rId2"/>
              </a:buBlip>
              <a:defRPr sz="1200"/>
            </a:lvl4pPr>
            <a:lvl5pPr marL="1543050" indent="-171450">
              <a:buFontTx/>
              <a:buBlip>
                <a:blip r:embed="rId2"/>
              </a:buBlip>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0620307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8359254" cy="3394472"/>
          </a:xfrm>
        </p:spPr>
        <p:txBody>
          <a:bodyPr/>
          <a:lstStyle>
            <a:lvl1pPr marL="257175" indent="-257175">
              <a:buFontTx/>
              <a:buBlip>
                <a:blip r:embed="rId2"/>
              </a:buBlip>
              <a:defRPr sz="2100"/>
            </a:lvl1pPr>
            <a:lvl2pPr marL="557213" indent="-214313">
              <a:buFontTx/>
              <a:buBlip>
                <a:blip r:embed="rId2"/>
              </a:buBlip>
              <a:defRPr sz="1800"/>
            </a:lvl2pPr>
            <a:lvl3pPr marL="857250" indent="-171450">
              <a:buFontTx/>
              <a:buBlip>
                <a:blip r:embed="rId2"/>
              </a:buBlip>
              <a:defRPr sz="1500"/>
            </a:lvl3pPr>
            <a:lvl4pPr marL="1200150" indent="-171450">
              <a:buFontTx/>
              <a:buBlip>
                <a:blip r:embed="rId2"/>
              </a:buBlip>
              <a:defRPr sz="1350"/>
            </a:lvl4pPr>
            <a:lvl5pPr marL="1543050" indent="-171450">
              <a:buFontTx/>
              <a:buBlip>
                <a:blip r:embed="rId2"/>
              </a:buBlip>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504444"/>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543050"/>
            <a:ext cx="37719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543050"/>
            <a:ext cx="3771900" cy="32575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p:cNvSpPr>
            <a:spLocks noGrp="1" noChangeArrowheads="1"/>
          </p:cNvSpPr>
          <p:nvPr>
            <p:ph type="ftr" sz="quarter" idx="10"/>
          </p:nvPr>
        </p:nvSpPr>
        <p:spPr>
          <a:xfrm>
            <a:off x="914400" y="114300"/>
            <a:ext cx="5486400" cy="357188"/>
          </a:xfrm>
          <a:prstGeom prst="rect">
            <a:avLst/>
          </a:prstGeom>
        </p:spPr>
        <p:txBody>
          <a:bodyPr/>
          <a:lstStyle>
            <a:lvl1pPr algn="ctr" eaLnBrk="1" hangingPunct="1">
              <a:defRPr>
                <a:latin typeface="Arial" charset="0"/>
              </a:defRPr>
            </a:lvl1pPr>
          </a:lstStyle>
          <a:p>
            <a:pPr>
              <a:defRPr/>
            </a:pPr>
            <a:r>
              <a:rPr lang="en-US"/>
              <a:t>University of Nebraska Medical Center</a:t>
            </a:r>
          </a:p>
        </p:txBody>
      </p:sp>
    </p:spTree>
    <p:extLst>
      <p:ext uri="{BB962C8B-B14F-4D97-AF65-F5344CB8AC3E}">
        <p14:creationId xmlns:p14="http://schemas.microsoft.com/office/powerpoint/2010/main" val="73805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933554" y="4450538"/>
            <a:ext cx="7955280" cy="4154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sp>
        <p:nvSpPr>
          <p:cNvPr id="2" name="Title Placeholder 1"/>
          <p:cNvSpPr>
            <a:spLocks noGrp="1"/>
          </p:cNvSpPr>
          <p:nvPr>
            <p:ph type="title"/>
          </p:nvPr>
        </p:nvSpPr>
        <p:spPr>
          <a:xfrm>
            <a:off x="378299" y="147353"/>
            <a:ext cx="8472511" cy="890724"/>
          </a:xfrm>
          <a:prstGeom prst="rect">
            <a:avLst/>
          </a:prstGeom>
        </p:spPr>
        <p:txBody>
          <a:bodyPr vert="horz" lIns="91440" tIns="45720" rIns="91440" bIns="45720" rtlCol="0" anchor="b" anchorCtr="0">
            <a:noAutofit/>
          </a:bodyPr>
          <a:lstStyle/>
          <a:p>
            <a:r>
              <a:rPr lang="en-US" dirty="0"/>
              <a:t>CLICK TO EDIT</a:t>
            </a:r>
          </a:p>
        </p:txBody>
      </p:sp>
      <p:sp>
        <p:nvSpPr>
          <p:cNvPr id="3" name="Text Placeholder 2"/>
          <p:cNvSpPr>
            <a:spLocks noGrp="1"/>
          </p:cNvSpPr>
          <p:nvPr>
            <p:ph type="body" idx="1"/>
          </p:nvPr>
        </p:nvSpPr>
        <p:spPr>
          <a:xfrm>
            <a:off x="362562" y="1173733"/>
            <a:ext cx="8526272" cy="3201708"/>
          </a:xfrm>
          <a:prstGeom prst="rect">
            <a:avLst/>
          </a:prstGeom>
        </p:spPr>
        <p:txBody>
          <a:bodyPr vert="horz" lIns="91440" tIns="45720" rIns="91440" bIns="4572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863329" y="4552932"/>
            <a:ext cx="2133600" cy="273844"/>
          </a:xfrm>
          <a:prstGeom prst="rect">
            <a:avLst/>
          </a:prstGeom>
        </p:spPr>
        <p:txBody>
          <a:bodyPr vert="horz" lIns="91440" tIns="45720" rIns="91440" bIns="45720" rtlCol="0" anchor="ctr"/>
          <a:lstStyle>
            <a:lvl1pPr algn="r">
              <a:defRPr sz="1333" b="0">
                <a:solidFill>
                  <a:srgbClr val="FFFFFF"/>
                </a:solidFill>
                <a:latin typeface="Arial"/>
                <a:cs typeface="Arial"/>
              </a:defRPr>
            </a:lvl1pPr>
          </a:lstStyle>
          <a:p>
            <a:fld id="{1D1CCFDA-6A26-4CB5-837D-6C305E170F8A}" type="datetime4">
              <a:rPr lang="en-US" smtClean="0"/>
              <a:t>February 5, 2026</a:t>
            </a:fld>
            <a:endParaRPr lang="en-US" dirty="0"/>
          </a:p>
        </p:txBody>
      </p:sp>
      <p:sp>
        <p:nvSpPr>
          <p:cNvPr id="5" name="Footer Placeholder 4"/>
          <p:cNvSpPr>
            <a:spLocks noGrp="1"/>
          </p:cNvSpPr>
          <p:nvPr>
            <p:ph type="ftr" sz="quarter" idx="3"/>
          </p:nvPr>
        </p:nvSpPr>
        <p:spPr>
          <a:xfrm>
            <a:off x="994441" y="4562686"/>
            <a:ext cx="3778017" cy="273844"/>
          </a:xfrm>
          <a:prstGeom prst="rect">
            <a:avLst/>
          </a:prstGeom>
        </p:spPr>
        <p:txBody>
          <a:bodyPr vert="horz" lIns="91440" tIns="45720" rIns="91440" bIns="45720" rtlCol="0" anchor="ctr"/>
          <a:lstStyle>
            <a:lvl1pPr algn="l">
              <a:defRPr sz="1333" b="0">
                <a:solidFill>
                  <a:schemeClr val="bg1"/>
                </a:solidFill>
                <a:latin typeface="Arial"/>
                <a:cs typeface="Arial"/>
              </a:defRPr>
            </a:lvl1pPr>
          </a:lstStyle>
          <a:p>
            <a:endParaRPr lang="en-US" dirty="0"/>
          </a:p>
        </p:txBody>
      </p:sp>
      <p:sp>
        <p:nvSpPr>
          <p:cNvPr id="6" name="Slide Number Placeholder 5"/>
          <p:cNvSpPr>
            <a:spLocks noGrp="1"/>
          </p:cNvSpPr>
          <p:nvPr>
            <p:ph type="sldNum" sz="quarter" idx="4"/>
          </p:nvPr>
        </p:nvSpPr>
        <p:spPr>
          <a:xfrm>
            <a:off x="8088808" y="4573872"/>
            <a:ext cx="762000" cy="224573"/>
          </a:xfrm>
          <a:prstGeom prst="rect">
            <a:avLst/>
          </a:prstGeom>
        </p:spPr>
        <p:txBody>
          <a:bodyPr vert="horz" lIns="91440" tIns="45720" rIns="91440" bIns="45720" rtlCol="0" anchor="ctr"/>
          <a:lstStyle>
            <a:lvl1pPr algn="r">
              <a:defRPr sz="1333">
                <a:solidFill>
                  <a:srgbClr val="FFFFFF"/>
                </a:solidFill>
                <a:latin typeface="Arial"/>
                <a:cs typeface="Arial"/>
              </a:defRPr>
            </a:lvl1pPr>
          </a:lstStyle>
          <a:p>
            <a:r>
              <a:rPr lang="en-US"/>
              <a:t> | </a:t>
            </a:r>
            <a:fld id="{BFEBEB0A-9E3D-4B14-9782-E2AE3DA60D96}" type="slidenum">
              <a:rPr lang="en-US" smtClean="0"/>
              <a:pPr/>
              <a:t>‹#›</a:t>
            </a:fld>
            <a:endParaRPr lang="en-US" dirty="0"/>
          </a:p>
        </p:txBody>
      </p:sp>
      <p:cxnSp>
        <p:nvCxnSpPr>
          <p:cNvPr id="8" name="Straight Connector 7"/>
          <p:cNvCxnSpPr/>
          <p:nvPr/>
        </p:nvCxnSpPr>
        <p:spPr>
          <a:xfrm flipV="1">
            <a:off x="378299" y="1040609"/>
            <a:ext cx="8472511" cy="1671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7964770" y="4897580"/>
            <a:ext cx="981359" cy="230832"/>
          </a:xfrm>
          <a:prstGeom prst="rect">
            <a:avLst/>
          </a:prstGeom>
          <a:noFill/>
        </p:spPr>
        <p:txBody>
          <a:bodyPr wrap="none" rtlCol="0">
            <a:spAutoFit/>
          </a:bodyPr>
          <a:lstStyle/>
          <a:p>
            <a:pPr marL="0" marR="0" lvl="0" indent="0" algn="r" defTabSz="1219170" rtl="0" eaLnBrk="1" fontAlgn="base" latinLnBrk="0" hangingPunct="1">
              <a:lnSpc>
                <a:spcPct val="100000"/>
              </a:lnSpc>
              <a:spcBef>
                <a:spcPct val="0"/>
              </a:spcBef>
              <a:spcAft>
                <a:spcPct val="0"/>
              </a:spcAft>
              <a:buClrTx/>
              <a:buSzTx/>
              <a:buFontTx/>
              <a:buNone/>
              <a:tabLst/>
              <a:defRPr/>
            </a:pPr>
            <a:r>
              <a:rPr lang="en-US" sz="900" b="0" dirty="0">
                <a:solidFill>
                  <a:srgbClr val="000000"/>
                </a:solidFill>
                <a:latin typeface="+mj-lt"/>
                <a:ea typeface="Century Schoolbook"/>
                <a:cs typeface="Georgia"/>
                <a:sym typeface="Century Schoolbook"/>
              </a:rPr>
              <a:t>©2026 ACGME</a:t>
            </a:r>
            <a:endParaRPr lang="en-US" sz="900" b="0" cap="all" dirty="0">
              <a:solidFill>
                <a:srgbClr val="000000"/>
              </a:solidFill>
              <a:latin typeface="Georgia"/>
              <a:ea typeface="Century Schoolbook"/>
              <a:cs typeface="Georgia"/>
              <a:sym typeface="Century Schoolbook"/>
            </a:endParaRPr>
          </a:p>
        </p:txBody>
      </p:sp>
      <p:cxnSp>
        <p:nvCxnSpPr>
          <p:cNvPr id="18" name="Straight Connector 17"/>
          <p:cNvCxnSpPr/>
          <p:nvPr userDrawn="1"/>
        </p:nvCxnSpPr>
        <p:spPr>
          <a:xfrm flipV="1">
            <a:off x="378299" y="1040609"/>
            <a:ext cx="8472510" cy="16710"/>
          </a:xfrm>
          <a:prstGeom prst="line">
            <a:avLst/>
          </a:prstGeom>
          <a:ln w="12700" cmpd="sng"/>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bwMode="auto">
          <a:xfrm>
            <a:off x="356204" y="4446744"/>
            <a:ext cx="419228" cy="419228"/>
          </a:xfrm>
          <a:prstGeom prst="rect">
            <a:avLst/>
          </a:prstGeom>
          <a:solidFill>
            <a:schemeClr val="accent1"/>
          </a:solidFill>
          <a:ln w="25400"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6" name="Picture 15"/>
          <p:cNvPicPr>
            <a:picLocks noChangeAspect="1"/>
          </p:cNvPicPr>
          <p:nvPr userDrawn="1"/>
        </p:nvPicPr>
        <p:blipFill rotWithShape="1">
          <a:blip r:embed="rId12">
            <a:extLst>
              <a:ext uri="{28A0092B-C50C-407E-A947-70E740481C1C}">
                <a14:useLocalDpi xmlns:a14="http://schemas.microsoft.com/office/drawing/2010/main" val="0"/>
              </a:ext>
            </a:extLst>
          </a:blip>
          <a:srcRect l="13723" t="24363" r="12545" b="22375"/>
          <a:stretch/>
        </p:blipFill>
        <p:spPr>
          <a:xfrm>
            <a:off x="388381" y="4491854"/>
            <a:ext cx="358270" cy="334921"/>
          </a:xfrm>
          <a:prstGeom prst="rect">
            <a:avLst/>
          </a:prstGeom>
        </p:spPr>
      </p:pic>
      <p:sp>
        <p:nvSpPr>
          <p:cNvPr id="9" name="Rectangle 8">
            <a:extLst>
              <a:ext uri="{FF2B5EF4-FFF2-40B4-BE49-F238E27FC236}">
                <a16:creationId xmlns:a16="http://schemas.microsoft.com/office/drawing/2014/main" id="{8C4D1309-BB00-D78B-B296-968F8F180FC4}"/>
              </a:ext>
            </a:extLst>
          </p:cNvPr>
          <p:cNvSpPr/>
          <p:nvPr userDrawn="1"/>
        </p:nvSpPr>
        <p:spPr>
          <a:xfrm>
            <a:off x="933554" y="4386783"/>
            <a:ext cx="7955280" cy="64008"/>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0" noProof="0">
              <a:ln>
                <a:noFill/>
              </a:ln>
              <a:solidFill>
                <a:schemeClr val="accent5"/>
              </a:solidFill>
              <a:effectLst/>
              <a:uLnTx/>
              <a:uFillTx/>
              <a:latin typeface="Arial"/>
              <a:ea typeface="+mn-ea"/>
              <a:cs typeface="+mn-cs"/>
              <a:sym typeface="Gill Sans" charset="0"/>
            </a:endParaRPr>
          </a:p>
        </p:txBody>
      </p:sp>
      <p:sp>
        <p:nvSpPr>
          <p:cNvPr id="10" name="Rectangle 9">
            <a:extLst>
              <a:ext uri="{FF2B5EF4-FFF2-40B4-BE49-F238E27FC236}">
                <a16:creationId xmlns:a16="http://schemas.microsoft.com/office/drawing/2014/main" id="{E5DAFA4E-B8F0-8D6E-170F-69EEEFA23BA3}"/>
              </a:ext>
            </a:extLst>
          </p:cNvPr>
          <p:cNvSpPr/>
          <p:nvPr userDrawn="1"/>
        </p:nvSpPr>
        <p:spPr>
          <a:xfrm>
            <a:off x="354808" y="4386783"/>
            <a:ext cx="420624" cy="64008"/>
          </a:xfrm>
          <a:prstGeom prst="rect">
            <a:avLst/>
          </a:prstGeom>
          <a:gradFill>
            <a:gsLst>
              <a:gs pos="0">
                <a:schemeClr val="accent5"/>
              </a:gs>
              <a:gs pos="100000">
                <a:srgbClr val="1C356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sz="3200" b="0" i="0" u="none" strike="noStrike" kern="1200" cap="none" spc="0" normalizeH="0" baseline="-25000" noProof="0" dirty="0">
              <a:ln>
                <a:noFill/>
              </a:ln>
              <a:solidFill>
                <a:schemeClr val="accent5"/>
              </a:solidFill>
              <a:effectLst/>
              <a:uLnTx/>
              <a:uFillTx/>
              <a:latin typeface="Arial"/>
              <a:ea typeface="+mn-ea"/>
              <a:cs typeface="+mn-cs"/>
              <a:sym typeface="Gill Sans" charset="0"/>
            </a:endParaRPr>
          </a:p>
        </p:txBody>
      </p:sp>
    </p:spTree>
    <p:extLst>
      <p:ext uri="{BB962C8B-B14F-4D97-AF65-F5344CB8AC3E}">
        <p14:creationId xmlns:p14="http://schemas.microsoft.com/office/powerpoint/2010/main" val="3809842801"/>
      </p:ext>
    </p:extLst>
  </p:cSld>
  <p:clrMap bg1="lt1" tx1="dk1" bg2="lt2" tx2="dk2" accent1="accent1" accent2="accent2" accent3="accent3" accent4="accent4" accent5="accent5" accent6="accent6" hlink="hlink" folHlink="folHlink"/>
  <p:sldLayoutIdLst>
    <p:sldLayoutId id="2147484813" r:id="rId1"/>
    <p:sldLayoutId id="2147484818" r:id="rId2"/>
    <p:sldLayoutId id="2147484822" r:id="rId3"/>
    <p:sldLayoutId id="2147484824" r:id="rId4"/>
    <p:sldLayoutId id="2147484825" r:id="rId5"/>
    <p:sldLayoutId id="2147484826" r:id="rId6"/>
    <p:sldLayoutId id="2147484828" r:id="rId7"/>
    <p:sldLayoutId id="2147484829" r:id="rId8"/>
    <p:sldLayoutId id="2147484832" r:id="rId9"/>
    <p:sldLayoutId id="2147484833" r:id="rId10"/>
  </p:sldLayoutIdLst>
  <p:transition/>
  <p:hf sldNum="0" hdr="0" ftr="0" dt="0"/>
  <p:txStyles>
    <p:titleStyle>
      <a:lvl1pPr algn="l" rtl="0" eaLnBrk="1" fontAlgn="base" hangingPunct="1">
        <a:spcBef>
          <a:spcPct val="0"/>
        </a:spcBef>
        <a:spcAft>
          <a:spcPct val="0"/>
        </a:spcAft>
        <a:defRPr sz="5400" b="1">
          <a:solidFill>
            <a:schemeClr val="tx1"/>
          </a:solidFill>
          <a:latin typeface="+mj-lt"/>
          <a:ea typeface="+mj-ea"/>
          <a:cs typeface="+mj-cs"/>
          <a:sym typeface="Gill Sans" charset="0"/>
        </a:defRPr>
      </a:lvl1pPr>
      <a:lvl2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5pPr>
      <a:lvl6pPr marL="255990"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6pPr>
      <a:lvl7pPr marL="511971"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7pPr>
      <a:lvl8pPr marL="767961"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8pPr>
      <a:lvl9pPr marL="1023950" algn="ctr" rtl="0" eaLnBrk="1" fontAlgn="base" hangingPunct="1">
        <a:spcBef>
          <a:spcPct val="0"/>
        </a:spcBef>
        <a:spcAft>
          <a:spcPct val="0"/>
        </a:spcAft>
        <a:defRPr sz="6533">
          <a:solidFill>
            <a:schemeClr val="tx1"/>
          </a:solidFill>
          <a:latin typeface="Gill Sans" charset="0"/>
          <a:ea typeface="ヒラギノ角ゴ ProN W3" charset="0"/>
          <a:cs typeface="ヒラギノ角ゴ ProN W3" charset="0"/>
          <a:sym typeface="Gill Sans" charset="0"/>
        </a:defRPr>
      </a:lvl9pPr>
    </p:titleStyle>
    <p:bodyStyle>
      <a:lvl1pPr marL="606548" indent="-457200" algn="l" rtl="0" eaLnBrk="1" fontAlgn="base" hangingPunct="1">
        <a:lnSpc>
          <a:spcPct val="100000"/>
        </a:lnSpc>
        <a:spcBef>
          <a:spcPts val="600"/>
        </a:spcBef>
        <a:spcAft>
          <a:spcPct val="0"/>
        </a:spcAft>
        <a:buSzPct val="100000"/>
        <a:buFont typeface="Arial" panose="020B0604020202020204" pitchFamily="34" charset="0"/>
        <a:buChar char="•"/>
        <a:defRPr sz="3200">
          <a:solidFill>
            <a:schemeClr val="tx1"/>
          </a:solidFill>
          <a:latin typeface="+mn-lt"/>
          <a:ea typeface="+mn-ea"/>
          <a:cs typeface="Georgia"/>
          <a:sym typeface="Gill Sans" charset="0"/>
        </a:defRPr>
      </a:lvl1pPr>
      <a:lvl2pPr marL="855462" indent="-457200" algn="l" rtl="0" eaLnBrk="1" fontAlgn="base" hangingPunct="1">
        <a:lnSpc>
          <a:spcPct val="100000"/>
        </a:lnSpc>
        <a:spcBef>
          <a:spcPts val="600"/>
        </a:spcBef>
        <a:spcAft>
          <a:spcPct val="0"/>
        </a:spcAft>
        <a:buSzPct val="100000"/>
        <a:buFont typeface="Arial" panose="020B0604020202020204" pitchFamily="34" charset="0"/>
        <a:buChar char="•"/>
        <a:defRPr sz="2800">
          <a:solidFill>
            <a:schemeClr val="tx1"/>
          </a:solidFill>
          <a:latin typeface="+mn-lt"/>
          <a:ea typeface="+mn-ea"/>
          <a:cs typeface="Georgia"/>
          <a:sym typeface="Gill Sans" charset="0"/>
        </a:defRPr>
      </a:lvl2pPr>
      <a:lvl3pPr marL="1104376" indent="-457200" algn="l" rtl="0" eaLnBrk="1" fontAlgn="base" hangingPunct="1">
        <a:lnSpc>
          <a:spcPct val="100000"/>
        </a:lnSpc>
        <a:spcBef>
          <a:spcPts val="600"/>
        </a:spcBef>
        <a:spcAft>
          <a:spcPct val="0"/>
        </a:spcAft>
        <a:buSzPct val="100000"/>
        <a:buFont typeface="Arial" panose="020B0604020202020204" pitchFamily="34" charset="0"/>
        <a:buChar char="•"/>
        <a:defRPr sz="2400">
          <a:solidFill>
            <a:schemeClr val="tx1"/>
          </a:solidFill>
          <a:latin typeface="+mn-lt"/>
          <a:ea typeface="+mn-ea"/>
          <a:cs typeface="Georgia"/>
          <a:sym typeface="Gill Sans" charset="0"/>
        </a:defRPr>
      </a:lvl3pPr>
      <a:lvl4pPr marL="1353290" indent="-457200" algn="l" rtl="0" eaLnBrk="1" fontAlgn="base" hangingPunct="1">
        <a:lnSpc>
          <a:spcPct val="100000"/>
        </a:lnSpc>
        <a:spcBef>
          <a:spcPts val="600"/>
        </a:spcBef>
        <a:spcAft>
          <a:spcPct val="0"/>
        </a:spcAft>
        <a:buSzPct val="100000"/>
        <a:buFont typeface="Arial" panose="020B0604020202020204" pitchFamily="34" charset="0"/>
        <a:buChar char="•"/>
        <a:defRPr sz="2000">
          <a:solidFill>
            <a:schemeClr val="tx1"/>
          </a:solidFill>
          <a:latin typeface="+mn-lt"/>
          <a:ea typeface="+mn-ea"/>
          <a:cs typeface="Georgia"/>
          <a:sym typeface="Gill Sans" charset="0"/>
        </a:defRPr>
      </a:lvl4pPr>
      <a:lvl5pPr marL="1602203" indent="-457200" algn="l" rtl="0" eaLnBrk="1" fontAlgn="base" hangingPunct="1">
        <a:lnSpc>
          <a:spcPct val="100000"/>
        </a:lnSpc>
        <a:spcBef>
          <a:spcPts val="600"/>
        </a:spcBef>
        <a:spcAft>
          <a:spcPct val="0"/>
        </a:spcAft>
        <a:buSzPct val="100000"/>
        <a:buFont typeface="Arial" panose="020B0604020202020204" pitchFamily="34" charset="0"/>
        <a:buChar char="•"/>
        <a:defRPr sz="2000">
          <a:solidFill>
            <a:schemeClr val="tx1"/>
          </a:solidFill>
          <a:latin typeface="+mn-lt"/>
          <a:ea typeface="+mn-ea"/>
          <a:cs typeface="Georgia"/>
          <a:sym typeface="Gill Sans" charset="0"/>
        </a:defRPr>
      </a:lvl5pPr>
      <a:lvl6pPr marL="1400818" indent="0" algn="l" rtl="0" eaLnBrk="1" fontAlgn="base" hangingPunct="1">
        <a:spcBef>
          <a:spcPts val="600"/>
        </a:spcBef>
        <a:spcAft>
          <a:spcPct val="0"/>
        </a:spcAft>
        <a:buSzPct val="100000"/>
        <a:buFont typeface="Gill Sans" charset="0"/>
        <a:buNone/>
        <a:defRPr sz="3200">
          <a:solidFill>
            <a:schemeClr val="tx1"/>
          </a:solidFill>
          <a:latin typeface="+mn-lt"/>
          <a:ea typeface="+mn-ea"/>
          <a:cs typeface="+mn-cs"/>
          <a:sym typeface="Gill Sans" charset="0"/>
        </a:defRPr>
      </a:lvl6pPr>
      <a:lvl7pPr marL="2104785"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7pPr>
      <a:lvl8pPr marL="2360776"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8pPr>
      <a:lvl9pPr marL="2616757" indent="-447978" algn="l" rtl="0" eaLnBrk="1" fontAlgn="base" hangingPunct="1">
        <a:spcBef>
          <a:spcPts val="4088"/>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en-US"/>
      </a:defPPr>
      <a:lvl1pPr marL="0" algn="l" defTabSz="511971" rtl="0" eaLnBrk="1" latinLnBrk="0" hangingPunct="1">
        <a:defRPr sz="1067" kern="1200">
          <a:solidFill>
            <a:schemeClr val="tx1"/>
          </a:solidFill>
          <a:latin typeface="+mn-lt"/>
          <a:ea typeface="+mn-ea"/>
          <a:cs typeface="+mn-cs"/>
        </a:defRPr>
      </a:lvl1pPr>
      <a:lvl2pPr marL="255990" algn="l" defTabSz="511971" rtl="0" eaLnBrk="1" latinLnBrk="0" hangingPunct="1">
        <a:defRPr sz="1067" kern="1200">
          <a:solidFill>
            <a:schemeClr val="tx1"/>
          </a:solidFill>
          <a:latin typeface="+mn-lt"/>
          <a:ea typeface="+mn-ea"/>
          <a:cs typeface="+mn-cs"/>
        </a:defRPr>
      </a:lvl2pPr>
      <a:lvl3pPr marL="511971" algn="l" defTabSz="511971" rtl="0" eaLnBrk="1" latinLnBrk="0" hangingPunct="1">
        <a:defRPr sz="1067" kern="1200">
          <a:solidFill>
            <a:schemeClr val="tx1"/>
          </a:solidFill>
          <a:latin typeface="+mn-lt"/>
          <a:ea typeface="+mn-ea"/>
          <a:cs typeface="+mn-cs"/>
        </a:defRPr>
      </a:lvl3pPr>
      <a:lvl4pPr marL="767961" algn="l" defTabSz="511971" rtl="0" eaLnBrk="1" latinLnBrk="0" hangingPunct="1">
        <a:defRPr sz="1067" kern="1200">
          <a:solidFill>
            <a:schemeClr val="tx1"/>
          </a:solidFill>
          <a:latin typeface="+mn-lt"/>
          <a:ea typeface="+mn-ea"/>
          <a:cs typeface="+mn-cs"/>
        </a:defRPr>
      </a:lvl4pPr>
      <a:lvl5pPr marL="1023950" algn="l" defTabSz="511971" rtl="0" eaLnBrk="1" latinLnBrk="0" hangingPunct="1">
        <a:defRPr sz="1067" kern="1200">
          <a:solidFill>
            <a:schemeClr val="tx1"/>
          </a:solidFill>
          <a:latin typeface="+mn-lt"/>
          <a:ea typeface="+mn-ea"/>
          <a:cs typeface="+mn-cs"/>
        </a:defRPr>
      </a:lvl5pPr>
      <a:lvl6pPr marL="1279939" algn="l" defTabSz="511971" rtl="0" eaLnBrk="1" latinLnBrk="0" hangingPunct="1">
        <a:defRPr sz="1067" kern="1200">
          <a:solidFill>
            <a:schemeClr val="tx1"/>
          </a:solidFill>
          <a:latin typeface="+mn-lt"/>
          <a:ea typeface="+mn-ea"/>
          <a:cs typeface="+mn-cs"/>
        </a:defRPr>
      </a:lvl6pPr>
      <a:lvl7pPr marL="1535922" algn="l" defTabSz="511971" rtl="0" eaLnBrk="1" latinLnBrk="0" hangingPunct="1">
        <a:defRPr sz="1067" kern="1200">
          <a:solidFill>
            <a:schemeClr val="tx1"/>
          </a:solidFill>
          <a:latin typeface="+mn-lt"/>
          <a:ea typeface="+mn-ea"/>
          <a:cs typeface="+mn-cs"/>
        </a:defRPr>
      </a:lvl7pPr>
      <a:lvl8pPr marL="1791910" algn="l" defTabSz="511971" rtl="0" eaLnBrk="1" latinLnBrk="0" hangingPunct="1">
        <a:defRPr sz="1067" kern="1200">
          <a:solidFill>
            <a:schemeClr val="tx1"/>
          </a:solidFill>
          <a:latin typeface="+mn-lt"/>
          <a:ea typeface="+mn-ea"/>
          <a:cs typeface="+mn-cs"/>
        </a:defRPr>
      </a:lvl8pPr>
      <a:lvl9pPr marL="2047899" algn="l" defTabSz="511971" rtl="0" eaLnBrk="1" latinLnBrk="0" hangingPunct="1">
        <a:defRPr sz="10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984909C-7219-4758-9E61-AFAC214EFA8A}" type="datetimeFigureOut">
              <a:rPr lang="en-US" smtClean="0"/>
              <a:t>2/5/2026</a:t>
            </a:fld>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5D48569F-2FD0-48C7-96C8-35B3BE0567A6}" type="slidenum">
              <a:rPr lang="en-US" smtClean="0"/>
              <a:t>‹#›</a:t>
            </a:fld>
            <a:endParaRPr lang="en-US" dirty="0"/>
          </a:p>
        </p:txBody>
      </p:sp>
      <p:pic>
        <p:nvPicPr>
          <p:cNvPr id="7" name="Picture 6">
            <a:extLst>
              <a:ext uri="{FF2B5EF4-FFF2-40B4-BE49-F238E27FC236}">
                <a16:creationId xmlns:a16="http://schemas.microsoft.com/office/drawing/2014/main" id="{E723A0D2-F249-43CA-954D-FFDC79575A32}"/>
              </a:ext>
            </a:extLst>
          </p:cNvPr>
          <p:cNvPicPr>
            <a:picLocks noChangeAspect="1"/>
          </p:cNvPicPr>
          <p:nvPr userDrawn="1"/>
        </p:nvPicPr>
        <p:blipFill>
          <a:blip r:embed="rId3"/>
          <a:stretch>
            <a:fillRect/>
          </a:stretch>
        </p:blipFill>
        <p:spPr>
          <a:xfrm>
            <a:off x="0" y="0"/>
            <a:ext cx="9144000" cy="1025850"/>
          </a:xfrm>
          <a:prstGeom prst="rect">
            <a:avLst/>
          </a:prstGeom>
        </p:spPr>
      </p:pic>
      <p:pic>
        <p:nvPicPr>
          <p:cNvPr id="8" name="Picture 7">
            <a:extLst>
              <a:ext uri="{FF2B5EF4-FFF2-40B4-BE49-F238E27FC236}">
                <a16:creationId xmlns:a16="http://schemas.microsoft.com/office/drawing/2014/main" id="{E2DD71B6-3D91-4A60-9770-D437704767D8}"/>
              </a:ext>
            </a:extLst>
          </p:cNvPr>
          <p:cNvPicPr>
            <a:picLocks noChangeAspect="1"/>
          </p:cNvPicPr>
          <p:nvPr userDrawn="1"/>
        </p:nvPicPr>
        <p:blipFill>
          <a:blip r:embed="rId4"/>
          <a:stretch>
            <a:fillRect/>
          </a:stretch>
        </p:blipFill>
        <p:spPr>
          <a:xfrm>
            <a:off x="1442302" y="1"/>
            <a:ext cx="4406066" cy="1010158"/>
          </a:xfrm>
          <a:prstGeom prst="rect">
            <a:avLst/>
          </a:prstGeom>
        </p:spPr>
      </p:pic>
      <p:sp>
        <p:nvSpPr>
          <p:cNvPr id="2" name="Title Placeholder 1"/>
          <p:cNvSpPr>
            <a:spLocks noGrp="1"/>
          </p:cNvSpPr>
          <p:nvPr>
            <p:ph type="title"/>
          </p:nvPr>
        </p:nvSpPr>
        <p:spPr>
          <a:xfrm>
            <a:off x="1657350" y="804863"/>
            <a:ext cx="7186170" cy="994172"/>
          </a:xfrm>
          <a:prstGeom prst="rect">
            <a:avLst/>
          </a:prstGeom>
        </p:spPr>
        <p:txBody>
          <a:bodyPr vert="horz" lIns="91440" tIns="45720" rIns="91440" bIns="45720" rtlCol="0" anchor="ctr">
            <a:normAutofit/>
          </a:bodyPr>
          <a:lstStyle/>
          <a:p>
            <a:r>
              <a:rPr lang="en-US" dirty="0"/>
              <a:t>Inset Title Text Here</a:t>
            </a:r>
          </a:p>
        </p:txBody>
      </p:sp>
      <p:pic>
        <p:nvPicPr>
          <p:cNvPr id="9" name="Picture 8">
            <a:extLst>
              <a:ext uri="{FF2B5EF4-FFF2-40B4-BE49-F238E27FC236}">
                <a16:creationId xmlns:a16="http://schemas.microsoft.com/office/drawing/2014/main" id="{76D1800D-F54D-4944-998E-29CC554F092E}"/>
              </a:ext>
            </a:extLst>
          </p:cNvPr>
          <p:cNvPicPr>
            <a:picLocks noChangeAspect="1"/>
          </p:cNvPicPr>
          <p:nvPr userDrawn="1"/>
        </p:nvPicPr>
        <p:blipFill>
          <a:blip r:embed="rId5"/>
          <a:stretch>
            <a:fillRect/>
          </a:stretch>
        </p:blipFill>
        <p:spPr>
          <a:xfrm>
            <a:off x="2232212" y="40225"/>
            <a:ext cx="2665038" cy="977039"/>
          </a:xfrm>
          <a:prstGeom prst="rect">
            <a:avLst/>
          </a:prstGeom>
        </p:spPr>
      </p:pic>
    </p:spTree>
    <p:extLst>
      <p:ext uri="{BB962C8B-B14F-4D97-AF65-F5344CB8AC3E}">
        <p14:creationId xmlns:p14="http://schemas.microsoft.com/office/powerpoint/2010/main" val="3717280960"/>
      </p:ext>
    </p:extLst>
  </p:cSld>
  <p:clrMap bg1="lt1" tx1="dk1" bg2="lt2" tx2="dk2" accent1="accent1" accent2="accent2" accent3="accent3" accent4="accent4" accent5="accent5" accent6="accent6" hlink="hlink" folHlink="folHlink"/>
  <p:sldLayoutIdLst>
    <p:sldLayoutId id="2147484831" r:id="rId1"/>
  </p:sldLayoutIdLst>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Proxima Nov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Proxima Nova"/>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Proxima Nova"/>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XlQCD4eYDSfX5M&amp;tbnid=10p91XVRDHrStM:&amp;ved=0CAUQjRw&amp;url=http://octopodadventures.blogspot.com/2010_07_01_archive.html&amp;ei=HF8dUqfFJKfC4AP9_YAw&amp;bvm=bv.51156542,d.cWc&amp;psig=AFQjCNGT3CvNSo-aN6JHvNZIshadJsePFg&amp;ust=137774290483687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microsoft.com/office/2018/10/relationships/comments" Target="../comments/modernComment_111_E27AF3D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microsoft.com/office/2018/10/relationships/comments" Target="../comments/modernComment_118_C41ACAB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hyperlink" Target="https://www.ncbi.nlm.nih.gov/pubmed/30247940" TargetMode="External"/><Relationship Id="rId2" Type="http://schemas.openxmlformats.org/officeDocument/2006/relationships/hyperlink" Target="http://www.interprofessionalprofessionalism.org/" TargetMode="External"/><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s://www.ahrq.gov/cahps/surveys-guidance/index.html"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OohdmUxf1fT_uM&amp;tbnid=QuKTTteCJzkgFM:&amp;ved=0CAUQjRw&amp;url=http://www.brighthub.com/office/human-resources/articles/125188.aspx&amp;ei=a2AdUr-GD-X84APb94CIBg&amp;bvm=bv.51156542,d.cWc&amp;psig=AFQjCNG-ErJUzSZcMTCQLKsEDQW8B4FtAA&amp;ust=1377743313014609"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1FE9F9-0C2A-FF70-6F48-038EBF4C5205}"/>
              </a:ext>
            </a:extLst>
          </p:cNvPr>
          <p:cNvSpPr>
            <a:spLocks noGrp="1"/>
          </p:cNvSpPr>
          <p:nvPr>
            <p:ph type="pic" sz="quarter" idx="13"/>
          </p:nvPr>
        </p:nvSpPr>
        <p:spPr/>
        <p:txBody>
          <a:bodyPr/>
          <a:lstStyle/>
          <a:p>
            <a:endParaRPr lang="en-US" dirty="0"/>
          </a:p>
        </p:txBody>
      </p:sp>
      <p:sp>
        <p:nvSpPr>
          <p:cNvPr id="3" name="Title 2">
            <a:extLst>
              <a:ext uri="{FF2B5EF4-FFF2-40B4-BE49-F238E27FC236}">
                <a16:creationId xmlns:a16="http://schemas.microsoft.com/office/drawing/2014/main" id="{FCBCD631-3274-DA8C-DF54-E9B2C9F4F218}"/>
              </a:ext>
            </a:extLst>
          </p:cNvPr>
          <p:cNvSpPr>
            <a:spLocks noGrp="1"/>
          </p:cNvSpPr>
          <p:nvPr>
            <p:ph type="ctrTitle"/>
          </p:nvPr>
        </p:nvSpPr>
        <p:spPr/>
        <p:txBody>
          <a:bodyPr/>
          <a:lstStyle/>
          <a:p>
            <a:r>
              <a:rPr lang="en-US" dirty="0"/>
              <a:t>Assessment Basics and Multi-Source Feedback</a:t>
            </a:r>
          </a:p>
        </p:txBody>
      </p:sp>
      <p:sp>
        <p:nvSpPr>
          <p:cNvPr id="4" name="Subtitle 3">
            <a:extLst>
              <a:ext uri="{FF2B5EF4-FFF2-40B4-BE49-F238E27FC236}">
                <a16:creationId xmlns:a16="http://schemas.microsoft.com/office/drawing/2014/main" id="{B4406EF8-031D-C1F0-2F12-4A29EA1CC0E9}"/>
              </a:ext>
            </a:extLst>
          </p:cNvPr>
          <p:cNvSpPr>
            <a:spLocks noGrp="1"/>
          </p:cNvSpPr>
          <p:nvPr>
            <p:ph type="subTitle" idx="1"/>
          </p:nvPr>
        </p:nvSpPr>
        <p:spPr/>
        <p:txBody>
          <a:bodyPr>
            <a:normAutofit/>
          </a:bodyPr>
          <a:lstStyle/>
          <a:p>
            <a:r>
              <a:rPr lang="en-US" sz="2400" dirty="0"/>
              <a:t>Monica Newton DO and Daniel E Yoder, Jr. MD</a:t>
            </a:r>
          </a:p>
        </p:txBody>
      </p:sp>
    </p:spTree>
    <p:extLst>
      <p:ext uri="{BB962C8B-B14F-4D97-AF65-F5344CB8AC3E}">
        <p14:creationId xmlns:p14="http://schemas.microsoft.com/office/powerpoint/2010/main" val="127494670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89745" y="1"/>
            <a:ext cx="8754254" cy="1034316"/>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5400">
                <a:solidFill>
                  <a:schemeClr val="tx1"/>
                </a:solidFill>
                <a:latin typeface="+mj-lt"/>
              </a:rPr>
              <a:t>“Fit for Purpose”</a:t>
            </a:r>
            <a:endParaRPr lang="en-US"/>
          </a:p>
        </p:txBody>
      </p:sp>
      <p:sp>
        <p:nvSpPr>
          <p:cNvPr id="87043" name="Content Placeholder 2"/>
          <p:cNvSpPr>
            <a:spLocks noGrp="1"/>
          </p:cNvSpPr>
          <p:nvPr>
            <p:ph sz="half" idx="2"/>
          </p:nvPr>
        </p:nvSpPr>
        <p:spPr>
          <a:xfrm>
            <a:off x="389745" y="1205860"/>
            <a:ext cx="8484432" cy="3138812"/>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indent="0" algn="l">
              <a:buClrTx/>
              <a:buSzPct val="110000"/>
              <a:buNone/>
            </a:pPr>
            <a:endParaRPr lang="en-US" altLang="en-US" sz="2400" dirty="0">
              <a:latin typeface="+mj-lt"/>
            </a:endParaRPr>
          </a:p>
          <a:p>
            <a:pPr marL="575310" lvl="4" indent="0" algn="l">
              <a:buClrTx/>
              <a:buFont typeface="Arial" panose="020B0604020202020204" pitchFamily="34" charset="0"/>
              <a:buChar char="•"/>
            </a:pPr>
            <a:r>
              <a:rPr lang="en-US" altLang="en-US" sz="2400" dirty="0">
                <a:latin typeface="+mj-lt"/>
              </a:rPr>
              <a:t>Is it the right tool/method for the competency(</a:t>
            </a:r>
            <a:r>
              <a:rPr lang="en-US" altLang="en-US" sz="2400" err="1">
                <a:latin typeface="+mj-lt"/>
              </a:rPr>
              <a:t>ies</a:t>
            </a:r>
            <a:r>
              <a:rPr lang="en-US" altLang="en-US" sz="2400" dirty="0">
                <a:latin typeface="+mj-lt"/>
              </a:rPr>
              <a:t>)?</a:t>
            </a:r>
          </a:p>
          <a:p>
            <a:pPr marL="575310" lvl="4" indent="0" algn="l">
              <a:buClrTx/>
              <a:buFont typeface="Arial" panose="020B0604020202020204" pitchFamily="34" charset="0"/>
              <a:buChar char="•"/>
            </a:pPr>
            <a:endParaRPr lang="en-US" altLang="en-US" sz="2400" dirty="0">
              <a:latin typeface="+mj-lt"/>
            </a:endParaRPr>
          </a:p>
          <a:p>
            <a:pPr marL="575310" lvl="4" indent="0" algn="l">
              <a:buClrTx/>
              <a:buFont typeface="Arial" panose="020B0604020202020204" pitchFamily="34" charset="0"/>
              <a:buChar char="•"/>
            </a:pPr>
            <a:r>
              <a:rPr lang="en-US" altLang="en-US" sz="2400" dirty="0">
                <a:latin typeface="+mj-lt"/>
              </a:rPr>
              <a:t>How will the method/tool help the program assess and provide feedback on professional development?</a:t>
            </a:r>
          </a:p>
          <a:p>
            <a:pPr marL="575310" lvl="4" indent="0" algn="l">
              <a:buClrTx/>
              <a:buFont typeface="Arial" panose="020B0604020202020204" pitchFamily="34" charset="0"/>
              <a:buChar char="•"/>
            </a:pPr>
            <a:endParaRPr lang="en-US" altLang="en-US" sz="2400" dirty="0">
              <a:latin typeface="+mj-lt"/>
            </a:endParaRPr>
          </a:p>
          <a:p>
            <a:pPr marL="575310" lvl="4" indent="0" algn="l">
              <a:buClrTx/>
              <a:buFont typeface="Arial" panose="020B0604020202020204" pitchFamily="34" charset="0"/>
              <a:buChar char="•"/>
            </a:pPr>
            <a:r>
              <a:rPr lang="en-US" altLang="en-US" sz="2400" dirty="0">
                <a:latin typeface="+mj-lt"/>
              </a:rPr>
              <a:t>How does it fit within a program of assessment?</a:t>
            </a:r>
          </a:p>
        </p:txBody>
      </p:sp>
    </p:spTree>
    <p:extLst>
      <p:ext uri="{BB962C8B-B14F-4D97-AF65-F5344CB8AC3E}">
        <p14:creationId xmlns:p14="http://schemas.microsoft.com/office/powerpoint/2010/main" val="389291301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168EDD-D7D6-2BDC-F357-140265605EE5}"/>
              </a:ext>
            </a:extLst>
          </p:cNvPr>
          <p:cNvSpPr>
            <a:spLocks noGrp="1"/>
          </p:cNvSpPr>
          <p:nvPr>
            <p:ph type="title"/>
          </p:nvPr>
        </p:nvSpPr>
        <p:spPr/>
        <p:txBody>
          <a:bodyPr/>
          <a:lstStyle/>
          <a:p>
            <a:pPr algn="ctr"/>
            <a:r>
              <a:rPr lang="en-US" sz="4000">
                <a:cs typeface="Arial"/>
              </a:rPr>
              <a:t>Assessment Methods vs. Tools</a:t>
            </a:r>
            <a:endParaRPr lang="en-US"/>
          </a:p>
        </p:txBody>
      </p:sp>
      <p:sp>
        <p:nvSpPr>
          <p:cNvPr id="2" name="Content Placeholder 1">
            <a:extLst>
              <a:ext uri="{FF2B5EF4-FFF2-40B4-BE49-F238E27FC236}">
                <a16:creationId xmlns:a16="http://schemas.microsoft.com/office/drawing/2014/main" id="{ED894901-BFD7-9202-376A-2AA03FC63714}"/>
              </a:ext>
            </a:extLst>
          </p:cNvPr>
          <p:cNvSpPr>
            <a:spLocks noGrp="1"/>
          </p:cNvSpPr>
          <p:nvPr>
            <p:ph sz="half" idx="1"/>
          </p:nvPr>
        </p:nvSpPr>
        <p:spPr>
          <a:xfrm>
            <a:off x="245097" y="1290918"/>
            <a:ext cx="4441203" cy="3509682"/>
          </a:xfrm>
        </p:spPr>
        <p:txBody>
          <a:bodyPr/>
          <a:lstStyle/>
          <a:p>
            <a:pPr marL="149225" indent="0" algn="ctr">
              <a:buNone/>
            </a:pPr>
            <a:r>
              <a:rPr lang="en-US" sz="2400" b="1" dirty="0"/>
              <a:t>Method</a:t>
            </a:r>
            <a:endParaRPr lang="en-US" sz="2400" dirty="0"/>
          </a:p>
          <a:p>
            <a:pPr marL="398145" lvl="1" indent="0">
              <a:buNone/>
            </a:pPr>
            <a:r>
              <a:rPr lang="en-US" sz="2000" dirty="0"/>
              <a:t>Approach used to document and assess clinical performance of trainees</a:t>
            </a:r>
          </a:p>
          <a:p>
            <a:pPr marL="398145" lvl="1" indent="0" algn="ctr">
              <a:buNone/>
            </a:pPr>
            <a:r>
              <a:rPr lang="en-US" sz="2000" dirty="0"/>
              <a:t>e.g. </a:t>
            </a:r>
          </a:p>
          <a:p>
            <a:pPr marL="398145" lvl="1" indent="0">
              <a:buNone/>
            </a:pPr>
            <a:r>
              <a:rPr lang="en-US" sz="2000" dirty="0"/>
              <a:t>Direct observation</a:t>
            </a:r>
          </a:p>
          <a:p>
            <a:pPr marL="398145" lvl="1" indent="0">
              <a:buNone/>
            </a:pPr>
            <a:r>
              <a:rPr lang="en-US" sz="2000" dirty="0"/>
              <a:t>Multiple choice questions</a:t>
            </a:r>
          </a:p>
          <a:p>
            <a:pPr marL="398145" lvl="1" indent="0">
              <a:buNone/>
            </a:pPr>
            <a:endParaRPr lang="en-US" sz="2000" dirty="0"/>
          </a:p>
          <a:p>
            <a:pPr marL="149231" indent="0">
              <a:buNone/>
            </a:pPr>
            <a:endParaRPr lang="en-US" dirty="0"/>
          </a:p>
        </p:txBody>
      </p:sp>
      <p:sp>
        <p:nvSpPr>
          <p:cNvPr id="4" name="Content Placeholder 3">
            <a:extLst>
              <a:ext uri="{FF2B5EF4-FFF2-40B4-BE49-F238E27FC236}">
                <a16:creationId xmlns:a16="http://schemas.microsoft.com/office/drawing/2014/main" id="{7D7CAC8C-AB78-768A-BB1B-3EF94BB931AC}"/>
              </a:ext>
            </a:extLst>
          </p:cNvPr>
          <p:cNvSpPr>
            <a:spLocks noGrp="1"/>
          </p:cNvSpPr>
          <p:nvPr>
            <p:ph sz="half" idx="2"/>
          </p:nvPr>
        </p:nvSpPr>
        <p:spPr>
          <a:xfrm>
            <a:off x="4819846" y="1290918"/>
            <a:ext cx="3771900" cy="3509682"/>
          </a:xfrm>
        </p:spPr>
        <p:txBody>
          <a:bodyPr/>
          <a:lstStyle/>
          <a:p>
            <a:pPr marL="149225" indent="0" algn="ctr">
              <a:buNone/>
            </a:pPr>
            <a:r>
              <a:rPr lang="en-US" sz="2400" b="1" dirty="0"/>
              <a:t>Tool</a:t>
            </a:r>
            <a:endParaRPr lang="en-US"/>
          </a:p>
          <a:p>
            <a:pPr marL="149225" indent="0" algn="ctr">
              <a:buNone/>
            </a:pPr>
            <a:r>
              <a:rPr lang="en-US" sz="2000" dirty="0"/>
              <a:t>Example of the method</a:t>
            </a:r>
            <a:endParaRPr lang="en-US" sz="2000"/>
          </a:p>
          <a:p>
            <a:pPr marL="149225" indent="0" algn="ctr">
              <a:buNone/>
            </a:pPr>
            <a:endParaRPr lang="en-US" sz="2000"/>
          </a:p>
          <a:p>
            <a:pPr marL="149225" indent="0" algn="ctr">
              <a:buNone/>
            </a:pPr>
            <a:r>
              <a:rPr lang="en-US" sz="2000" dirty="0"/>
              <a:t>e.g. </a:t>
            </a:r>
            <a:endParaRPr lang="en-US" sz="2000"/>
          </a:p>
          <a:p>
            <a:pPr marL="149225" indent="0" algn="ctr">
              <a:buNone/>
            </a:pPr>
            <a:r>
              <a:rPr lang="en-US" sz="1800" dirty="0"/>
              <a:t>Mini-CEX, SEGUE</a:t>
            </a:r>
            <a:endParaRPr lang="en-US" sz="1800"/>
          </a:p>
          <a:p>
            <a:pPr marL="149225" indent="0" algn="ctr">
              <a:buNone/>
            </a:pPr>
            <a:r>
              <a:rPr lang="en-US" sz="1800" dirty="0"/>
              <a:t>In-training exam</a:t>
            </a:r>
            <a:endParaRPr lang="en-US" sz="1800"/>
          </a:p>
        </p:txBody>
      </p:sp>
    </p:spTree>
    <p:extLst>
      <p:ext uri="{BB962C8B-B14F-4D97-AF65-F5344CB8AC3E}">
        <p14:creationId xmlns:p14="http://schemas.microsoft.com/office/powerpoint/2010/main" val="15328826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53CC86-EA39-3A93-B7DA-E8DBAD939714}"/>
              </a:ext>
            </a:extLst>
          </p:cNvPr>
          <p:cNvGraphicFramePr/>
          <p:nvPr>
            <p:extLst/>
          </p:nvPr>
        </p:nvGraphicFramePr>
        <p:xfrm>
          <a:off x="1933303" y="914400"/>
          <a:ext cx="4284295" cy="4229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0" name="Rectangle 2"/>
          <p:cNvSpPr>
            <a:spLocks noChangeArrowheads="1"/>
          </p:cNvSpPr>
          <p:nvPr/>
        </p:nvSpPr>
        <p:spPr bwMode="auto">
          <a:xfrm>
            <a:off x="17251" y="123265"/>
            <a:ext cx="9126748" cy="51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4400" b="1">
                <a:solidFill>
                  <a:schemeClr val="tx1"/>
                </a:solidFill>
                <a:latin typeface="+mj-lt"/>
              </a:rPr>
              <a:t>Miller's Pyramid, </a:t>
            </a:r>
            <a:r>
              <a:rPr lang="en-US" sz="4400" b="1" err="1">
                <a:solidFill>
                  <a:schemeClr val="tx1"/>
                </a:solidFill>
                <a:latin typeface="+mj-lt"/>
              </a:rPr>
              <a:t>Acad</a:t>
            </a:r>
            <a:r>
              <a:rPr lang="en-US" sz="4400" b="1">
                <a:solidFill>
                  <a:schemeClr val="tx1"/>
                </a:solidFill>
                <a:latin typeface="+mj-lt"/>
              </a:rPr>
              <a:t> Med 1990</a:t>
            </a:r>
            <a:endParaRPr lang="en-US" sz="4400">
              <a:solidFill>
                <a:schemeClr val="tx1"/>
              </a:solidFill>
            </a:endParaRPr>
          </a:p>
        </p:txBody>
      </p:sp>
      <p:sp>
        <p:nvSpPr>
          <p:cNvPr id="77835" name="Text Box 15"/>
          <p:cNvSpPr txBox="1">
            <a:spLocks noChangeArrowheads="1"/>
          </p:cNvSpPr>
          <p:nvPr/>
        </p:nvSpPr>
        <p:spPr bwMode="auto">
          <a:xfrm>
            <a:off x="5922596" y="3011783"/>
            <a:ext cx="1943101"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chemeClr val="accent4"/>
                </a:solidFill>
                <a:latin typeface="+mj-lt"/>
                <a:ea typeface="ＭＳ Ｐゴシック" panose="020B0600070205080204" pitchFamily="34" charset="-128"/>
              </a:rPr>
              <a:t>Diagnostic Reasoning using clinical vignettes</a:t>
            </a:r>
          </a:p>
          <a:p>
            <a:pPr algn="ctr" eaLnBrk="1" hangingPunct="1">
              <a:spcBef>
                <a:spcPts val="0"/>
              </a:spcBef>
              <a:buClrTx/>
              <a:buFontTx/>
              <a:buNone/>
            </a:pPr>
            <a:r>
              <a:rPr lang="en-US" altLang="en-US" sz="1350" b="1">
                <a:solidFill>
                  <a:schemeClr val="accent4"/>
                </a:solidFill>
                <a:latin typeface="+mj-lt"/>
                <a:ea typeface="ＭＳ Ｐゴシック" panose="020B0600070205080204" pitchFamily="34" charset="-128"/>
              </a:rPr>
              <a:t>Oral Exams</a:t>
            </a:r>
          </a:p>
        </p:txBody>
      </p:sp>
      <p:sp>
        <p:nvSpPr>
          <p:cNvPr id="77836" name="Line 16"/>
          <p:cNvSpPr>
            <a:spLocks noChangeShapeType="1"/>
          </p:cNvSpPr>
          <p:nvPr/>
        </p:nvSpPr>
        <p:spPr bwMode="auto">
          <a:xfrm flipH="1">
            <a:off x="5374108" y="3369574"/>
            <a:ext cx="422384" cy="1540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sp>
        <p:nvSpPr>
          <p:cNvPr id="77837" name="Text Box 17"/>
          <p:cNvSpPr txBox="1">
            <a:spLocks noChangeArrowheads="1"/>
          </p:cNvSpPr>
          <p:nvPr/>
        </p:nvSpPr>
        <p:spPr bwMode="auto">
          <a:xfrm>
            <a:off x="4801946" y="957451"/>
            <a:ext cx="2314575" cy="7155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chemeClr val="accent2">
                    <a:lumMod val="75000"/>
                  </a:schemeClr>
                </a:solidFill>
                <a:latin typeface="+mj-lt"/>
                <a:ea typeface="ＭＳ Ｐゴシック" panose="020B0600070205080204" pitchFamily="34" charset="-128"/>
              </a:rPr>
              <a:t>Performance in Practice</a:t>
            </a:r>
          </a:p>
          <a:p>
            <a:pPr algn="ctr" eaLnBrk="1" hangingPunct="1">
              <a:spcBef>
                <a:spcPts val="0"/>
              </a:spcBef>
              <a:buClrTx/>
              <a:buFontTx/>
              <a:buNone/>
            </a:pPr>
            <a:r>
              <a:rPr lang="en-US" altLang="en-US" sz="1350" b="1">
                <a:solidFill>
                  <a:schemeClr val="accent2">
                    <a:lumMod val="75000"/>
                  </a:schemeClr>
                </a:solidFill>
                <a:latin typeface="+mj-lt"/>
                <a:ea typeface="ＭＳ Ｐゴシック" panose="020B0600070205080204" pitchFamily="34" charset="-128"/>
              </a:rPr>
              <a:t>Multi-source feedback</a:t>
            </a:r>
          </a:p>
          <a:p>
            <a:pPr algn="ctr" eaLnBrk="1" hangingPunct="1">
              <a:spcBef>
                <a:spcPts val="0"/>
              </a:spcBef>
              <a:buClrTx/>
              <a:buFontTx/>
              <a:buNone/>
            </a:pPr>
            <a:r>
              <a:rPr lang="en-US" altLang="en-US" sz="1350" b="1" i="1">
                <a:solidFill>
                  <a:schemeClr val="accent2">
                    <a:lumMod val="75000"/>
                  </a:schemeClr>
                </a:solidFill>
                <a:latin typeface="+mj-lt"/>
                <a:ea typeface="ＭＳ Ｐゴシック" panose="020B0600070205080204" pitchFamily="34" charset="-128"/>
              </a:rPr>
              <a:t>Direct Observation</a:t>
            </a:r>
          </a:p>
        </p:txBody>
      </p:sp>
      <p:sp>
        <p:nvSpPr>
          <p:cNvPr id="77838" name="Line 18"/>
          <p:cNvSpPr>
            <a:spLocks noChangeShapeType="1"/>
          </p:cNvSpPr>
          <p:nvPr/>
        </p:nvSpPr>
        <p:spPr bwMode="auto">
          <a:xfrm flipH="1">
            <a:off x="4355462" y="1361302"/>
            <a:ext cx="446484"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sp>
        <p:nvSpPr>
          <p:cNvPr id="77839" name="Text Box 22"/>
          <p:cNvSpPr txBox="1">
            <a:spLocks noChangeArrowheads="1"/>
          </p:cNvSpPr>
          <p:nvPr/>
        </p:nvSpPr>
        <p:spPr bwMode="auto">
          <a:xfrm>
            <a:off x="5374108" y="2013471"/>
            <a:ext cx="1875456" cy="71558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rgbClr val="7030A0"/>
                </a:solidFill>
                <a:latin typeface="+mj-lt"/>
              </a:rPr>
              <a:t>Standardized Patients</a:t>
            </a:r>
          </a:p>
          <a:p>
            <a:pPr algn="ctr" eaLnBrk="1" hangingPunct="1">
              <a:spcBef>
                <a:spcPts val="0"/>
              </a:spcBef>
              <a:buClrTx/>
              <a:buFontTx/>
              <a:buNone/>
            </a:pPr>
            <a:r>
              <a:rPr lang="en-US" altLang="en-US" sz="1350" b="1">
                <a:solidFill>
                  <a:srgbClr val="7030A0"/>
                </a:solidFill>
                <a:latin typeface="+mj-lt"/>
              </a:rPr>
              <a:t>Simulation</a:t>
            </a:r>
          </a:p>
        </p:txBody>
      </p:sp>
      <p:sp>
        <p:nvSpPr>
          <p:cNvPr id="77840" name="Line 23"/>
          <p:cNvSpPr>
            <a:spLocks noChangeShapeType="1"/>
          </p:cNvSpPr>
          <p:nvPr/>
        </p:nvSpPr>
        <p:spPr bwMode="auto">
          <a:xfrm flipH="1">
            <a:off x="4839535" y="2270822"/>
            <a:ext cx="460772" cy="186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pic>
        <p:nvPicPr>
          <p:cNvPr id="7784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54151" y="4398193"/>
            <a:ext cx="423863" cy="21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42" name="TextBox 1"/>
          <p:cNvSpPr txBox="1">
            <a:spLocks noChangeArrowheads="1"/>
          </p:cNvSpPr>
          <p:nvPr/>
        </p:nvSpPr>
        <p:spPr bwMode="auto">
          <a:xfrm>
            <a:off x="6278014" y="4040402"/>
            <a:ext cx="13882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a:solidFill>
                  <a:srgbClr val="0070C0"/>
                </a:solidFill>
                <a:latin typeface="+mj-lt"/>
                <a:ea typeface="ＭＳ Ｐゴシック" panose="020B0600070205080204" pitchFamily="34" charset="-128"/>
              </a:rPr>
              <a:t>Multiple Choice Questions</a:t>
            </a:r>
          </a:p>
        </p:txBody>
      </p:sp>
      <p:sp>
        <p:nvSpPr>
          <p:cNvPr id="3" name="Rectangle 2"/>
          <p:cNvSpPr/>
          <p:nvPr/>
        </p:nvSpPr>
        <p:spPr>
          <a:xfrm>
            <a:off x="6284715" y="4045449"/>
            <a:ext cx="1388269"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endParaRPr lang="en-US" sz="1350">
              <a:solidFill>
                <a:srgbClr val="FFFFFF"/>
              </a:solidFill>
              <a:latin typeface="+mj-lt"/>
            </a:endParaRPr>
          </a:p>
        </p:txBody>
      </p:sp>
      <p:sp>
        <p:nvSpPr>
          <p:cNvPr id="4" name="TextBox 3"/>
          <p:cNvSpPr txBox="1">
            <a:spLocks noChangeArrowheads="1"/>
          </p:cNvSpPr>
          <p:nvPr/>
        </p:nvSpPr>
        <p:spPr bwMode="auto">
          <a:xfrm>
            <a:off x="314206" y="1513702"/>
            <a:ext cx="2393156" cy="170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r>
              <a:rPr lang="en-US" altLang="en-US" sz="1500" b="1" i="1">
                <a:solidFill>
                  <a:schemeClr val="tx2"/>
                </a:solidFill>
                <a:latin typeface="+mj-lt"/>
              </a:rPr>
              <a:t>Work-based assessment is mostly accomplished through the </a:t>
            </a:r>
            <a:r>
              <a:rPr lang="en-US" altLang="en-US" sz="1500" b="1" i="1" u="sng">
                <a:solidFill>
                  <a:srgbClr val="FF0000"/>
                </a:solidFill>
                <a:latin typeface="+mj-lt"/>
              </a:rPr>
              <a:t>observations and questions</a:t>
            </a:r>
            <a:r>
              <a:rPr lang="en-US" altLang="en-US" sz="1500" b="1" i="1">
                <a:solidFill>
                  <a:schemeClr val="tx2"/>
                </a:solidFill>
                <a:latin typeface="+mj-lt"/>
              </a:rPr>
              <a:t> of faculty, team  members, peers and other co-workers</a:t>
            </a:r>
          </a:p>
        </p:txBody>
      </p:sp>
    </p:spTree>
    <p:extLst>
      <p:ext uri="{BB962C8B-B14F-4D97-AF65-F5344CB8AC3E}">
        <p14:creationId xmlns:p14="http://schemas.microsoft.com/office/powerpoint/2010/main" val="332806122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053CC86-EA39-3A93-B7DA-E8DBAD939714}"/>
              </a:ext>
            </a:extLst>
          </p:cNvPr>
          <p:cNvGraphicFramePr/>
          <p:nvPr>
            <p:extLst/>
          </p:nvPr>
        </p:nvGraphicFramePr>
        <p:xfrm>
          <a:off x="1933303" y="919566"/>
          <a:ext cx="4284295" cy="422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2770" name="Rectangle 2"/>
          <p:cNvSpPr>
            <a:spLocks noChangeArrowheads="1"/>
          </p:cNvSpPr>
          <p:nvPr/>
        </p:nvSpPr>
        <p:spPr bwMode="auto">
          <a:xfrm>
            <a:off x="0" y="-435"/>
            <a:ext cx="9143999" cy="644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defRPr/>
            </a:pPr>
            <a:r>
              <a:rPr lang="en-US" sz="4000" b="1" dirty="0">
                <a:solidFill>
                  <a:schemeClr val="tx1"/>
                </a:solidFill>
                <a:latin typeface="+mj-lt"/>
              </a:rPr>
              <a:t>Assessing for the Desired Outcome</a:t>
            </a:r>
          </a:p>
        </p:txBody>
      </p:sp>
      <p:sp>
        <p:nvSpPr>
          <p:cNvPr id="77835" name="Text Box 15"/>
          <p:cNvSpPr txBox="1">
            <a:spLocks noChangeArrowheads="1"/>
          </p:cNvSpPr>
          <p:nvPr/>
        </p:nvSpPr>
        <p:spPr bwMode="auto">
          <a:xfrm>
            <a:off x="5796492" y="3016949"/>
            <a:ext cx="2055039" cy="92333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chemeClr val="accent4"/>
                </a:solidFill>
                <a:latin typeface="+mj-lt"/>
                <a:ea typeface="ＭＳ Ｐゴシック" panose="020B0600070205080204" pitchFamily="34" charset="-128"/>
              </a:rPr>
              <a:t>Diagnostic Reasoning using clinical vignettes</a:t>
            </a:r>
          </a:p>
          <a:p>
            <a:pPr algn="ctr" eaLnBrk="1" hangingPunct="1">
              <a:spcBef>
                <a:spcPts val="0"/>
              </a:spcBef>
              <a:buClrTx/>
              <a:buFontTx/>
              <a:buNone/>
            </a:pPr>
            <a:r>
              <a:rPr lang="en-US" altLang="en-US" sz="1350" b="1">
                <a:solidFill>
                  <a:schemeClr val="accent4"/>
                </a:solidFill>
                <a:latin typeface="+mj-lt"/>
                <a:ea typeface="ＭＳ Ｐゴシック" panose="020B0600070205080204" pitchFamily="34" charset="-128"/>
              </a:rPr>
              <a:t>Oral Exams</a:t>
            </a:r>
          </a:p>
        </p:txBody>
      </p:sp>
      <p:sp>
        <p:nvSpPr>
          <p:cNvPr id="77836" name="Line 16"/>
          <p:cNvSpPr>
            <a:spLocks noChangeShapeType="1"/>
          </p:cNvSpPr>
          <p:nvPr/>
        </p:nvSpPr>
        <p:spPr bwMode="auto">
          <a:xfrm flipH="1">
            <a:off x="5374108" y="3374740"/>
            <a:ext cx="422384" cy="15400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sp>
        <p:nvSpPr>
          <p:cNvPr id="77837" name="Text Box 17"/>
          <p:cNvSpPr txBox="1">
            <a:spLocks noChangeArrowheads="1"/>
          </p:cNvSpPr>
          <p:nvPr/>
        </p:nvSpPr>
        <p:spPr bwMode="auto">
          <a:xfrm>
            <a:off x="4801946" y="962617"/>
            <a:ext cx="2314575" cy="7155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chemeClr val="accent2">
                    <a:lumMod val="75000"/>
                  </a:schemeClr>
                </a:solidFill>
                <a:latin typeface="+mj-lt"/>
                <a:ea typeface="ＭＳ Ｐゴシック" panose="020B0600070205080204" pitchFamily="34" charset="-128"/>
              </a:rPr>
              <a:t>Performance in Practice</a:t>
            </a:r>
          </a:p>
          <a:p>
            <a:pPr algn="ctr" eaLnBrk="1" hangingPunct="1">
              <a:spcBef>
                <a:spcPts val="0"/>
              </a:spcBef>
              <a:buClrTx/>
              <a:buFontTx/>
              <a:buNone/>
            </a:pPr>
            <a:r>
              <a:rPr lang="en-US" altLang="en-US" sz="1350" b="1">
                <a:solidFill>
                  <a:schemeClr val="accent2">
                    <a:lumMod val="75000"/>
                  </a:schemeClr>
                </a:solidFill>
                <a:latin typeface="+mj-lt"/>
                <a:ea typeface="ＭＳ Ｐゴシック" panose="020B0600070205080204" pitchFamily="34" charset="-128"/>
              </a:rPr>
              <a:t>Multi-source feedback</a:t>
            </a:r>
          </a:p>
          <a:p>
            <a:pPr algn="ctr" eaLnBrk="1" hangingPunct="1">
              <a:spcBef>
                <a:spcPts val="0"/>
              </a:spcBef>
              <a:buClrTx/>
              <a:buFontTx/>
              <a:buNone/>
            </a:pPr>
            <a:r>
              <a:rPr lang="en-US" altLang="en-US" sz="1350" b="1" i="1">
                <a:solidFill>
                  <a:schemeClr val="accent2">
                    <a:lumMod val="75000"/>
                  </a:schemeClr>
                </a:solidFill>
                <a:latin typeface="+mj-lt"/>
                <a:ea typeface="ＭＳ Ｐゴシック" panose="020B0600070205080204" pitchFamily="34" charset="-128"/>
              </a:rPr>
              <a:t>Direct Observation</a:t>
            </a:r>
          </a:p>
        </p:txBody>
      </p:sp>
      <p:sp>
        <p:nvSpPr>
          <p:cNvPr id="77838" name="Line 18"/>
          <p:cNvSpPr>
            <a:spLocks noChangeShapeType="1"/>
          </p:cNvSpPr>
          <p:nvPr/>
        </p:nvSpPr>
        <p:spPr bwMode="auto">
          <a:xfrm flipH="1">
            <a:off x="4355462" y="1366468"/>
            <a:ext cx="446484"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sp>
        <p:nvSpPr>
          <p:cNvPr id="77839" name="Text Box 22"/>
          <p:cNvSpPr txBox="1">
            <a:spLocks noChangeArrowheads="1"/>
          </p:cNvSpPr>
          <p:nvPr/>
        </p:nvSpPr>
        <p:spPr bwMode="auto">
          <a:xfrm>
            <a:off x="5306464" y="2018637"/>
            <a:ext cx="2055038" cy="507831"/>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ts val="0"/>
              </a:spcBef>
              <a:buClrTx/>
              <a:buFontTx/>
              <a:buNone/>
            </a:pPr>
            <a:r>
              <a:rPr lang="en-US" altLang="en-US" sz="1350" b="1">
                <a:solidFill>
                  <a:srgbClr val="7030A0"/>
                </a:solidFill>
                <a:latin typeface="+mj-lt"/>
              </a:rPr>
              <a:t>Standardized Patients</a:t>
            </a:r>
          </a:p>
          <a:p>
            <a:pPr algn="ctr" eaLnBrk="1" hangingPunct="1">
              <a:spcBef>
                <a:spcPts val="0"/>
              </a:spcBef>
              <a:buClrTx/>
              <a:buFontTx/>
              <a:buNone/>
            </a:pPr>
            <a:r>
              <a:rPr lang="en-US" altLang="en-US" sz="1350" b="1">
                <a:solidFill>
                  <a:srgbClr val="7030A0"/>
                </a:solidFill>
                <a:latin typeface="+mj-lt"/>
              </a:rPr>
              <a:t>Simulation</a:t>
            </a:r>
          </a:p>
        </p:txBody>
      </p:sp>
      <p:sp>
        <p:nvSpPr>
          <p:cNvPr id="77840" name="Line 23"/>
          <p:cNvSpPr>
            <a:spLocks noChangeShapeType="1"/>
          </p:cNvSpPr>
          <p:nvPr/>
        </p:nvSpPr>
        <p:spPr bwMode="auto">
          <a:xfrm flipH="1">
            <a:off x="4839535" y="2275988"/>
            <a:ext cx="460772" cy="18692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latin typeface="+mj-lt"/>
            </a:endParaRPr>
          </a:p>
        </p:txBody>
      </p:sp>
      <p:pic>
        <p:nvPicPr>
          <p:cNvPr id="7784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54151" y="4403359"/>
            <a:ext cx="423863" cy="213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7842" name="TextBox 1"/>
          <p:cNvSpPr txBox="1">
            <a:spLocks noChangeArrowheads="1"/>
          </p:cNvSpPr>
          <p:nvPr/>
        </p:nvSpPr>
        <p:spPr bwMode="auto">
          <a:xfrm>
            <a:off x="6278014" y="4045568"/>
            <a:ext cx="1388269"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a:solidFill>
                  <a:srgbClr val="0070C0"/>
                </a:solidFill>
                <a:latin typeface="+mj-lt"/>
                <a:ea typeface="ＭＳ Ｐゴシック" panose="020B0600070205080204" pitchFamily="34" charset="-128"/>
              </a:rPr>
              <a:t>Multiple Choice Questions</a:t>
            </a:r>
          </a:p>
        </p:txBody>
      </p:sp>
      <p:sp>
        <p:nvSpPr>
          <p:cNvPr id="3" name="Rectangle 2"/>
          <p:cNvSpPr/>
          <p:nvPr/>
        </p:nvSpPr>
        <p:spPr>
          <a:xfrm>
            <a:off x="6284715" y="4050615"/>
            <a:ext cx="1388269" cy="6858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endParaRPr lang="en-US" sz="1350">
              <a:solidFill>
                <a:srgbClr val="FFFFFF"/>
              </a:solidFill>
              <a:latin typeface="+mj-lt"/>
            </a:endParaRPr>
          </a:p>
        </p:txBody>
      </p:sp>
      <p:sp>
        <p:nvSpPr>
          <p:cNvPr id="5" name="Left Brace 4">
            <a:extLst>
              <a:ext uri="{FF2B5EF4-FFF2-40B4-BE49-F238E27FC236}">
                <a16:creationId xmlns:a16="http://schemas.microsoft.com/office/drawing/2014/main" id="{E7E8607C-6F1C-5212-D888-8C3367802A9C}"/>
              </a:ext>
            </a:extLst>
          </p:cNvPr>
          <p:cNvSpPr/>
          <p:nvPr/>
        </p:nvSpPr>
        <p:spPr bwMode="auto">
          <a:xfrm>
            <a:off x="1410505" y="962617"/>
            <a:ext cx="574314" cy="992181"/>
          </a:xfrm>
          <a:prstGeom prst="leftBrace">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mj-lt"/>
              <a:ea typeface="ヒラギノ角ゴ ProN W3" charset="0"/>
              <a:cs typeface="ヒラギノ角ゴ ProN W3" charset="0"/>
              <a:sym typeface="Gill Sans" charset="0"/>
            </a:endParaRPr>
          </a:p>
        </p:txBody>
      </p:sp>
      <p:cxnSp>
        <p:nvCxnSpPr>
          <p:cNvPr id="6" name="Straight Connector 5">
            <a:extLst>
              <a:ext uri="{FF2B5EF4-FFF2-40B4-BE49-F238E27FC236}">
                <a16:creationId xmlns:a16="http://schemas.microsoft.com/office/drawing/2014/main" id="{C669F129-E7B3-045D-9115-6EF8C34E343D}"/>
              </a:ext>
            </a:extLst>
          </p:cNvPr>
          <p:cNvCxnSpPr>
            <a:cxnSpLocks/>
            <a:stCxn id="5" idx="0"/>
          </p:cNvCxnSpPr>
          <p:nvPr/>
        </p:nvCxnSpPr>
        <p:spPr bwMode="auto">
          <a:xfrm>
            <a:off x="1984819" y="962617"/>
            <a:ext cx="2105392" cy="0"/>
          </a:xfrm>
          <a:prstGeom prst="line">
            <a:avLst/>
          </a:prstGeom>
          <a:blipFill dpi="0" rotWithShape="0">
            <a:blip r:embed="rId8"/>
            <a:srcRect/>
            <a:tile tx="0" ty="0" sx="100000" sy="100000" flip="none" algn="tl"/>
          </a:blipFill>
          <a:ln w="2540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7" name="Straight Connector 6">
            <a:extLst>
              <a:ext uri="{FF2B5EF4-FFF2-40B4-BE49-F238E27FC236}">
                <a16:creationId xmlns:a16="http://schemas.microsoft.com/office/drawing/2014/main" id="{8EB0D9CC-35A5-A35C-93FD-96E77E507CB8}"/>
              </a:ext>
            </a:extLst>
          </p:cNvPr>
          <p:cNvCxnSpPr>
            <a:cxnSpLocks/>
          </p:cNvCxnSpPr>
          <p:nvPr/>
        </p:nvCxnSpPr>
        <p:spPr bwMode="auto">
          <a:xfrm>
            <a:off x="1984819" y="1954798"/>
            <a:ext cx="1584607" cy="0"/>
          </a:xfrm>
          <a:prstGeom prst="line">
            <a:avLst/>
          </a:prstGeom>
          <a:blipFill dpi="0" rotWithShape="0">
            <a:blip r:embed="rId8"/>
            <a:srcRect/>
            <a:tile tx="0" ty="0" sx="100000" sy="100000" flip="none" algn="tl"/>
          </a:blipFill>
          <a:ln w="2540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367588ED-23F9-FD54-4671-7131855D1A23}"/>
              </a:ext>
            </a:extLst>
          </p:cNvPr>
          <p:cNvCxnSpPr>
            <a:cxnSpLocks/>
          </p:cNvCxnSpPr>
          <p:nvPr/>
        </p:nvCxnSpPr>
        <p:spPr bwMode="auto">
          <a:xfrm flipV="1">
            <a:off x="1981858" y="3016949"/>
            <a:ext cx="1053425" cy="8825"/>
          </a:xfrm>
          <a:prstGeom prst="line">
            <a:avLst/>
          </a:prstGeom>
          <a:blipFill dpi="0" rotWithShape="0">
            <a:blip r:embed="rId8"/>
            <a:srcRect/>
            <a:tile tx="0" ty="0" sx="100000" sy="100000" flip="none" algn="tl"/>
          </a:blipFill>
          <a:ln w="25400" cap="flat" cmpd="sng" algn="ctr">
            <a:solidFill>
              <a:srgbClr val="000000"/>
            </a:solidFill>
            <a:prstDash val="sysDash"/>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Left Brace 10">
            <a:extLst>
              <a:ext uri="{FF2B5EF4-FFF2-40B4-BE49-F238E27FC236}">
                <a16:creationId xmlns:a16="http://schemas.microsoft.com/office/drawing/2014/main" id="{4F12942A-E11D-2D18-9467-BFAD2D9D9610}"/>
              </a:ext>
            </a:extLst>
          </p:cNvPr>
          <p:cNvSpPr/>
          <p:nvPr/>
        </p:nvSpPr>
        <p:spPr bwMode="auto">
          <a:xfrm>
            <a:off x="1432222" y="1973859"/>
            <a:ext cx="549636" cy="1051915"/>
          </a:xfrm>
          <a:prstGeom prst="leftBrace">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mj-lt"/>
              <a:ea typeface="ヒラギノ角ゴ ProN W3" charset="0"/>
              <a:cs typeface="ヒラギノ角ゴ ProN W3" charset="0"/>
              <a:sym typeface="Gill Sans" charset="0"/>
            </a:endParaRPr>
          </a:p>
        </p:txBody>
      </p:sp>
      <p:sp>
        <p:nvSpPr>
          <p:cNvPr id="12" name="Left Brace 11">
            <a:extLst>
              <a:ext uri="{FF2B5EF4-FFF2-40B4-BE49-F238E27FC236}">
                <a16:creationId xmlns:a16="http://schemas.microsoft.com/office/drawing/2014/main" id="{70EA41A2-05C3-65EB-95DD-8B67891BBC51}"/>
              </a:ext>
            </a:extLst>
          </p:cNvPr>
          <p:cNvSpPr/>
          <p:nvPr/>
        </p:nvSpPr>
        <p:spPr bwMode="auto">
          <a:xfrm>
            <a:off x="1378064" y="3025774"/>
            <a:ext cx="605596" cy="2093370"/>
          </a:xfrm>
          <a:prstGeom prst="leftBrace">
            <a:avLst>
              <a:gd name="adj1" fmla="val 38683"/>
              <a:gd name="adj2" fmla="val 50000"/>
            </a:avLst>
          </a:prstGeom>
          <a:no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mj-lt"/>
              <a:ea typeface="ヒラギノ角ゴ ProN W3" charset="0"/>
              <a:cs typeface="ヒラギノ角ゴ ProN W3" charset="0"/>
              <a:sym typeface="Gill Sans" charset="0"/>
            </a:endParaRPr>
          </a:p>
        </p:txBody>
      </p:sp>
      <p:sp>
        <p:nvSpPr>
          <p:cNvPr id="17" name="TextBox 16">
            <a:extLst>
              <a:ext uri="{FF2B5EF4-FFF2-40B4-BE49-F238E27FC236}">
                <a16:creationId xmlns:a16="http://schemas.microsoft.com/office/drawing/2014/main" id="{F0F08327-EDDE-6978-DEDD-DDD3CC227557}"/>
              </a:ext>
            </a:extLst>
          </p:cNvPr>
          <p:cNvSpPr txBox="1"/>
          <p:nvPr/>
        </p:nvSpPr>
        <p:spPr>
          <a:xfrm>
            <a:off x="-140269" y="1292627"/>
            <a:ext cx="1572491" cy="300082"/>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350">
                <a:latin typeface="+mj-lt"/>
              </a:rPr>
              <a:t>Ability in Action</a:t>
            </a:r>
          </a:p>
        </p:txBody>
      </p:sp>
      <p:sp>
        <p:nvSpPr>
          <p:cNvPr id="18" name="TextBox 17">
            <a:extLst>
              <a:ext uri="{FF2B5EF4-FFF2-40B4-BE49-F238E27FC236}">
                <a16:creationId xmlns:a16="http://schemas.microsoft.com/office/drawing/2014/main" id="{3A9A1C5B-7B54-83CD-F7EE-B944BDA955F7}"/>
              </a:ext>
            </a:extLst>
          </p:cNvPr>
          <p:cNvSpPr txBox="1"/>
          <p:nvPr/>
        </p:nvSpPr>
        <p:spPr>
          <a:xfrm>
            <a:off x="-174492" y="2349775"/>
            <a:ext cx="1546298" cy="300082"/>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350">
                <a:latin typeface="+mj-lt"/>
              </a:rPr>
              <a:t>Capability</a:t>
            </a:r>
          </a:p>
        </p:txBody>
      </p:sp>
      <p:sp>
        <p:nvSpPr>
          <p:cNvPr id="19" name="TextBox 18">
            <a:extLst>
              <a:ext uri="{FF2B5EF4-FFF2-40B4-BE49-F238E27FC236}">
                <a16:creationId xmlns:a16="http://schemas.microsoft.com/office/drawing/2014/main" id="{B68A2B11-75A0-9892-5F53-5E4F33C0527F}"/>
              </a:ext>
            </a:extLst>
          </p:cNvPr>
          <p:cNvSpPr txBox="1"/>
          <p:nvPr/>
        </p:nvSpPr>
        <p:spPr>
          <a:xfrm>
            <a:off x="-162361" y="3895527"/>
            <a:ext cx="1546298" cy="300082"/>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350">
                <a:latin typeface="+mj-lt"/>
              </a:rPr>
              <a:t>Capacity</a:t>
            </a:r>
          </a:p>
        </p:txBody>
      </p:sp>
    </p:spTree>
    <p:extLst>
      <p:ext uri="{BB962C8B-B14F-4D97-AF65-F5344CB8AC3E}">
        <p14:creationId xmlns:p14="http://schemas.microsoft.com/office/powerpoint/2010/main" val="389046548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B61736-0EC7-7EA3-EB71-A882036249A0}"/>
              </a:ext>
            </a:extLst>
          </p:cNvPr>
          <p:cNvSpPr>
            <a:spLocks noGrp="1"/>
          </p:cNvSpPr>
          <p:nvPr>
            <p:ph idx="1"/>
          </p:nvPr>
        </p:nvSpPr>
        <p:spPr>
          <a:xfrm>
            <a:off x="362562" y="1173733"/>
            <a:ext cx="4323329" cy="3171397"/>
          </a:xfrm>
        </p:spPr>
        <p:txBody>
          <a:bodyPr/>
          <a:lstStyle/>
          <a:p>
            <a:pPr marL="149348" indent="0">
              <a:buNone/>
            </a:pPr>
            <a:r>
              <a:rPr kumimoji="0" lang="en-US" sz="2000" b="0" i="0" u="none" strike="noStrike" kern="1200" cap="none" spc="0" normalizeH="0" baseline="0" noProof="0" dirty="0">
                <a:ln>
                  <a:noFill/>
                </a:ln>
                <a:solidFill>
                  <a:prstClr val="black"/>
                </a:solidFill>
                <a:effectLst/>
                <a:uLnTx/>
                <a:uFillTx/>
                <a:latin typeface="Arial  "/>
                <a:ea typeface="+mn-ea"/>
                <a:cs typeface="+mn-cs"/>
              </a:rPr>
              <a:t>A new fifth level (“trusted”) reflects the process for reaching the decision to award a learner an attestation of the completion of training, leading to a medical license or specialty registration or certification, that provides permission to act unsupervised and makes the grantors cognizant of the inherent risks. </a:t>
            </a:r>
            <a:endParaRPr lang="en-US" sz="2000" b="0" i="0" u="none" strike="noStrike" kern="1200" cap="none" spc="0" normalizeH="0" baseline="0" noProof="0" dirty="0">
              <a:ln>
                <a:noFill/>
              </a:ln>
              <a:solidFill>
                <a:prstClr val="black"/>
              </a:solidFill>
              <a:effectLst/>
              <a:uLnTx/>
              <a:uFillTx/>
              <a:latin typeface="Arial  "/>
              <a:ea typeface="+mn-ea"/>
              <a:cs typeface="+mn-cs"/>
            </a:endParaRPr>
          </a:p>
          <a:p>
            <a:pPr marL="149348" indent="0">
              <a:buNone/>
            </a:pPr>
            <a:endParaRPr lang="en-US" sz="2000" dirty="0"/>
          </a:p>
        </p:txBody>
      </p:sp>
      <p:sp>
        <p:nvSpPr>
          <p:cNvPr id="3" name="Title 2">
            <a:extLst>
              <a:ext uri="{FF2B5EF4-FFF2-40B4-BE49-F238E27FC236}">
                <a16:creationId xmlns:a16="http://schemas.microsoft.com/office/drawing/2014/main" id="{66A45AA6-8AF0-593F-8DC0-0762C8577947}"/>
              </a:ext>
            </a:extLst>
          </p:cNvPr>
          <p:cNvSpPr>
            <a:spLocks noGrp="1"/>
          </p:cNvSpPr>
          <p:nvPr>
            <p:ph type="title"/>
          </p:nvPr>
        </p:nvSpPr>
        <p:spPr/>
        <p:txBody>
          <a:bodyPr/>
          <a:lstStyle/>
          <a:p>
            <a:r>
              <a:rPr lang="en-US" sz="4800"/>
              <a:t>“Extended” Miller’s Pyramid</a:t>
            </a:r>
          </a:p>
        </p:txBody>
      </p:sp>
      <p:pic>
        <p:nvPicPr>
          <p:cNvPr id="4" name="Picture Placeholder 1" descr="Figure 2"/>
          <p:cNvPicPr>
            <a:picLocks noChangeAspect="1"/>
          </p:cNvPicPr>
          <p:nvPr/>
        </p:nvPicPr>
        <p:blipFill>
          <a:blip r:embed="rId2"/>
          <a:stretch>
            <a:fillRect/>
          </a:stretch>
        </p:blipFill>
        <p:spPr>
          <a:xfrm>
            <a:off x="4685891" y="1107477"/>
            <a:ext cx="4114112" cy="3206912"/>
          </a:xfrm>
          <a:prstGeom prst="rect">
            <a:avLst/>
          </a:prstGeom>
        </p:spPr>
      </p:pic>
      <p:sp>
        <p:nvSpPr>
          <p:cNvPr id="13" name="TextBox 12">
            <a:extLst>
              <a:ext uri="{FF2B5EF4-FFF2-40B4-BE49-F238E27FC236}">
                <a16:creationId xmlns:a16="http://schemas.microsoft.com/office/drawing/2014/main" id="{920C9B81-9BB3-456D-9CF3-DD4D52675CF8}"/>
              </a:ext>
            </a:extLst>
          </p:cNvPr>
          <p:cNvSpPr txBox="1"/>
          <p:nvPr/>
        </p:nvSpPr>
        <p:spPr>
          <a:xfrm>
            <a:off x="759417" y="4519344"/>
            <a:ext cx="8117671" cy="276999"/>
          </a:xfrm>
          <a:prstGeom prst="rect">
            <a:avLst/>
          </a:prstGeom>
          <a:noFill/>
        </p:spPr>
        <p:txBody>
          <a:bodyPr wrap="square" lIns="91440" tIns="45720" rIns="91440" bIns="45720" rtlCol="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defTabSz="685800">
              <a:spcBef>
                <a:spcPts val="0"/>
              </a:spcBef>
              <a:spcAft>
                <a:spcPts val="0"/>
              </a:spcAft>
              <a:defRPr/>
            </a:pPr>
            <a:r>
              <a:rPr lang="en-US" sz="1200" b="1">
                <a:solidFill>
                  <a:schemeClr val="bg1"/>
                </a:solidFill>
                <a:latin typeface="Arial  "/>
                <a:ea typeface="+mn-ea"/>
                <a:cs typeface="+mn-cs"/>
              </a:rPr>
              <a:t>ten Cate, O. et al, </a:t>
            </a:r>
            <a:r>
              <a:rPr lang="en-US" sz="1200" b="1" err="1">
                <a:solidFill>
                  <a:schemeClr val="bg1"/>
                </a:solidFill>
                <a:latin typeface="Arial  "/>
                <a:ea typeface="+mn-ea"/>
                <a:cs typeface="+mn-cs"/>
              </a:rPr>
              <a:t>Acad</a:t>
            </a:r>
            <a:r>
              <a:rPr lang="en-US" sz="1200" b="1">
                <a:solidFill>
                  <a:schemeClr val="bg1"/>
                </a:solidFill>
                <a:latin typeface="Arial  "/>
                <a:ea typeface="+mn-ea"/>
                <a:cs typeface="+mn-cs"/>
              </a:rPr>
              <a:t> Med 2021</a:t>
            </a:r>
          </a:p>
        </p:txBody>
      </p:sp>
      <p:sp>
        <p:nvSpPr>
          <p:cNvPr id="14" name="TextBox 13">
            <a:extLst>
              <a:ext uri="{FF2B5EF4-FFF2-40B4-BE49-F238E27FC236}">
                <a16:creationId xmlns:a16="http://schemas.microsoft.com/office/drawing/2014/main" id="{D97BB4B0-7D73-41EC-98E2-6369CB6120E9}"/>
              </a:ext>
            </a:extLst>
          </p:cNvPr>
          <p:cNvSpPr txBox="1"/>
          <p:nvPr/>
        </p:nvSpPr>
        <p:spPr>
          <a:xfrm>
            <a:off x="4302136" y="1344705"/>
            <a:ext cx="1418665" cy="507831"/>
          </a:xfrm>
          <a:prstGeom prst="rect">
            <a:avLst/>
          </a:prstGeom>
          <a:noFill/>
        </p:spPr>
        <p:txBody>
          <a:bodyPr wrap="square" lIns="91440" tIns="45720" rIns="91440" bIns="45720" rtlCol="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prstClr val="black"/>
                </a:solidFill>
                <a:effectLst/>
                <a:uLnTx/>
                <a:uFillTx/>
                <a:latin typeface="Arial  "/>
                <a:ea typeface="+mn-ea"/>
                <a:cs typeface="+mn-cs"/>
              </a:rPr>
              <a:t>Work-based assessments</a:t>
            </a:r>
            <a:endParaRPr lang="en-US" sz="1350" b="1" i="0" u="none" strike="noStrike" kern="1200" cap="none" spc="0" normalizeH="0" baseline="0" noProof="0" dirty="0">
              <a:ln>
                <a:noFill/>
              </a:ln>
              <a:solidFill>
                <a:prstClr val="black"/>
              </a:solidFill>
              <a:effectLst/>
              <a:uLnTx/>
              <a:uFillTx/>
              <a:latin typeface="Arial  "/>
              <a:ea typeface="+mn-ea"/>
              <a:cs typeface="+mn-cs"/>
            </a:endParaRPr>
          </a:p>
        </p:txBody>
      </p:sp>
      <p:cxnSp>
        <p:nvCxnSpPr>
          <p:cNvPr id="16" name="Straight Arrow Connector 15">
            <a:extLst>
              <a:ext uri="{FF2B5EF4-FFF2-40B4-BE49-F238E27FC236}">
                <a16:creationId xmlns:a16="http://schemas.microsoft.com/office/drawing/2014/main" id="{A9FDF95D-5AD4-4CEC-9D78-BC453F4D7B87}"/>
              </a:ext>
            </a:extLst>
          </p:cNvPr>
          <p:cNvCxnSpPr>
            <a:cxnSpLocks/>
          </p:cNvCxnSpPr>
          <p:nvPr/>
        </p:nvCxnSpPr>
        <p:spPr>
          <a:xfrm>
            <a:off x="5497033" y="1799231"/>
            <a:ext cx="489097" cy="43765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483136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50875" y="306896"/>
            <a:ext cx="9144000" cy="750095"/>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l">
              <a:defRPr/>
            </a:pPr>
            <a:r>
              <a:rPr lang="en-US" altLang="en-US" sz="3200">
                <a:solidFill>
                  <a:schemeClr val="tx1"/>
                </a:solidFill>
                <a:latin typeface="Arial  "/>
              </a:rPr>
              <a:t>Cambridge Model: “Righting” the Pyramid</a:t>
            </a:r>
          </a:p>
        </p:txBody>
      </p:sp>
      <p:sp>
        <p:nvSpPr>
          <p:cNvPr id="81924" name="AutoShape 4"/>
          <p:cNvSpPr>
            <a:spLocks noChangeArrowheads="1"/>
          </p:cNvSpPr>
          <p:nvPr/>
        </p:nvSpPr>
        <p:spPr bwMode="auto">
          <a:xfrm flipV="1">
            <a:off x="3244362" y="1734700"/>
            <a:ext cx="2646484" cy="1846699"/>
          </a:xfrm>
          <a:prstGeom prst="triangle">
            <a:avLst>
              <a:gd name="adj" fmla="val 50000"/>
            </a:avLst>
          </a:prstGeom>
          <a:solidFill>
            <a:schemeClr val="accent1">
              <a:lumMod val="20000"/>
              <a:lumOff val="80000"/>
            </a:schemeClr>
          </a:solidFill>
          <a:ln w="9525">
            <a:solidFill>
              <a:schemeClr val="tx1"/>
            </a:solidFill>
            <a:miter lim="800000"/>
            <a:headEnd/>
            <a:tailEnd/>
          </a:ln>
          <a:effectLst/>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defRPr/>
            </a:pPr>
            <a:endParaRPr lang="en-US" sz="1350"/>
          </a:p>
        </p:txBody>
      </p:sp>
      <p:sp>
        <p:nvSpPr>
          <p:cNvPr id="78852" name="Text Box 10"/>
          <p:cNvSpPr txBox="1">
            <a:spLocks noChangeArrowheads="1"/>
          </p:cNvSpPr>
          <p:nvPr/>
        </p:nvSpPr>
        <p:spPr bwMode="auto">
          <a:xfrm>
            <a:off x="3883314" y="1970741"/>
            <a:ext cx="14287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400" b="1" i="1">
                <a:latin typeface="Arial  "/>
              </a:rPr>
              <a:t>Performance</a:t>
            </a:r>
          </a:p>
        </p:txBody>
      </p:sp>
      <p:sp>
        <p:nvSpPr>
          <p:cNvPr id="78853" name="Text Box 11"/>
          <p:cNvSpPr txBox="1">
            <a:spLocks noChangeArrowheads="1"/>
          </p:cNvSpPr>
          <p:nvPr/>
        </p:nvSpPr>
        <p:spPr bwMode="auto">
          <a:xfrm>
            <a:off x="3940596" y="2626626"/>
            <a:ext cx="126487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400" b="1">
                <a:latin typeface="Arial  "/>
              </a:rPr>
              <a:t>Competence</a:t>
            </a:r>
          </a:p>
        </p:txBody>
      </p:sp>
      <p:sp>
        <p:nvSpPr>
          <p:cNvPr id="78854" name="Text Box 12"/>
          <p:cNvSpPr txBox="1">
            <a:spLocks noChangeArrowheads="1"/>
          </p:cNvSpPr>
          <p:nvPr/>
        </p:nvSpPr>
        <p:spPr bwMode="auto">
          <a:xfrm>
            <a:off x="6198071" y="2034666"/>
            <a:ext cx="17145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400" b="1" i="1">
                <a:latin typeface="Arial  "/>
              </a:rPr>
              <a:t>Individual related influences</a:t>
            </a:r>
          </a:p>
        </p:txBody>
      </p:sp>
      <p:sp>
        <p:nvSpPr>
          <p:cNvPr id="78855" name="Text Box 13"/>
          <p:cNvSpPr txBox="1">
            <a:spLocks noChangeArrowheads="1"/>
          </p:cNvSpPr>
          <p:nvPr/>
        </p:nvSpPr>
        <p:spPr bwMode="auto">
          <a:xfrm>
            <a:off x="1505490" y="2034666"/>
            <a:ext cx="14859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400" b="1" i="1">
                <a:latin typeface="Arial  "/>
              </a:rPr>
              <a:t>System related influences</a:t>
            </a:r>
          </a:p>
        </p:txBody>
      </p:sp>
      <p:sp>
        <p:nvSpPr>
          <p:cNvPr id="78856" name="Text Box 24"/>
          <p:cNvSpPr txBox="1">
            <a:spLocks noChangeArrowheads="1"/>
          </p:cNvSpPr>
          <p:nvPr/>
        </p:nvSpPr>
        <p:spPr bwMode="auto">
          <a:xfrm>
            <a:off x="6198394" y="4512754"/>
            <a:ext cx="26860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eaLnBrk="1" hangingPunct="1">
              <a:spcBef>
                <a:spcPct val="50000"/>
              </a:spcBef>
              <a:buClrTx/>
              <a:buFontTx/>
              <a:buNone/>
            </a:pPr>
            <a:r>
              <a:rPr lang="en-US" altLang="en-US" sz="1200" b="1" err="1">
                <a:solidFill>
                  <a:schemeClr val="bg1"/>
                </a:solidFill>
                <a:latin typeface="Arial  "/>
              </a:rPr>
              <a:t>Rethans</a:t>
            </a:r>
            <a:r>
              <a:rPr lang="en-US" altLang="en-US" sz="1200" b="1">
                <a:solidFill>
                  <a:schemeClr val="bg1"/>
                </a:solidFill>
                <a:latin typeface="Arial  "/>
              </a:rPr>
              <a:t>, Norcini, et al, 2002</a:t>
            </a:r>
          </a:p>
        </p:txBody>
      </p:sp>
      <p:sp>
        <p:nvSpPr>
          <p:cNvPr id="78857" name="TextBox 1"/>
          <p:cNvSpPr txBox="1">
            <a:spLocks noChangeArrowheads="1"/>
          </p:cNvSpPr>
          <p:nvPr/>
        </p:nvSpPr>
        <p:spPr bwMode="auto">
          <a:xfrm>
            <a:off x="1637705" y="3889793"/>
            <a:ext cx="60379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r>
              <a:rPr lang="en-US" altLang="en-US" sz="1400" b="1" i="1">
                <a:latin typeface="Arial  "/>
              </a:rPr>
              <a:t>Work-based assessment has to be the primary focus of our assessment programs </a:t>
            </a:r>
          </a:p>
        </p:txBody>
      </p:sp>
      <p:pic>
        <p:nvPicPr>
          <p:cNvPr id="78858" name="Picture 5" descr="C:\Users\Eric Holmboe\AppData\Local\Microsoft\Windows\Temporary Internet Files\Content.IE5\SAJFLG4V\spotlight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270" y="1693347"/>
            <a:ext cx="1635919" cy="2177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9" name="Picture 5" descr="C:\Users\Eric Holmboe\AppData\Local\Microsoft\Windows\Temporary Internet Files\Content.IE5\SAJFLG4V\spotlight1[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909" y="1683050"/>
            <a:ext cx="1635919" cy="223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Connector 3"/>
          <p:cNvCxnSpPr/>
          <p:nvPr/>
        </p:nvCxnSpPr>
        <p:spPr>
          <a:xfrm>
            <a:off x="3987503" y="2624655"/>
            <a:ext cx="117157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p:nvSpPr>
        <p:spPr bwMode="auto">
          <a:xfrm>
            <a:off x="5772150" y="1309255"/>
            <a:ext cx="1231323" cy="173182"/>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4" name="Rectangle 13"/>
          <p:cNvSpPr/>
          <p:nvPr/>
        </p:nvSpPr>
        <p:spPr bwMode="auto">
          <a:xfrm>
            <a:off x="2194106" y="1317482"/>
            <a:ext cx="1231323" cy="173182"/>
          </a:xfrm>
          <a:prstGeom prst="rect">
            <a:avLst/>
          </a:prstGeom>
          <a:solidFill>
            <a:schemeClr val="bg1"/>
          </a:solidFill>
          <a:ln w="25400"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3" name="TextBox 2"/>
          <p:cNvSpPr txBox="1"/>
          <p:nvPr/>
        </p:nvSpPr>
        <p:spPr>
          <a:xfrm>
            <a:off x="3436144" y="1253707"/>
            <a:ext cx="2389909" cy="307777"/>
          </a:xfrm>
          <a:prstGeom prst="rect">
            <a:avLst/>
          </a:prstGeom>
          <a:noFill/>
        </p:spPr>
        <p:txBody>
          <a:bodyPr wrap="square" lIns="91440" tIns="45720" rIns="91440" bIns="45720" rtlCol="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400">
                <a:latin typeface="Arial  "/>
              </a:rPr>
              <a:t>Context Matters!</a:t>
            </a:r>
          </a:p>
        </p:txBody>
      </p:sp>
      <p:cxnSp>
        <p:nvCxnSpPr>
          <p:cNvPr id="6" name="Straight Arrow Connector 5"/>
          <p:cNvCxnSpPr/>
          <p:nvPr/>
        </p:nvCxnSpPr>
        <p:spPr bwMode="auto">
          <a:xfrm>
            <a:off x="5302028" y="1459612"/>
            <a:ext cx="1004455" cy="663421"/>
          </a:xfrm>
          <a:prstGeom prst="straightConnector1">
            <a:avLst/>
          </a:prstGeom>
          <a:blipFill dpi="0" rotWithShape="0">
            <a:blip r:embed="rId5"/>
            <a:srcRect/>
            <a:tile tx="0" ty="0" sx="100000" sy="100000" flip="none" algn="tl"/>
          </a:blipFill>
          <a:ln w="254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Straight Arrow Connector 7"/>
          <p:cNvCxnSpPr/>
          <p:nvPr/>
        </p:nvCxnSpPr>
        <p:spPr bwMode="auto">
          <a:xfrm flipH="1">
            <a:off x="2774707" y="1458279"/>
            <a:ext cx="1162835" cy="640017"/>
          </a:xfrm>
          <a:prstGeom prst="straightConnector1">
            <a:avLst/>
          </a:prstGeom>
          <a:blipFill dpi="0" rotWithShape="0">
            <a:blip r:embed="rId5"/>
            <a:srcRect/>
            <a:tile tx="0" ty="0" sx="100000" sy="100000" flip="none" algn="tl"/>
          </a:blipFill>
          <a:ln w="25400" cap="flat" cmpd="sng" algn="ctr">
            <a:solidFill>
              <a:srgbClr val="C00000"/>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2689990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5BABD-2E72-B7E5-3130-D4F15046F03F}"/>
              </a:ext>
            </a:extLst>
          </p:cNvPr>
          <p:cNvSpPr>
            <a:spLocks noGrp="1"/>
          </p:cNvSpPr>
          <p:nvPr>
            <p:ph type="ctrTitle"/>
          </p:nvPr>
        </p:nvSpPr>
        <p:spPr>
          <a:xfrm>
            <a:off x="378299" y="1728802"/>
            <a:ext cx="8472511" cy="1044549"/>
          </a:xfrm>
        </p:spPr>
        <p:txBody>
          <a:bodyPr/>
          <a:lstStyle/>
          <a:p>
            <a:pPr algn="ctr"/>
            <a:r>
              <a:rPr lang="en-US" sz="4400">
                <a:cs typeface="Arial"/>
              </a:rPr>
              <a:t>Small group exercise #1:</a:t>
            </a:r>
            <a:r>
              <a:rPr lang="en-US" sz="6000">
                <a:cs typeface="Arial"/>
              </a:rPr>
              <a:t>  </a:t>
            </a:r>
          </a:p>
        </p:txBody>
      </p:sp>
      <p:sp>
        <p:nvSpPr>
          <p:cNvPr id="4" name="Subtitle 3">
            <a:extLst>
              <a:ext uri="{FF2B5EF4-FFF2-40B4-BE49-F238E27FC236}">
                <a16:creationId xmlns:a16="http://schemas.microsoft.com/office/drawing/2014/main" id="{8EC4AF50-74AA-400E-9A91-51E290A7342E}"/>
              </a:ext>
            </a:extLst>
          </p:cNvPr>
          <p:cNvSpPr>
            <a:spLocks noGrp="1"/>
          </p:cNvSpPr>
          <p:nvPr>
            <p:ph type="subTitle" idx="1"/>
          </p:nvPr>
        </p:nvSpPr>
        <p:spPr>
          <a:xfrm>
            <a:off x="378299" y="2779059"/>
            <a:ext cx="8472511" cy="1369777"/>
          </a:xfrm>
        </p:spPr>
        <p:txBody>
          <a:bodyPr vert="horz" lIns="91440" tIns="45720" rIns="91440" bIns="45720" rtlCol="0" anchor="t" anchorCtr="0">
            <a:noAutofit/>
          </a:bodyPr>
          <a:lstStyle/>
          <a:p>
            <a:pPr algn="ctr"/>
            <a:r>
              <a:rPr lang="en-US" sz="2400"/>
              <a:t>Which assessment methods do you use to assess: </a:t>
            </a:r>
          </a:p>
          <a:p>
            <a:pPr algn="ctr"/>
            <a:r>
              <a:rPr lang="en-US" sz="1400"/>
              <a:t>Patient Care (PC)</a:t>
            </a:r>
          </a:p>
          <a:p>
            <a:pPr algn="ctr"/>
            <a:r>
              <a:rPr lang="en-US" sz="1400"/>
              <a:t>Medical Knowledge (MK)</a:t>
            </a:r>
          </a:p>
          <a:p>
            <a:pPr algn="ctr"/>
            <a:r>
              <a:rPr lang="en-US" sz="1400"/>
              <a:t>Professionalism (PROF)</a:t>
            </a:r>
          </a:p>
          <a:p>
            <a:pPr algn="ctr"/>
            <a:r>
              <a:rPr lang="en-US" sz="1800">
                <a:solidFill>
                  <a:schemeClr val="accent1">
                    <a:lumMod val="75000"/>
                  </a:schemeClr>
                </a:solidFill>
              </a:rPr>
              <a:t>Where do they fit on Miller’s pyramid?</a:t>
            </a:r>
          </a:p>
          <a:p>
            <a:pPr algn="ctr"/>
            <a:endParaRPr lang="en-US" sz="2400"/>
          </a:p>
        </p:txBody>
      </p:sp>
      <p:pic>
        <p:nvPicPr>
          <p:cNvPr id="16" name="Picture 15" descr="A diagram of a pyramid&#10;&#10;Description automatically generated">
            <a:extLst>
              <a:ext uri="{FF2B5EF4-FFF2-40B4-BE49-F238E27FC236}">
                <a16:creationId xmlns:a16="http://schemas.microsoft.com/office/drawing/2014/main" id="{4F98A987-D0D0-A726-9125-5F21E49986B3}"/>
              </a:ext>
            </a:extLst>
          </p:cNvPr>
          <p:cNvPicPr>
            <a:picLocks noChangeAspect="1"/>
          </p:cNvPicPr>
          <p:nvPr/>
        </p:nvPicPr>
        <p:blipFill>
          <a:blip r:embed="rId2"/>
          <a:stretch>
            <a:fillRect/>
          </a:stretch>
        </p:blipFill>
        <p:spPr>
          <a:xfrm>
            <a:off x="6488724" y="510824"/>
            <a:ext cx="1882449" cy="1282986"/>
          </a:xfrm>
          <a:prstGeom prst="rect">
            <a:avLst/>
          </a:prstGeom>
        </p:spPr>
      </p:pic>
      <p:pic>
        <p:nvPicPr>
          <p:cNvPr id="20" name="Picture Placeholder 19" descr="A diagram of a pyramid&#10;&#10;Description automatically generated">
            <a:extLst>
              <a:ext uri="{FF2B5EF4-FFF2-40B4-BE49-F238E27FC236}">
                <a16:creationId xmlns:a16="http://schemas.microsoft.com/office/drawing/2014/main" id="{05BB4278-ACD6-8A0D-2ABE-E6A63C28F3C1}"/>
              </a:ext>
            </a:extLst>
          </p:cNvPr>
          <p:cNvPicPr>
            <a:picLocks noGrp="1" noChangeAspect="1"/>
          </p:cNvPicPr>
          <p:nvPr>
            <p:ph type="pic" sz="quarter" idx="13"/>
          </p:nvPr>
        </p:nvPicPr>
        <p:blipFill>
          <a:blip r:embed="rId3"/>
          <a:srcRect l="5544" r="5544"/>
          <a:stretch>
            <a:fillRect/>
          </a:stretch>
        </p:blipFill>
        <p:spPr/>
      </p:pic>
    </p:spTree>
    <p:extLst>
      <p:ext uri="{BB962C8B-B14F-4D97-AF65-F5344CB8AC3E}">
        <p14:creationId xmlns:p14="http://schemas.microsoft.com/office/powerpoint/2010/main" val="311038679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4"/>
          <p:cNvSpPr>
            <a:spLocks noGrp="1"/>
          </p:cNvSpPr>
          <p:nvPr>
            <p:ph type="title"/>
          </p:nvPr>
        </p:nvSpPr>
        <p:spPr>
          <a:xfrm>
            <a:off x="361334" y="0"/>
            <a:ext cx="8782665" cy="102600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5400" b="1">
                <a:solidFill>
                  <a:schemeClr val="tx1"/>
                </a:solidFill>
                <a:latin typeface="+mj-lt"/>
              </a:rPr>
              <a:t>How to Choose?</a:t>
            </a:r>
            <a:endParaRPr lang="en-US" sz="5400">
              <a:solidFill>
                <a:schemeClr val="tx1"/>
              </a:solidFill>
            </a:endParaRPr>
          </a:p>
        </p:txBody>
      </p:sp>
      <p:pic>
        <p:nvPicPr>
          <p:cNvPr id="82947" name="Picture 2" descr="https://encrypted-tbn1.gstatic.com/images?q=tbn:ANd9GcSf6xFSqn13fDdVCJOBPyp7L8BxP1LoLfoI_LGWMBMbsp9R2kdljA">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696" b="3876"/>
          <a:stretch/>
        </p:blipFill>
        <p:spPr bwMode="auto">
          <a:xfrm>
            <a:off x="1854857" y="1206818"/>
            <a:ext cx="5434620" cy="309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87933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689EA3F-F0A5-22E9-30CA-DAA67D26ADAF}"/>
              </a:ext>
            </a:extLst>
          </p:cNvPr>
          <p:cNvSpPr>
            <a:spLocks noGrp="1"/>
          </p:cNvSpPr>
          <p:nvPr>
            <p:ph idx="1"/>
          </p:nvPr>
        </p:nvSpPr>
        <p:spPr>
          <a:xfrm>
            <a:off x="1046120" y="1173733"/>
            <a:ext cx="7804689" cy="3171397"/>
          </a:xfrm>
        </p:spPr>
        <p:txBody>
          <a:bodyPr/>
          <a:lstStyle/>
          <a:p>
            <a:pPr marL="149225" indent="0">
              <a:buNone/>
            </a:pPr>
            <a:r>
              <a:rPr lang="en-US" sz="2800" dirty="0"/>
              <a:t>Four major types</a:t>
            </a:r>
            <a:endParaRPr lang="en-US" sz="4400" dirty="0"/>
          </a:p>
          <a:p>
            <a:pPr marL="492125" indent="-342900"/>
            <a:r>
              <a:rPr lang="en-US" sz="1800" dirty="0"/>
              <a:t>  Written tests</a:t>
            </a:r>
          </a:p>
          <a:p>
            <a:pPr marL="606425"/>
            <a:r>
              <a:rPr lang="en-US" sz="1800" dirty="0"/>
              <a:t>Oral exams</a:t>
            </a:r>
          </a:p>
          <a:p>
            <a:pPr marL="606425"/>
            <a:r>
              <a:rPr lang="en-US" sz="1800" dirty="0"/>
              <a:t>Performance tests</a:t>
            </a:r>
          </a:p>
          <a:p>
            <a:pPr marL="606425"/>
            <a:r>
              <a:rPr lang="en-US" sz="1800" dirty="0"/>
              <a:t>Clinical (work-based) observations</a:t>
            </a:r>
          </a:p>
          <a:p>
            <a:pPr marL="149225" indent="0">
              <a:buNone/>
            </a:pPr>
            <a:r>
              <a:rPr lang="en-US" sz="2800" i="1" dirty="0"/>
              <a:t>PLUS</a:t>
            </a:r>
          </a:p>
          <a:p>
            <a:pPr marL="492125" indent="-342900"/>
            <a:r>
              <a:rPr lang="en-US" sz="1800" dirty="0"/>
              <a:t>  Narrative assessment</a:t>
            </a:r>
          </a:p>
          <a:p>
            <a:pPr marL="492125" indent="-342900"/>
            <a:r>
              <a:rPr lang="en-US" sz="1800" dirty="0"/>
              <a:t>  Portfolios</a:t>
            </a:r>
          </a:p>
        </p:txBody>
      </p:sp>
      <p:sp>
        <p:nvSpPr>
          <p:cNvPr id="3" name="Title 2">
            <a:extLst>
              <a:ext uri="{FF2B5EF4-FFF2-40B4-BE49-F238E27FC236}">
                <a16:creationId xmlns:a16="http://schemas.microsoft.com/office/drawing/2014/main" id="{DA04C6FD-93C1-47B2-DAFD-741C5BFD8799}"/>
              </a:ext>
            </a:extLst>
          </p:cNvPr>
          <p:cNvSpPr>
            <a:spLocks noGrp="1"/>
          </p:cNvSpPr>
          <p:nvPr>
            <p:ph type="title"/>
          </p:nvPr>
        </p:nvSpPr>
        <p:spPr/>
        <p:txBody>
          <a:bodyPr/>
          <a:lstStyle/>
          <a:p>
            <a:pPr algn="ctr"/>
            <a:r>
              <a:rPr lang="en-US">
                <a:cs typeface="Arial"/>
              </a:rPr>
              <a:t>Types of Assessment</a:t>
            </a:r>
          </a:p>
        </p:txBody>
      </p:sp>
      <p:sp>
        <p:nvSpPr>
          <p:cNvPr id="4" name="TextBox 3">
            <a:extLst>
              <a:ext uri="{FF2B5EF4-FFF2-40B4-BE49-F238E27FC236}">
                <a16:creationId xmlns:a16="http://schemas.microsoft.com/office/drawing/2014/main" id="{62078CCF-F35D-8124-6D48-BC183A3E7965}"/>
              </a:ext>
            </a:extLst>
          </p:cNvPr>
          <p:cNvSpPr txBox="1"/>
          <p:nvPr/>
        </p:nvSpPr>
        <p:spPr>
          <a:xfrm>
            <a:off x="924732" y="4480786"/>
            <a:ext cx="7926077" cy="300082"/>
          </a:xfrm>
          <a:prstGeom prst="rect">
            <a:avLst/>
          </a:prstGeom>
          <a:noFill/>
        </p:spPr>
        <p:txBody>
          <a:bodyPr wrap="square" lIns="91440" tIns="45720" rIns="91440" bIns="45720" rtlCol="0" anchor="t">
            <a:spAutoFit/>
          </a:bodyPr>
          <a:lstStyle/>
          <a:p>
            <a:pPr algn="r"/>
            <a:r>
              <a:rPr lang="en-US" sz="1350" b="1" dirty="0">
                <a:solidFill>
                  <a:schemeClr val="bg1"/>
                </a:solidFill>
                <a:latin typeface="+mj-lt"/>
              </a:rPr>
              <a:t>               </a:t>
            </a:r>
            <a:r>
              <a:rPr lang="en-US" sz="1200" b="1">
                <a:solidFill>
                  <a:schemeClr val="bg1"/>
                </a:solidFill>
                <a:latin typeface="+mj-lt"/>
              </a:rPr>
              <a:t>Assessment in Health Professions Education, 2nd ed.</a:t>
            </a:r>
          </a:p>
        </p:txBody>
      </p:sp>
    </p:spTree>
    <p:extLst>
      <p:ext uri="{BB962C8B-B14F-4D97-AF65-F5344CB8AC3E}">
        <p14:creationId xmlns:p14="http://schemas.microsoft.com/office/powerpoint/2010/main" val="14764839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B2D981-9DA8-6681-12C7-A71A5ED55C99}"/>
              </a:ext>
            </a:extLst>
          </p:cNvPr>
          <p:cNvSpPr>
            <a:spLocks noGrp="1"/>
          </p:cNvSpPr>
          <p:nvPr>
            <p:ph type="title"/>
          </p:nvPr>
        </p:nvSpPr>
        <p:spPr/>
        <p:txBody>
          <a:bodyPr/>
          <a:lstStyle/>
          <a:p>
            <a:pPr algn="ctr"/>
            <a:r>
              <a:rPr lang="en-US" sz="4800" dirty="0">
                <a:cs typeface="Arial"/>
              </a:rPr>
              <a:t>Written tests- Pros/Cons</a:t>
            </a:r>
            <a:endParaRPr lang="en-US" sz="4800">
              <a:cs typeface="Arial"/>
            </a:endParaRPr>
          </a:p>
        </p:txBody>
      </p:sp>
      <p:sp>
        <p:nvSpPr>
          <p:cNvPr id="2" name="Content Placeholder 1">
            <a:extLst>
              <a:ext uri="{FF2B5EF4-FFF2-40B4-BE49-F238E27FC236}">
                <a16:creationId xmlns:a16="http://schemas.microsoft.com/office/drawing/2014/main" id="{54F344AF-E7F4-8A4C-8285-54834F843813}"/>
              </a:ext>
            </a:extLst>
          </p:cNvPr>
          <p:cNvSpPr>
            <a:spLocks noGrp="1"/>
          </p:cNvSpPr>
          <p:nvPr>
            <p:ph sz="half" idx="1"/>
          </p:nvPr>
        </p:nvSpPr>
        <p:spPr>
          <a:xfrm>
            <a:off x="588936" y="1146875"/>
            <a:ext cx="4097364" cy="3653725"/>
          </a:xfrm>
        </p:spPr>
        <p:txBody>
          <a:bodyPr/>
          <a:lstStyle/>
          <a:p>
            <a:pPr marL="149225" indent="0" algn="ctr">
              <a:buNone/>
            </a:pPr>
            <a:r>
              <a:rPr lang="en-US" sz="2800" b="1" u="sng" dirty="0"/>
              <a:t>Pros</a:t>
            </a:r>
          </a:p>
          <a:p>
            <a:pPr marL="606425">
              <a:buFont typeface="Wingdings" pitchFamily="2" charset="2"/>
              <a:buChar char="ü"/>
            </a:pPr>
            <a:r>
              <a:rPr lang="en-US" sz="1800" dirty="0"/>
              <a:t>Most often used to test medical knowledge (MK), but consider...other core competencies </a:t>
            </a:r>
            <a:r>
              <a:rPr lang="en-US" sz="1400" dirty="0"/>
              <a:t>e.g., systems-based practice (SBP) and practice-based learning &amp; improvement (PBLI)</a:t>
            </a:r>
          </a:p>
          <a:p>
            <a:pPr marL="606425">
              <a:buFont typeface="Wingdings" pitchFamily="2" charset="2"/>
              <a:buChar char="ü"/>
            </a:pPr>
            <a:endParaRPr lang="en-US" sz="1400" dirty="0"/>
          </a:p>
          <a:p>
            <a:pPr marL="606425">
              <a:buFont typeface="Wingdings" pitchFamily="2" charset="2"/>
              <a:buChar char="ü"/>
            </a:pPr>
            <a:r>
              <a:rPr lang="en-US" sz="1600" dirty="0"/>
              <a:t>Good for testing medical knowledge. Gets at the "knows" &amp; "knows how" of Miller's pyramid</a:t>
            </a:r>
          </a:p>
        </p:txBody>
      </p:sp>
      <p:sp>
        <p:nvSpPr>
          <p:cNvPr id="4" name="Content Placeholder 3">
            <a:extLst>
              <a:ext uri="{FF2B5EF4-FFF2-40B4-BE49-F238E27FC236}">
                <a16:creationId xmlns:a16="http://schemas.microsoft.com/office/drawing/2014/main" id="{7D670345-F78E-FBCD-134B-D93A21E08856}"/>
              </a:ext>
            </a:extLst>
          </p:cNvPr>
          <p:cNvSpPr>
            <a:spLocks noGrp="1"/>
          </p:cNvSpPr>
          <p:nvPr>
            <p:ph sz="half" idx="2"/>
          </p:nvPr>
        </p:nvSpPr>
        <p:spPr>
          <a:xfrm>
            <a:off x="4838700" y="1146875"/>
            <a:ext cx="3771900" cy="3653725"/>
          </a:xfrm>
        </p:spPr>
        <p:txBody>
          <a:bodyPr/>
          <a:lstStyle/>
          <a:p>
            <a:pPr marL="149348" indent="0" algn="ctr">
              <a:buNone/>
            </a:pPr>
            <a:r>
              <a:rPr lang="en-US" sz="2800" b="1" u="sng" dirty="0"/>
              <a:t>Cons</a:t>
            </a:r>
          </a:p>
          <a:p>
            <a:r>
              <a:rPr lang="en-US" sz="2000" dirty="0"/>
              <a:t>Test questions are hard to write!</a:t>
            </a:r>
          </a:p>
        </p:txBody>
      </p:sp>
    </p:spTree>
    <p:extLst>
      <p:ext uri="{BB962C8B-B14F-4D97-AF65-F5344CB8AC3E}">
        <p14:creationId xmlns:p14="http://schemas.microsoft.com/office/powerpoint/2010/main" val="34857913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7928-B3ED-47BD-B3C9-02D7108308A4}"/>
              </a:ext>
            </a:extLst>
          </p:cNvPr>
          <p:cNvSpPr>
            <a:spLocks noGrp="1"/>
          </p:cNvSpPr>
          <p:nvPr>
            <p:ph type="title"/>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Conflicts of Interest</a:t>
            </a:r>
          </a:p>
        </p:txBody>
      </p:sp>
      <p:sp>
        <p:nvSpPr>
          <p:cNvPr id="3" name="Content Placeholder 2">
            <a:extLst>
              <a:ext uri="{FF2B5EF4-FFF2-40B4-BE49-F238E27FC236}">
                <a16:creationId xmlns:a16="http://schemas.microsoft.com/office/drawing/2014/main" id="{BB1C31F1-D37B-4845-93C8-FC83587FE4F5}"/>
              </a:ext>
            </a:extLst>
          </p:cNvPr>
          <p:cNvSpPr>
            <a:spLocks noGrp="1"/>
          </p:cNvSpPr>
          <p:nvPr>
            <p:ph idx="1"/>
          </p:nvPr>
        </p:nvSpPr>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dirty="0"/>
              <a:t>None </a:t>
            </a:r>
            <a:r>
              <a:rPr lang="en-US"/>
              <a:t>to report</a:t>
            </a:r>
          </a:p>
        </p:txBody>
      </p:sp>
      <p:sp>
        <p:nvSpPr>
          <p:cNvPr id="4" name="Slide Number Placeholder 3">
            <a:extLst>
              <a:ext uri="{FF2B5EF4-FFF2-40B4-BE49-F238E27FC236}">
                <a16:creationId xmlns:a16="http://schemas.microsoft.com/office/drawing/2014/main" id="{47A0F3E9-6E17-438D-96FD-46742D4AEA79}"/>
              </a:ext>
            </a:extLst>
          </p:cNvPr>
          <p:cNvSpPr>
            <a:spLocks noGrp="1"/>
          </p:cNvSpPr>
          <p:nvPr>
            <p:ph type="sldNum" sz="quarter" idx="10"/>
          </p:nvPr>
        </p:nvSpPr>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AC38F574-C4C0-48B1-B81D-85833E98F04F}" type="slidenum">
              <a:rPr lang="en-US" smtClean="0"/>
              <a:pPr/>
              <a:t>2</a:t>
            </a:fld>
            <a:endParaRPr lang="en-US" dirty="0"/>
          </a:p>
        </p:txBody>
      </p:sp>
    </p:spTree>
    <p:extLst>
      <p:ext uri="{BB962C8B-B14F-4D97-AF65-F5344CB8AC3E}">
        <p14:creationId xmlns:p14="http://schemas.microsoft.com/office/powerpoint/2010/main" val="3843795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D62D22-A799-0B65-F95A-8035BE78B966}"/>
              </a:ext>
            </a:extLst>
          </p:cNvPr>
          <p:cNvSpPr>
            <a:spLocks noGrp="1"/>
          </p:cNvSpPr>
          <p:nvPr>
            <p:ph idx="1"/>
          </p:nvPr>
        </p:nvSpPr>
        <p:spPr/>
        <p:txBody>
          <a:bodyPr/>
          <a:lstStyle/>
          <a:p>
            <a:pPr marL="149225" indent="0">
              <a:buNone/>
            </a:pPr>
            <a:r>
              <a:rPr lang="en-US" sz="2400" dirty="0"/>
              <a:t>Oral questioning in various formats</a:t>
            </a:r>
            <a:endParaRPr lang="en-US"/>
          </a:p>
          <a:p>
            <a:pPr marL="149225" indent="0">
              <a:buNone/>
            </a:pPr>
            <a:r>
              <a:rPr lang="en-US" sz="2400" dirty="0"/>
              <a:t>Usually face-to-face</a:t>
            </a:r>
            <a:endParaRPr lang="en-US" sz="2400"/>
          </a:p>
          <a:p>
            <a:pPr marL="855345" lvl="1"/>
            <a:r>
              <a:rPr lang="en-US" sz="2400" dirty="0"/>
              <a:t>Formal/high-stakes</a:t>
            </a:r>
            <a:endParaRPr lang="en-US" sz="2400"/>
          </a:p>
          <a:p>
            <a:pPr marL="855345" lvl="1"/>
            <a:r>
              <a:rPr lang="en-US" sz="2400" dirty="0"/>
              <a:t>Informal – bedside, chart-stimulated recall</a:t>
            </a:r>
            <a:endParaRPr lang="en-US" sz="2400"/>
          </a:p>
          <a:p>
            <a:pPr marL="398145" lvl="1" indent="0">
              <a:buNone/>
            </a:pPr>
            <a:r>
              <a:rPr lang="en-US" sz="2400" dirty="0"/>
              <a:t>Used to assess: e.g.,</a:t>
            </a:r>
            <a:endParaRPr lang="en-US" sz="2400"/>
          </a:p>
          <a:p>
            <a:pPr marL="932180" lvl="2" indent="-285750"/>
            <a:r>
              <a:rPr lang="en-US" sz="1800" dirty="0"/>
              <a:t>Clinical reasoning</a:t>
            </a:r>
            <a:endParaRPr lang="en-US" sz="1800"/>
          </a:p>
          <a:p>
            <a:pPr marL="932180" lvl="2" indent="-285750"/>
            <a:r>
              <a:rPr lang="en-US" sz="1800" dirty="0"/>
              <a:t>Judgement/ethical dilemmas</a:t>
            </a:r>
            <a:endParaRPr lang="en-US" sz="1800"/>
          </a:p>
          <a:p>
            <a:pPr marL="932180" lvl="2" indent="-285750"/>
            <a:r>
              <a:rPr lang="en-US" sz="1800" dirty="0"/>
              <a:t>Communication </a:t>
            </a:r>
            <a:endParaRPr lang="en-US" sz="1800"/>
          </a:p>
          <a:p>
            <a:pPr marL="1103630" lvl="2"/>
            <a:endParaRPr lang="en-US" sz="2400"/>
          </a:p>
          <a:p>
            <a:pPr marL="855345" lvl="1"/>
            <a:endParaRPr lang="en-US" sz="2400"/>
          </a:p>
        </p:txBody>
      </p:sp>
      <p:sp>
        <p:nvSpPr>
          <p:cNvPr id="3" name="Title 2">
            <a:extLst>
              <a:ext uri="{FF2B5EF4-FFF2-40B4-BE49-F238E27FC236}">
                <a16:creationId xmlns:a16="http://schemas.microsoft.com/office/drawing/2014/main" id="{03F53D52-0ED9-26CD-84A0-9159EFA0C062}"/>
              </a:ext>
            </a:extLst>
          </p:cNvPr>
          <p:cNvSpPr>
            <a:spLocks noGrp="1"/>
          </p:cNvSpPr>
          <p:nvPr>
            <p:ph type="title"/>
          </p:nvPr>
        </p:nvSpPr>
        <p:spPr/>
        <p:txBody>
          <a:bodyPr/>
          <a:lstStyle/>
          <a:p>
            <a:pPr algn="ctr"/>
            <a:r>
              <a:rPr lang="en-US" dirty="0">
                <a:cs typeface="Arial"/>
              </a:rPr>
              <a:t>Oral Exams</a:t>
            </a:r>
            <a:endParaRPr lang="en-US">
              <a:cs typeface="Arial"/>
            </a:endParaRPr>
          </a:p>
        </p:txBody>
      </p:sp>
      <p:sp>
        <p:nvSpPr>
          <p:cNvPr id="5" name="TextBox 4">
            <a:extLst>
              <a:ext uri="{FF2B5EF4-FFF2-40B4-BE49-F238E27FC236}">
                <a16:creationId xmlns:a16="http://schemas.microsoft.com/office/drawing/2014/main" id="{E02BD513-E2C0-80E1-7E36-EF588EFD5039}"/>
              </a:ext>
            </a:extLst>
          </p:cNvPr>
          <p:cNvSpPr txBox="1"/>
          <p:nvPr/>
        </p:nvSpPr>
        <p:spPr>
          <a:xfrm>
            <a:off x="924732" y="4480786"/>
            <a:ext cx="7926077" cy="300082"/>
          </a:xfrm>
          <a:prstGeom prst="rect">
            <a:avLst/>
          </a:prstGeom>
          <a:noFill/>
        </p:spPr>
        <p:txBody>
          <a:bodyPr wrap="square" lIns="91440" tIns="45720" rIns="91440" bIns="45720" rtlCol="0" anchor="t">
            <a:spAutoFit/>
          </a:bodyPr>
          <a:lstStyle/>
          <a:p>
            <a:pPr algn="r"/>
            <a:r>
              <a:rPr lang="en-US" sz="1350" b="1" dirty="0">
                <a:solidFill>
                  <a:schemeClr val="bg1"/>
                </a:solidFill>
                <a:latin typeface="+mj-lt"/>
              </a:rPr>
              <a:t>               </a:t>
            </a:r>
            <a:r>
              <a:rPr lang="en-US" sz="1200" b="1">
                <a:solidFill>
                  <a:schemeClr val="bg1"/>
                </a:solidFill>
                <a:latin typeface="+mj-lt"/>
              </a:rPr>
              <a:t>Assessment in Health Professions Education, 2nd ed.</a:t>
            </a:r>
          </a:p>
        </p:txBody>
      </p:sp>
    </p:spTree>
    <p:extLst>
      <p:ext uri="{BB962C8B-B14F-4D97-AF65-F5344CB8AC3E}">
        <p14:creationId xmlns:p14="http://schemas.microsoft.com/office/powerpoint/2010/main" val="147445538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2E804-75D6-69F7-DFAA-6EE33C024D57}"/>
              </a:ext>
            </a:extLst>
          </p:cNvPr>
          <p:cNvSpPr>
            <a:spLocks noGrp="1"/>
          </p:cNvSpPr>
          <p:nvPr>
            <p:ph type="title"/>
          </p:nvPr>
        </p:nvSpPr>
        <p:spPr/>
        <p:txBody>
          <a:bodyPr/>
          <a:lstStyle/>
          <a:p>
            <a:r>
              <a:rPr lang="en-US" dirty="0">
                <a:cs typeface="Arial"/>
              </a:rPr>
              <a:t>Oral exams – Pros/Cons</a:t>
            </a:r>
            <a:endParaRPr lang="en-US" dirty="0"/>
          </a:p>
        </p:txBody>
      </p:sp>
      <p:sp>
        <p:nvSpPr>
          <p:cNvPr id="2" name="Content Placeholder 1">
            <a:extLst>
              <a:ext uri="{FF2B5EF4-FFF2-40B4-BE49-F238E27FC236}">
                <a16:creationId xmlns:a16="http://schemas.microsoft.com/office/drawing/2014/main" id="{0D7EFA7B-81A6-EA94-8FDB-E838BDBCF22A}"/>
              </a:ext>
            </a:extLst>
          </p:cNvPr>
          <p:cNvSpPr>
            <a:spLocks noGrp="1"/>
          </p:cNvSpPr>
          <p:nvPr>
            <p:ph sz="half" idx="1"/>
          </p:nvPr>
        </p:nvSpPr>
        <p:spPr>
          <a:xfrm>
            <a:off x="914400" y="1224366"/>
            <a:ext cx="3771900" cy="3576234"/>
          </a:xfrm>
        </p:spPr>
        <p:txBody>
          <a:bodyPr/>
          <a:lstStyle/>
          <a:p>
            <a:pPr marL="149225" indent="0" algn="ctr">
              <a:buNone/>
            </a:pPr>
            <a:r>
              <a:rPr lang="en-US" sz="3200" b="1" u="sng" dirty="0"/>
              <a:t>Pros</a:t>
            </a:r>
          </a:p>
          <a:p>
            <a:pPr marL="606425">
              <a:buFont typeface="Wingdings" pitchFamily="2" charset="2"/>
              <a:buChar char="ü"/>
            </a:pPr>
            <a:r>
              <a:rPr lang="en-US" sz="2000" dirty="0"/>
              <a:t>Can address various levels of Miller’s pyramid</a:t>
            </a:r>
          </a:p>
          <a:p>
            <a:pPr marL="932803" lvl="2" indent="-285750"/>
            <a:r>
              <a:rPr lang="en-US" sz="1600" dirty="0"/>
              <a:t>Knows how/Shows how/Does</a:t>
            </a:r>
          </a:p>
          <a:p>
            <a:pPr marL="606425">
              <a:buFont typeface="Wingdings" pitchFamily="2" charset="2"/>
              <a:buChar char="ü"/>
            </a:pPr>
            <a:endParaRPr lang="en-US" sz="2000" dirty="0"/>
          </a:p>
          <a:p>
            <a:pPr marL="606425">
              <a:buFont typeface="Wingdings" pitchFamily="2" charset="2"/>
              <a:buChar char="ü"/>
            </a:pPr>
            <a:r>
              <a:rPr lang="en-US" sz="2000" dirty="0"/>
              <a:t>Chart-stimulated recall (CSR)</a:t>
            </a:r>
          </a:p>
        </p:txBody>
      </p:sp>
      <p:sp>
        <p:nvSpPr>
          <p:cNvPr id="4" name="Content Placeholder 3">
            <a:extLst>
              <a:ext uri="{FF2B5EF4-FFF2-40B4-BE49-F238E27FC236}">
                <a16:creationId xmlns:a16="http://schemas.microsoft.com/office/drawing/2014/main" id="{7251BB91-4CE8-BDC5-DCC9-B51308D3B56B}"/>
              </a:ext>
            </a:extLst>
          </p:cNvPr>
          <p:cNvSpPr>
            <a:spLocks noGrp="1"/>
          </p:cNvSpPr>
          <p:nvPr>
            <p:ph sz="half" idx="2"/>
          </p:nvPr>
        </p:nvSpPr>
        <p:spPr>
          <a:xfrm>
            <a:off x="4838700" y="1224366"/>
            <a:ext cx="3771900" cy="3576234"/>
          </a:xfrm>
        </p:spPr>
        <p:txBody>
          <a:bodyPr/>
          <a:lstStyle/>
          <a:p>
            <a:pPr marL="149348" indent="0" algn="ctr">
              <a:buNone/>
            </a:pPr>
            <a:r>
              <a:rPr lang="en-US" sz="3200" b="1" u="sng" dirty="0"/>
              <a:t>Cons</a:t>
            </a:r>
          </a:p>
          <a:p>
            <a:r>
              <a:rPr lang="en-US" sz="2000" dirty="0"/>
              <a:t>Hard to test (sample) a lot of content</a:t>
            </a:r>
          </a:p>
          <a:p>
            <a:r>
              <a:rPr lang="en-US" sz="2000" dirty="0"/>
              <a:t>May require a lot of training</a:t>
            </a:r>
          </a:p>
          <a:p>
            <a:pPr lvl="1"/>
            <a:r>
              <a:rPr lang="en-US" sz="1400" dirty="0"/>
              <a:t>Inappropriate/flawed questions</a:t>
            </a:r>
          </a:p>
          <a:p>
            <a:pPr lvl="1"/>
            <a:r>
              <a:rPr lang="en-US" sz="1400" dirty="0"/>
              <a:t>Stereotypes</a:t>
            </a:r>
          </a:p>
          <a:p>
            <a:pPr lvl="1"/>
            <a:r>
              <a:rPr lang="en-US" sz="1400" dirty="0"/>
              <a:t>Language challenges</a:t>
            </a:r>
          </a:p>
        </p:txBody>
      </p:sp>
      <p:sp>
        <p:nvSpPr>
          <p:cNvPr id="6" name="TextBox 5">
            <a:extLst>
              <a:ext uri="{FF2B5EF4-FFF2-40B4-BE49-F238E27FC236}">
                <a16:creationId xmlns:a16="http://schemas.microsoft.com/office/drawing/2014/main" id="{0974D213-007C-DD95-A800-0FECF3E33349}"/>
              </a:ext>
            </a:extLst>
          </p:cNvPr>
          <p:cNvSpPr txBox="1"/>
          <p:nvPr/>
        </p:nvSpPr>
        <p:spPr>
          <a:xfrm>
            <a:off x="924732" y="4480786"/>
            <a:ext cx="7926077" cy="300082"/>
          </a:xfrm>
          <a:prstGeom prst="rect">
            <a:avLst/>
          </a:prstGeom>
          <a:noFill/>
        </p:spPr>
        <p:txBody>
          <a:bodyPr wrap="square" lIns="91440" tIns="45720" rIns="91440" bIns="45720" rtlCol="0" anchor="t">
            <a:spAutoFit/>
          </a:bodyPr>
          <a:lstStyle/>
          <a:p>
            <a:pPr algn="r"/>
            <a:r>
              <a:rPr lang="en-US" sz="1350" b="1" dirty="0">
                <a:solidFill>
                  <a:schemeClr val="bg1"/>
                </a:solidFill>
                <a:latin typeface="+mj-lt"/>
              </a:rPr>
              <a:t>               </a:t>
            </a:r>
            <a:r>
              <a:rPr lang="en-US" sz="1200" b="1">
                <a:solidFill>
                  <a:schemeClr val="bg1"/>
                </a:solidFill>
                <a:latin typeface="+mj-lt"/>
              </a:rPr>
              <a:t>Assessment in Health Professions Education, 2nd ed.</a:t>
            </a:r>
          </a:p>
        </p:txBody>
      </p:sp>
    </p:spTree>
    <p:extLst>
      <p:ext uri="{BB962C8B-B14F-4D97-AF65-F5344CB8AC3E}">
        <p14:creationId xmlns:p14="http://schemas.microsoft.com/office/powerpoint/2010/main" val="3799708624"/>
      </p:ext>
    </p:extLst>
  </p:cSld>
  <p:clrMapOvr>
    <a:masterClrMapping/>
  </p:clrMapOvr>
  <p:transition/>
  <p:extLst>
    <p:ext uri="{6950BFC3-D8DA-4A85-94F7-54DA5524770B}">
      <p188:commentRel xmlns:p188="http://schemas.microsoft.com/office/powerpoint/2018/8/main" xmlns="" r:id="rId2"/>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0E0F50-0190-7B25-9E3C-A4A135808E42}"/>
              </a:ext>
            </a:extLst>
          </p:cNvPr>
          <p:cNvSpPr>
            <a:spLocks noGrp="1"/>
          </p:cNvSpPr>
          <p:nvPr>
            <p:ph idx="1"/>
          </p:nvPr>
        </p:nvSpPr>
        <p:spPr>
          <a:xfrm>
            <a:off x="362562" y="1173733"/>
            <a:ext cx="8781438" cy="3171397"/>
          </a:xfrm>
        </p:spPr>
        <p:txBody>
          <a:bodyPr/>
          <a:lstStyle/>
          <a:p>
            <a:pPr marL="606425"/>
            <a:r>
              <a:rPr lang="en-US" sz="2800" dirty="0"/>
              <a:t>Tests designed to test clinical skills </a:t>
            </a:r>
            <a:r>
              <a:rPr lang="en-US" sz="2800" i="1" dirty="0"/>
              <a:t>”</a:t>
            </a:r>
            <a:r>
              <a:rPr lang="en-US" sz="2800" i="1" u="sng" dirty="0"/>
              <a:t>in vitro</a:t>
            </a:r>
            <a:r>
              <a:rPr lang="en-US" sz="2800" i="1" dirty="0"/>
              <a:t>” i.e., “the task is contrived for the purpose of the examination and explicitly invites the examinee to demonstrate the behavior to be assessed.”</a:t>
            </a:r>
            <a:endParaRPr lang="en-US" sz="2800" dirty="0"/>
          </a:p>
          <a:p>
            <a:pPr marL="855345" lvl="1"/>
            <a:r>
              <a:rPr lang="en-US" sz="2800" dirty="0"/>
              <a:t>Simulation-based testing </a:t>
            </a:r>
            <a:r>
              <a:rPr lang="en-US" sz="1800" dirty="0"/>
              <a:t>–</a:t>
            </a:r>
            <a:r>
              <a:rPr lang="en-US" sz="2800" dirty="0"/>
              <a:t> </a:t>
            </a:r>
            <a:r>
              <a:rPr lang="en-US" sz="1800" dirty="0"/>
              <a:t>standardized patients, objective structured clinical examination (OSCE), testing mannequins, virtual reality simulators etc.</a:t>
            </a:r>
          </a:p>
        </p:txBody>
      </p:sp>
      <p:sp>
        <p:nvSpPr>
          <p:cNvPr id="3" name="Title 2">
            <a:extLst>
              <a:ext uri="{FF2B5EF4-FFF2-40B4-BE49-F238E27FC236}">
                <a16:creationId xmlns:a16="http://schemas.microsoft.com/office/drawing/2014/main" id="{FFB5A2A2-ADB8-3FAD-E732-EDAD3116B3DE}"/>
              </a:ext>
            </a:extLst>
          </p:cNvPr>
          <p:cNvSpPr>
            <a:spLocks noGrp="1"/>
          </p:cNvSpPr>
          <p:nvPr>
            <p:ph type="title"/>
          </p:nvPr>
        </p:nvSpPr>
        <p:spPr/>
        <p:txBody>
          <a:bodyPr/>
          <a:lstStyle/>
          <a:p>
            <a:pPr algn="ctr"/>
            <a:r>
              <a:rPr lang="en-US">
                <a:cs typeface="Arial"/>
              </a:rPr>
              <a:t>Performance Tests</a:t>
            </a:r>
          </a:p>
        </p:txBody>
      </p:sp>
      <p:sp>
        <p:nvSpPr>
          <p:cNvPr id="6" name="TextBox 5">
            <a:extLst>
              <a:ext uri="{FF2B5EF4-FFF2-40B4-BE49-F238E27FC236}">
                <a16:creationId xmlns:a16="http://schemas.microsoft.com/office/drawing/2014/main" id="{3D7731F8-F1D0-74C0-6770-20FE19BAB364}"/>
              </a:ext>
            </a:extLst>
          </p:cNvPr>
          <p:cNvSpPr txBox="1"/>
          <p:nvPr/>
        </p:nvSpPr>
        <p:spPr>
          <a:xfrm>
            <a:off x="1808136" y="4510453"/>
            <a:ext cx="7042673" cy="276999"/>
          </a:xfrm>
          <a:prstGeom prst="rect">
            <a:avLst/>
          </a:prstGeom>
          <a:noFill/>
        </p:spPr>
        <p:txBody>
          <a:bodyPr wrap="square" lIns="91440" tIns="45720" rIns="91440" bIns="45720" rtlCol="0" anchor="t">
            <a:spAutoFit/>
          </a:bodyPr>
          <a:lstStyle/>
          <a:p>
            <a:pPr algn="r"/>
            <a:r>
              <a:rPr lang="en-US" sz="1200" b="1" err="1">
                <a:solidFill>
                  <a:schemeClr val="bg1"/>
                </a:solidFill>
                <a:latin typeface="+mj-lt"/>
              </a:rPr>
              <a:t>Yudkowski</a:t>
            </a:r>
            <a:r>
              <a:rPr lang="en-US" sz="1200" b="1">
                <a:solidFill>
                  <a:schemeClr val="bg1"/>
                </a:solidFill>
                <a:latin typeface="+mj-lt"/>
              </a:rPr>
              <a:t> R.  Assessment in Health Professions Education, 2nd ed.</a:t>
            </a:r>
          </a:p>
        </p:txBody>
      </p:sp>
    </p:spTree>
    <p:extLst>
      <p:ext uri="{BB962C8B-B14F-4D97-AF65-F5344CB8AC3E}">
        <p14:creationId xmlns:p14="http://schemas.microsoft.com/office/powerpoint/2010/main" val="8239176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07343B-7987-AE6B-875D-850339EA9D52}"/>
              </a:ext>
            </a:extLst>
          </p:cNvPr>
          <p:cNvSpPr>
            <a:spLocks noGrp="1"/>
          </p:cNvSpPr>
          <p:nvPr>
            <p:ph type="title"/>
          </p:nvPr>
        </p:nvSpPr>
        <p:spPr/>
        <p:txBody>
          <a:bodyPr/>
          <a:lstStyle/>
          <a:p>
            <a:pPr algn="ctr"/>
            <a:r>
              <a:rPr lang="en-US" sz="4000" dirty="0">
                <a:cs typeface="Arial"/>
              </a:rPr>
              <a:t>Performance Testing – Pros/Cons</a:t>
            </a:r>
          </a:p>
        </p:txBody>
      </p:sp>
      <p:sp>
        <p:nvSpPr>
          <p:cNvPr id="2" name="Content Placeholder 1">
            <a:extLst>
              <a:ext uri="{FF2B5EF4-FFF2-40B4-BE49-F238E27FC236}">
                <a16:creationId xmlns:a16="http://schemas.microsoft.com/office/drawing/2014/main" id="{4D8970DD-8260-EE2C-DC57-010530DA66C9}"/>
              </a:ext>
            </a:extLst>
          </p:cNvPr>
          <p:cNvSpPr>
            <a:spLocks noGrp="1"/>
          </p:cNvSpPr>
          <p:nvPr>
            <p:ph sz="half" idx="1"/>
          </p:nvPr>
        </p:nvSpPr>
        <p:spPr>
          <a:xfrm>
            <a:off x="588936" y="1203702"/>
            <a:ext cx="4097364" cy="3596898"/>
          </a:xfrm>
        </p:spPr>
        <p:txBody>
          <a:bodyPr/>
          <a:lstStyle/>
          <a:p>
            <a:pPr marL="149225" indent="0" algn="ctr">
              <a:buNone/>
            </a:pPr>
            <a:r>
              <a:rPr lang="en-US" sz="3200" b="1" u="sng" dirty="0"/>
              <a:t>Pros</a:t>
            </a:r>
          </a:p>
          <a:p>
            <a:pPr marL="606425">
              <a:buFont typeface="Wingdings" pitchFamily="2" charset="2"/>
              <a:buChar char="ü"/>
            </a:pPr>
            <a:r>
              <a:rPr lang="en-US" sz="2400" dirty="0"/>
              <a:t>Gets at the "shows how" of Miller's pyramid</a:t>
            </a:r>
          </a:p>
          <a:p>
            <a:pPr marL="606425">
              <a:buFont typeface="Wingdings" pitchFamily="2" charset="2"/>
              <a:buChar char="ü"/>
            </a:pPr>
            <a:endParaRPr lang="en-US" sz="2400" dirty="0"/>
          </a:p>
          <a:p>
            <a:pPr marL="606425">
              <a:buFont typeface="Wingdings" pitchFamily="2" charset="2"/>
              <a:buChar char="ü"/>
            </a:pPr>
            <a:r>
              <a:rPr lang="en-US" sz="2400" dirty="0"/>
              <a:t>Ability to test complex skills in a controlled setting</a:t>
            </a:r>
          </a:p>
        </p:txBody>
      </p:sp>
      <p:sp>
        <p:nvSpPr>
          <p:cNvPr id="5" name="Content Placeholder 4">
            <a:extLst>
              <a:ext uri="{FF2B5EF4-FFF2-40B4-BE49-F238E27FC236}">
                <a16:creationId xmlns:a16="http://schemas.microsoft.com/office/drawing/2014/main" id="{AE87F5B3-26AA-B2C2-7C64-04FE720D60F9}"/>
              </a:ext>
            </a:extLst>
          </p:cNvPr>
          <p:cNvSpPr>
            <a:spLocks noGrp="1"/>
          </p:cNvSpPr>
          <p:nvPr>
            <p:ph sz="half" idx="2"/>
          </p:nvPr>
        </p:nvSpPr>
        <p:spPr>
          <a:xfrm>
            <a:off x="4838700" y="1203702"/>
            <a:ext cx="3771900" cy="3596898"/>
          </a:xfrm>
        </p:spPr>
        <p:txBody>
          <a:bodyPr/>
          <a:lstStyle/>
          <a:p>
            <a:pPr marL="149348" indent="0" algn="ctr">
              <a:buNone/>
            </a:pPr>
            <a:r>
              <a:rPr lang="en-US" sz="2800" b="1" u="sng" dirty="0"/>
              <a:t>Cons</a:t>
            </a:r>
          </a:p>
          <a:p>
            <a:r>
              <a:rPr lang="en-US" sz="2400" dirty="0"/>
              <a:t>Can be expensive</a:t>
            </a:r>
          </a:p>
          <a:p>
            <a:r>
              <a:rPr lang="en-US" sz="2400" dirty="0"/>
              <a:t>Lots of logistics</a:t>
            </a:r>
          </a:p>
          <a:p>
            <a:r>
              <a:rPr lang="en-US" sz="2400" dirty="0"/>
              <a:t>Lot of training – standardized patients, faculty </a:t>
            </a:r>
          </a:p>
          <a:p>
            <a:r>
              <a:rPr lang="en-US" sz="2400" dirty="0"/>
              <a:t>Standard setting</a:t>
            </a:r>
          </a:p>
        </p:txBody>
      </p:sp>
      <p:sp>
        <p:nvSpPr>
          <p:cNvPr id="4" name="TextBox 3">
            <a:extLst>
              <a:ext uri="{FF2B5EF4-FFF2-40B4-BE49-F238E27FC236}">
                <a16:creationId xmlns:a16="http://schemas.microsoft.com/office/drawing/2014/main" id="{F8FAC956-5F76-3BE5-A8CE-250D01F47A3C}"/>
              </a:ext>
            </a:extLst>
          </p:cNvPr>
          <p:cNvSpPr txBox="1"/>
          <p:nvPr/>
        </p:nvSpPr>
        <p:spPr>
          <a:xfrm>
            <a:off x="6800804" y="1397977"/>
            <a:ext cx="184731" cy="584775"/>
          </a:xfrm>
          <a:prstGeom prst="rect">
            <a:avLst/>
          </a:prstGeom>
          <a:noFill/>
        </p:spPr>
        <p:txBody>
          <a:bodyPr wrap="none" rtlCol="0">
            <a:spAutoFit/>
          </a:bodyPr>
          <a:lstStyle/>
          <a:p>
            <a:endParaRPr lang="en-US" sz="3200"/>
          </a:p>
        </p:txBody>
      </p:sp>
    </p:spTree>
    <p:extLst>
      <p:ext uri="{BB962C8B-B14F-4D97-AF65-F5344CB8AC3E}">
        <p14:creationId xmlns:p14="http://schemas.microsoft.com/office/powerpoint/2010/main" val="102743333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DDB071-2652-CD26-463A-A7F081C28563}"/>
              </a:ext>
            </a:extLst>
          </p:cNvPr>
          <p:cNvSpPr>
            <a:spLocks noGrp="1"/>
          </p:cNvSpPr>
          <p:nvPr>
            <p:ph idx="1"/>
          </p:nvPr>
        </p:nvSpPr>
        <p:spPr>
          <a:xfrm>
            <a:off x="547459" y="1173733"/>
            <a:ext cx="8303350" cy="3171397"/>
          </a:xfrm>
        </p:spPr>
        <p:txBody>
          <a:bodyPr/>
          <a:lstStyle/>
          <a:p>
            <a:pPr marL="606425"/>
            <a:r>
              <a:rPr lang="en-US" sz="2000" dirty="0"/>
              <a:t>Observational, in actual work settings</a:t>
            </a:r>
            <a:endParaRPr lang="en-US"/>
          </a:p>
          <a:p>
            <a:pPr marL="606425"/>
            <a:r>
              <a:rPr lang="en-US" sz="2000" dirty="0"/>
              <a:t>Use of rating forms, checklists, narrative assessments</a:t>
            </a:r>
            <a:endParaRPr lang="en-US" sz="2000"/>
          </a:p>
          <a:p>
            <a:pPr marL="606425"/>
            <a:r>
              <a:rPr lang="en-US" sz="2000" dirty="0"/>
              <a:t>Variety of raters</a:t>
            </a:r>
            <a:endParaRPr lang="en-US" sz="2000"/>
          </a:p>
          <a:p>
            <a:pPr marL="606425"/>
            <a:r>
              <a:rPr lang="en-US" sz="2000" dirty="0"/>
              <a:t>Informal to Formal e.g.,</a:t>
            </a:r>
            <a:endParaRPr lang="en-US" sz="2000"/>
          </a:p>
          <a:p>
            <a:pPr marL="740410" lvl="1" indent="-342900">
              <a:buFont typeface="Courier New" panose="020B0604020202020204" pitchFamily="34" charset="0"/>
              <a:buChar char="o"/>
            </a:pPr>
            <a:r>
              <a:rPr lang="en-US" sz="2000" dirty="0"/>
              <a:t>Mini-CEX</a:t>
            </a:r>
            <a:endParaRPr lang="en-US" sz="2000"/>
          </a:p>
          <a:p>
            <a:pPr marL="740410" lvl="1" indent="-342900">
              <a:buFont typeface="Courier New" panose="020B0604020202020204" pitchFamily="34" charset="0"/>
              <a:buChar char="o"/>
            </a:pPr>
            <a:r>
              <a:rPr lang="en-US" sz="2000" dirty="0"/>
              <a:t>SEGUE</a:t>
            </a:r>
            <a:endParaRPr lang="en-US" sz="2000"/>
          </a:p>
          <a:p>
            <a:pPr marL="740410" lvl="1" indent="-342900">
              <a:buFont typeface="Courier New" panose="020B0604020202020204" pitchFamily="34" charset="0"/>
              <a:buChar char="o"/>
            </a:pPr>
            <a:r>
              <a:rPr lang="en-US" sz="2000" dirty="0"/>
              <a:t>End-of-rotation assessments</a:t>
            </a:r>
            <a:endParaRPr lang="en-US" sz="2000"/>
          </a:p>
          <a:p>
            <a:pPr marL="740410" lvl="1" indent="-342900">
              <a:buFont typeface="Courier New" panose="020B0604020202020204" pitchFamily="34" charset="0"/>
              <a:buChar char="o"/>
            </a:pPr>
            <a:r>
              <a:rPr lang="en-US" sz="2000" dirty="0"/>
              <a:t>Multisource feedback</a:t>
            </a:r>
            <a:endParaRPr lang="en-US" sz="2000"/>
          </a:p>
        </p:txBody>
      </p:sp>
      <p:sp>
        <p:nvSpPr>
          <p:cNvPr id="3" name="Title 2">
            <a:extLst>
              <a:ext uri="{FF2B5EF4-FFF2-40B4-BE49-F238E27FC236}">
                <a16:creationId xmlns:a16="http://schemas.microsoft.com/office/drawing/2014/main" id="{400D2C1B-E1D2-BD2C-6D55-1496716023E7}"/>
              </a:ext>
            </a:extLst>
          </p:cNvPr>
          <p:cNvSpPr>
            <a:spLocks noGrp="1"/>
          </p:cNvSpPr>
          <p:nvPr>
            <p:ph type="title"/>
          </p:nvPr>
        </p:nvSpPr>
        <p:spPr/>
        <p:txBody>
          <a:bodyPr/>
          <a:lstStyle/>
          <a:p>
            <a:pPr algn="ctr"/>
            <a:r>
              <a:rPr lang="en-US" sz="3600">
                <a:cs typeface="Arial"/>
              </a:rPr>
              <a:t>Clinical (Work-Based) Assessments</a:t>
            </a:r>
          </a:p>
        </p:txBody>
      </p:sp>
      <p:sp>
        <p:nvSpPr>
          <p:cNvPr id="4" name="TextBox 3">
            <a:extLst>
              <a:ext uri="{FF2B5EF4-FFF2-40B4-BE49-F238E27FC236}">
                <a16:creationId xmlns:a16="http://schemas.microsoft.com/office/drawing/2014/main" id="{DAD4E0C2-9560-4470-2551-6FBED1B3CE5F}"/>
              </a:ext>
            </a:extLst>
          </p:cNvPr>
          <p:cNvSpPr txBox="1"/>
          <p:nvPr/>
        </p:nvSpPr>
        <p:spPr>
          <a:xfrm>
            <a:off x="2712204" y="4512221"/>
            <a:ext cx="6232176"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Practical Guide to the Assessment of Clinical Competence, 3</a:t>
            </a:r>
            <a:r>
              <a:rPr lang="en-US" sz="1200" b="1" baseline="30000">
                <a:solidFill>
                  <a:schemeClr val="bg1"/>
                </a:solidFill>
                <a:latin typeface="+mj-lt"/>
              </a:rPr>
              <a:t>rd</a:t>
            </a:r>
            <a:r>
              <a:rPr lang="en-US" sz="1200" b="1">
                <a:solidFill>
                  <a:schemeClr val="bg1"/>
                </a:solidFill>
                <a:latin typeface="+mj-lt"/>
              </a:rPr>
              <a:t> ed.</a:t>
            </a:r>
          </a:p>
        </p:txBody>
      </p:sp>
    </p:spTree>
    <p:extLst>
      <p:ext uri="{BB962C8B-B14F-4D97-AF65-F5344CB8AC3E}">
        <p14:creationId xmlns:p14="http://schemas.microsoft.com/office/powerpoint/2010/main" val="107293490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BC991A-743F-A802-8698-75E0CC3BF2CE}"/>
              </a:ext>
            </a:extLst>
          </p:cNvPr>
          <p:cNvSpPr>
            <a:spLocks noGrp="1"/>
          </p:cNvSpPr>
          <p:nvPr>
            <p:ph idx="1"/>
          </p:nvPr>
        </p:nvSpPr>
        <p:spPr/>
        <p:txBody>
          <a:bodyPr/>
          <a:lstStyle/>
          <a:p>
            <a:pPr marL="606425"/>
            <a:r>
              <a:rPr lang="en-US" sz="2400" dirty="0"/>
              <a:t>Defined as observing a learner performing a clinical skill, engaging with care team, teaching or leading for the purpose of assessment</a:t>
            </a:r>
            <a:endParaRPr lang="en-US"/>
          </a:p>
          <a:p>
            <a:pPr marL="606425"/>
            <a:r>
              <a:rPr lang="en-US" sz="2400" dirty="0"/>
              <a:t>Rationale:</a:t>
            </a:r>
            <a:endParaRPr lang="en-US" sz="2400"/>
          </a:p>
          <a:p>
            <a:pPr marL="855345" lvl="1">
              <a:buFont typeface="Courier New" panose="020B0604020202020204" pitchFamily="34" charset="0"/>
              <a:buChar char="o"/>
            </a:pPr>
            <a:r>
              <a:rPr lang="en-US" sz="1800" dirty="0"/>
              <a:t>Clinical skills are vital but often lacking</a:t>
            </a:r>
            <a:endParaRPr lang="en-US" sz="1800"/>
          </a:p>
          <a:p>
            <a:pPr marL="855345" lvl="1">
              <a:buFont typeface="Courier New" panose="020B0604020202020204" pitchFamily="34" charset="0"/>
              <a:buChar char="o"/>
            </a:pPr>
            <a:r>
              <a:rPr lang="en-US" sz="1800" dirty="0"/>
              <a:t>DO is fundamental to deliberate practice &amp; feedback</a:t>
            </a:r>
            <a:endParaRPr lang="en-US" sz="1800"/>
          </a:p>
          <a:p>
            <a:pPr marL="855345" lvl="1">
              <a:buFont typeface="Courier New" panose="020B0604020202020204" pitchFamily="34" charset="0"/>
              <a:buChar char="o"/>
            </a:pPr>
            <a:r>
              <a:rPr lang="en-US" sz="1800" dirty="0"/>
              <a:t>A requirement of accrediting bodies</a:t>
            </a:r>
            <a:endParaRPr lang="en-US" sz="1800"/>
          </a:p>
          <a:p>
            <a:pPr marL="855345" lvl="1">
              <a:buFont typeface="Courier New" panose="020B0604020202020204" pitchFamily="34" charset="0"/>
              <a:buChar char="o"/>
            </a:pPr>
            <a:r>
              <a:rPr lang="en-US" sz="1800" dirty="0"/>
              <a:t>DO is a key part of supervision to ensure optimal patient care</a:t>
            </a:r>
            <a:endParaRPr lang="en-US" sz="1800"/>
          </a:p>
          <a:p>
            <a:pPr marL="855345" lvl="1">
              <a:buFont typeface="Courier New" panose="020B0604020202020204" pitchFamily="34" charset="0"/>
              <a:buChar char="o"/>
            </a:pPr>
            <a:endParaRPr lang="en-US" sz="1400"/>
          </a:p>
        </p:txBody>
      </p:sp>
      <p:sp>
        <p:nvSpPr>
          <p:cNvPr id="3" name="Title 2">
            <a:extLst>
              <a:ext uri="{FF2B5EF4-FFF2-40B4-BE49-F238E27FC236}">
                <a16:creationId xmlns:a16="http://schemas.microsoft.com/office/drawing/2014/main" id="{BFFF90CD-22D3-D30F-3FD1-C2E38CB5331E}"/>
              </a:ext>
            </a:extLst>
          </p:cNvPr>
          <p:cNvSpPr>
            <a:spLocks noGrp="1"/>
          </p:cNvSpPr>
          <p:nvPr>
            <p:ph type="title"/>
          </p:nvPr>
        </p:nvSpPr>
        <p:spPr>
          <a:xfrm>
            <a:off x="378298" y="210106"/>
            <a:ext cx="8472511" cy="890724"/>
          </a:xfrm>
        </p:spPr>
        <p:txBody>
          <a:bodyPr/>
          <a:lstStyle/>
          <a:p>
            <a:pPr algn="ctr"/>
            <a:r>
              <a:rPr lang="en-US">
                <a:cs typeface="Arial"/>
              </a:rPr>
              <a:t>Direct Observation (DO)</a:t>
            </a:r>
          </a:p>
        </p:txBody>
      </p:sp>
      <p:sp>
        <p:nvSpPr>
          <p:cNvPr id="4" name="TextBox 3">
            <a:extLst>
              <a:ext uri="{FF2B5EF4-FFF2-40B4-BE49-F238E27FC236}">
                <a16:creationId xmlns:a16="http://schemas.microsoft.com/office/drawing/2014/main" id="{E0B82F0D-B140-475B-156D-0C159EB6AE64}"/>
              </a:ext>
            </a:extLst>
          </p:cNvPr>
          <p:cNvSpPr txBox="1"/>
          <p:nvPr/>
        </p:nvSpPr>
        <p:spPr>
          <a:xfrm>
            <a:off x="3072160" y="4497559"/>
            <a:ext cx="5853951"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Practical Guide to the Assessment of Clinical Competence, 3</a:t>
            </a:r>
            <a:r>
              <a:rPr lang="en-US" sz="1200" b="1" baseline="30000">
                <a:solidFill>
                  <a:schemeClr val="bg1"/>
                </a:solidFill>
                <a:latin typeface="+mj-lt"/>
              </a:rPr>
              <a:t>rd</a:t>
            </a:r>
            <a:r>
              <a:rPr lang="en-US" sz="1200" b="1">
                <a:solidFill>
                  <a:schemeClr val="bg1"/>
                </a:solidFill>
                <a:latin typeface="+mj-lt"/>
              </a:rPr>
              <a:t> ed.</a:t>
            </a:r>
          </a:p>
        </p:txBody>
      </p:sp>
    </p:spTree>
    <p:extLst>
      <p:ext uri="{BB962C8B-B14F-4D97-AF65-F5344CB8AC3E}">
        <p14:creationId xmlns:p14="http://schemas.microsoft.com/office/powerpoint/2010/main" val="41314088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08342F-54BD-8E6C-0973-1F0587A7F7F4}"/>
              </a:ext>
            </a:extLst>
          </p:cNvPr>
          <p:cNvSpPr>
            <a:spLocks noGrp="1"/>
          </p:cNvSpPr>
          <p:nvPr>
            <p:ph type="title"/>
          </p:nvPr>
        </p:nvSpPr>
        <p:spPr>
          <a:xfrm>
            <a:off x="378299" y="47501"/>
            <a:ext cx="8472511" cy="990576"/>
          </a:xfrm>
        </p:spPr>
        <p:txBody>
          <a:bodyPr/>
          <a:lstStyle/>
          <a:p>
            <a:r>
              <a:rPr lang="en-US" sz="4400" dirty="0"/>
              <a:t>Direct Observation- Pros/Cons</a:t>
            </a:r>
            <a:endParaRPr lang="en-US" sz="4400">
              <a:cs typeface="Arial"/>
            </a:endParaRPr>
          </a:p>
        </p:txBody>
      </p:sp>
      <p:sp>
        <p:nvSpPr>
          <p:cNvPr id="2" name="Content Placeholder 1">
            <a:extLst>
              <a:ext uri="{FF2B5EF4-FFF2-40B4-BE49-F238E27FC236}">
                <a16:creationId xmlns:a16="http://schemas.microsoft.com/office/drawing/2014/main" id="{1A3277DC-DCF7-2BA8-F591-65E5E78D71BE}"/>
              </a:ext>
            </a:extLst>
          </p:cNvPr>
          <p:cNvSpPr>
            <a:spLocks noGrp="1"/>
          </p:cNvSpPr>
          <p:nvPr>
            <p:ph sz="half" idx="1"/>
          </p:nvPr>
        </p:nvSpPr>
        <p:spPr>
          <a:xfrm>
            <a:off x="645459" y="1177871"/>
            <a:ext cx="3771900" cy="3622729"/>
          </a:xfrm>
        </p:spPr>
        <p:txBody>
          <a:bodyPr/>
          <a:lstStyle/>
          <a:p>
            <a:pPr marL="149348" indent="0" algn="ctr">
              <a:buNone/>
            </a:pPr>
            <a:r>
              <a:rPr lang="en-US" sz="2800" b="1" u="sng" dirty="0"/>
              <a:t>Pros</a:t>
            </a:r>
          </a:p>
          <a:p>
            <a:pPr>
              <a:buFont typeface="Wingdings" pitchFamily="2" charset="2"/>
              <a:buChar char="ü"/>
            </a:pPr>
            <a:r>
              <a:rPr lang="en-US" sz="2800" dirty="0"/>
              <a:t>“Does” level on Miller’s pyramid</a:t>
            </a:r>
          </a:p>
          <a:p>
            <a:pPr>
              <a:buFont typeface="Wingdings" pitchFamily="2" charset="2"/>
              <a:buChar char="ü"/>
            </a:pPr>
            <a:r>
              <a:rPr lang="en-US" sz="2800" dirty="0"/>
              <a:t>Opportunities for feedback</a:t>
            </a:r>
          </a:p>
        </p:txBody>
      </p:sp>
      <p:sp>
        <p:nvSpPr>
          <p:cNvPr id="4" name="Content Placeholder 3">
            <a:extLst>
              <a:ext uri="{FF2B5EF4-FFF2-40B4-BE49-F238E27FC236}">
                <a16:creationId xmlns:a16="http://schemas.microsoft.com/office/drawing/2014/main" id="{C840BEB3-8BC9-5478-EFC7-34889D7DAB2D}"/>
              </a:ext>
            </a:extLst>
          </p:cNvPr>
          <p:cNvSpPr>
            <a:spLocks noGrp="1"/>
          </p:cNvSpPr>
          <p:nvPr>
            <p:ph sz="half" idx="2"/>
          </p:nvPr>
        </p:nvSpPr>
        <p:spPr>
          <a:xfrm>
            <a:off x="4248929" y="1155459"/>
            <a:ext cx="4433793" cy="3622729"/>
          </a:xfrm>
        </p:spPr>
        <p:txBody>
          <a:bodyPr/>
          <a:lstStyle/>
          <a:p>
            <a:pPr marL="149348" indent="0" algn="ctr">
              <a:buNone/>
            </a:pPr>
            <a:r>
              <a:rPr lang="en-US" sz="2800" b="1" u="sng" dirty="0"/>
              <a:t>Cons</a:t>
            </a:r>
          </a:p>
          <a:p>
            <a:r>
              <a:rPr lang="en-US" sz="2800" dirty="0"/>
              <a:t>Need faculty development</a:t>
            </a:r>
          </a:p>
          <a:p>
            <a:pPr lvl="1"/>
            <a:r>
              <a:rPr lang="en-US" sz="2400" dirty="0"/>
              <a:t>	frame of reference</a:t>
            </a:r>
          </a:p>
          <a:p>
            <a:pPr lvl="1"/>
            <a:r>
              <a:rPr lang="en-US" sz="2400" dirty="0"/>
              <a:t>	inferences </a:t>
            </a:r>
          </a:p>
          <a:p>
            <a:pPr marL="398262" lvl="1" indent="0">
              <a:buNone/>
            </a:pPr>
            <a:r>
              <a:rPr lang="en-US" sz="2400" i="1" dirty="0"/>
              <a:t>“The assessment instrument is the faculty, not the tool”</a:t>
            </a:r>
          </a:p>
        </p:txBody>
      </p:sp>
      <p:sp>
        <p:nvSpPr>
          <p:cNvPr id="5" name="TextBox 4">
            <a:extLst>
              <a:ext uri="{FF2B5EF4-FFF2-40B4-BE49-F238E27FC236}">
                <a16:creationId xmlns:a16="http://schemas.microsoft.com/office/drawing/2014/main" id="{7E076AFA-69E4-818A-9A38-8518D9B047C9}"/>
              </a:ext>
            </a:extLst>
          </p:cNvPr>
          <p:cNvSpPr txBox="1"/>
          <p:nvPr/>
        </p:nvSpPr>
        <p:spPr>
          <a:xfrm>
            <a:off x="1317356" y="4500518"/>
            <a:ext cx="7595447"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Kogan J, Holmboe E.  Practical Guide to the Assessment of Clinical Competence, 3</a:t>
            </a:r>
            <a:r>
              <a:rPr lang="en-US" sz="1200" b="1" baseline="30000">
                <a:solidFill>
                  <a:schemeClr val="bg1"/>
                </a:solidFill>
                <a:latin typeface="+mj-lt"/>
              </a:rPr>
              <a:t>rd</a:t>
            </a:r>
            <a:r>
              <a:rPr lang="en-US" sz="1200" b="1">
                <a:solidFill>
                  <a:schemeClr val="bg1"/>
                </a:solidFill>
                <a:latin typeface="+mj-lt"/>
              </a:rPr>
              <a:t> ed.</a:t>
            </a:r>
          </a:p>
        </p:txBody>
      </p:sp>
    </p:spTree>
    <p:extLst>
      <p:ext uri="{BB962C8B-B14F-4D97-AF65-F5344CB8AC3E}">
        <p14:creationId xmlns:p14="http://schemas.microsoft.com/office/powerpoint/2010/main" val="92307996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6998000-0DAE-BE73-7105-172778008DD2}"/>
              </a:ext>
            </a:extLst>
          </p:cNvPr>
          <p:cNvSpPr>
            <a:spLocks noGrp="1"/>
          </p:cNvSpPr>
          <p:nvPr>
            <p:ph idx="1"/>
          </p:nvPr>
        </p:nvSpPr>
        <p:spPr/>
        <p:txBody>
          <a:bodyPr/>
          <a:lstStyle/>
          <a:p>
            <a:r>
              <a:rPr lang="en-US" sz="2800" dirty="0"/>
              <a:t>A questionnaire-based assessment </a:t>
            </a:r>
            <a:r>
              <a:rPr lang="en-US" sz="2800" i="1" dirty="0"/>
              <a:t>tool</a:t>
            </a:r>
          </a:p>
          <a:p>
            <a:r>
              <a:rPr lang="en-US" sz="2800" dirty="0"/>
              <a:t>Occurs in 4 stages</a:t>
            </a:r>
          </a:p>
          <a:p>
            <a:pPr lvl="1"/>
            <a:r>
              <a:rPr lang="en-US" sz="1600" dirty="0"/>
              <a:t>Data is collected from those who work with the trainee</a:t>
            </a:r>
          </a:p>
          <a:p>
            <a:pPr lvl="1"/>
            <a:r>
              <a:rPr lang="en-US" sz="1600" dirty="0"/>
              <a:t>Data is aggregated (anonymity)</a:t>
            </a:r>
          </a:p>
          <a:p>
            <a:pPr lvl="1"/>
            <a:r>
              <a:rPr lang="en-US" sz="1600" dirty="0"/>
              <a:t>Include a self-assessment</a:t>
            </a:r>
          </a:p>
          <a:p>
            <a:pPr lvl="1"/>
            <a:r>
              <a:rPr lang="en-US" sz="1600" dirty="0"/>
              <a:t>Trainee meets with a facilitator to review the data and create an individualized learning plan</a:t>
            </a:r>
          </a:p>
          <a:p>
            <a:r>
              <a:rPr lang="en-US" sz="2800" dirty="0"/>
              <a:t>Primarily for formative assessment</a:t>
            </a:r>
          </a:p>
        </p:txBody>
      </p:sp>
      <p:sp>
        <p:nvSpPr>
          <p:cNvPr id="2" name="Title 1">
            <a:extLst>
              <a:ext uri="{FF2B5EF4-FFF2-40B4-BE49-F238E27FC236}">
                <a16:creationId xmlns:a16="http://schemas.microsoft.com/office/drawing/2014/main" id="{781CB5AC-F8FA-1DAE-B531-86CA342184F2}"/>
              </a:ext>
            </a:extLst>
          </p:cNvPr>
          <p:cNvSpPr>
            <a:spLocks noGrp="1"/>
          </p:cNvSpPr>
          <p:nvPr>
            <p:ph type="title"/>
          </p:nvPr>
        </p:nvSpPr>
        <p:spPr/>
        <p:txBody>
          <a:bodyPr/>
          <a:lstStyle/>
          <a:p>
            <a:pPr algn="ctr"/>
            <a:r>
              <a:rPr lang="en-US" sz="4400" dirty="0"/>
              <a:t>Multisource Feedback (MSF) </a:t>
            </a:r>
            <a:endParaRPr lang="en-US"/>
          </a:p>
        </p:txBody>
      </p:sp>
      <p:sp>
        <p:nvSpPr>
          <p:cNvPr id="6" name="TextBox 5">
            <a:extLst>
              <a:ext uri="{FF2B5EF4-FFF2-40B4-BE49-F238E27FC236}">
                <a16:creationId xmlns:a16="http://schemas.microsoft.com/office/drawing/2014/main" id="{8082E2DE-5262-7135-5269-049035FC57E8}"/>
              </a:ext>
            </a:extLst>
          </p:cNvPr>
          <p:cNvSpPr txBox="1"/>
          <p:nvPr/>
        </p:nvSpPr>
        <p:spPr>
          <a:xfrm>
            <a:off x="2278345" y="4480786"/>
            <a:ext cx="6639624"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Chapter 12, Practical Guide to the Assessment of Clinical Competence, 3</a:t>
            </a:r>
            <a:r>
              <a:rPr lang="en-US" sz="1200" b="1" baseline="30000">
                <a:solidFill>
                  <a:schemeClr val="bg1"/>
                </a:solidFill>
                <a:latin typeface="+mj-lt"/>
              </a:rPr>
              <a:t>rd</a:t>
            </a:r>
            <a:r>
              <a:rPr lang="en-US" sz="1200" b="1">
                <a:solidFill>
                  <a:schemeClr val="bg1"/>
                </a:solidFill>
                <a:latin typeface="+mj-lt"/>
              </a:rPr>
              <a:t> ed.</a:t>
            </a:r>
          </a:p>
        </p:txBody>
      </p:sp>
    </p:spTree>
    <p:extLst>
      <p:ext uri="{BB962C8B-B14F-4D97-AF65-F5344CB8AC3E}">
        <p14:creationId xmlns:p14="http://schemas.microsoft.com/office/powerpoint/2010/main" val="20377567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B3D2AD-25B7-283F-B6F1-FFAF073FAB1B}"/>
              </a:ext>
            </a:extLst>
          </p:cNvPr>
          <p:cNvSpPr>
            <a:spLocks noGrp="1"/>
          </p:cNvSpPr>
          <p:nvPr>
            <p:ph type="title"/>
          </p:nvPr>
        </p:nvSpPr>
        <p:spPr/>
        <p:txBody>
          <a:bodyPr/>
          <a:lstStyle/>
          <a:p>
            <a:pPr algn="ctr"/>
            <a:r>
              <a:rPr lang="en-US" dirty="0"/>
              <a:t>MSF- Pros/Cons</a:t>
            </a:r>
          </a:p>
        </p:txBody>
      </p:sp>
      <p:sp>
        <p:nvSpPr>
          <p:cNvPr id="4" name="Content Placeholder 3">
            <a:extLst>
              <a:ext uri="{FF2B5EF4-FFF2-40B4-BE49-F238E27FC236}">
                <a16:creationId xmlns:a16="http://schemas.microsoft.com/office/drawing/2014/main" id="{DCADC05F-E6BD-5B28-37FB-6272F7047406}"/>
              </a:ext>
            </a:extLst>
          </p:cNvPr>
          <p:cNvSpPr>
            <a:spLocks noGrp="1"/>
          </p:cNvSpPr>
          <p:nvPr>
            <p:ph sz="half" idx="1"/>
          </p:nvPr>
        </p:nvSpPr>
        <p:spPr>
          <a:xfrm>
            <a:off x="914400" y="1146875"/>
            <a:ext cx="3771900" cy="3653725"/>
          </a:xfrm>
        </p:spPr>
        <p:txBody>
          <a:bodyPr/>
          <a:lstStyle/>
          <a:p>
            <a:pPr marL="149348" indent="0" algn="ctr">
              <a:buNone/>
            </a:pPr>
            <a:r>
              <a:rPr lang="en-US" sz="2800" b="1" u="sng" dirty="0"/>
              <a:t>Pros</a:t>
            </a:r>
          </a:p>
          <a:p>
            <a:pPr>
              <a:buFont typeface="Wingdings" pitchFamily="2" charset="2"/>
              <a:buChar char="ü"/>
            </a:pPr>
            <a:r>
              <a:rPr lang="en-US" sz="2000" dirty="0"/>
              <a:t>Used for a broad range or learners (UME to CME)</a:t>
            </a:r>
          </a:p>
          <a:p>
            <a:pPr>
              <a:buFont typeface="Wingdings" pitchFamily="2" charset="2"/>
              <a:buChar char="ü"/>
            </a:pPr>
            <a:r>
              <a:rPr lang="en-US" sz="2000" dirty="0"/>
              <a:t>Provides data from various perspectives - which may reduce unfairness</a:t>
            </a:r>
          </a:p>
          <a:p>
            <a:pPr>
              <a:buFont typeface="Wingdings" pitchFamily="2" charset="2"/>
              <a:buChar char="ü"/>
            </a:pPr>
            <a:r>
              <a:rPr lang="en-US" sz="2000" dirty="0"/>
              <a:t>Built-in self-reflection </a:t>
            </a:r>
          </a:p>
        </p:txBody>
      </p:sp>
      <p:sp>
        <p:nvSpPr>
          <p:cNvPr id="5" name="Content Placeholder 4">
            <a:extLst>
              <a:ext uri="{FF2B5EF4-FFF2-40B4-BE49-F238E27FC236}">
                <a16:creationId xmlns:a16="http://schemas.microsoft.com/office/drawing/2014/main" id="{7F53894D-C21C-7541-D362-264F7C7C91CD}"/>
              </a:ext>
            </a:extLst>
          </p:cNvPr>
          <p:cNvSpPr>
            <a:spLocks noGrp="1"/>
          </p:cNvSpPr>
          <p:nvPr>
            <p:ph sz="half" idx="2"/>
          </p:nvPr>
        </p:nvSpPr>
        <p:spPr>
          <a:xfrm>
            <a:off x="4838700" y="1146875"/>
            <a:ext cx="3771900" cy="3653725"/>
          </a:xfrm>
        </p:spPr>
        <p:txBody>
          <a:bodyPr/>
          <a:lstStyle/>
          <a:p>
            <a:pPr marL="149348" indent="0" algn="ctr">
              <a:buNone/>
            </a:pPr>
            <a:r>
              <a:rPr lang="en-US" sz="2800" b="1" u="sng" dirty="0"/>
              <a:t>Cons</a:t>
            </a:r>
          </a:p>
          <a:p>
            <a:r>
              <a:rPr lang="en-US" sz="2000" dirty="0"/>
              <a:t>Lots of data/raters to manage</a:t>
            </a:r>
          </a:p>
          <a:p>
            <a:r>
              <a:rPr lang="en-US" sz="2000" dirty="0"/>
              <a:t>Make sure there is buy-in</a:t>
            </a:r>
          </a:p>
          <a:p>
            <a:r>
              <a:rPr lang="en-US" sz="2000" dirty="0"/>
              <a:t>Harder to do in settings with few people (small programs)</a:t>
            </a:r>
          </a:p>
        </p:txBody>
      </p:sp>
      <p:sp>
        <p:nvSpPr>
          <p:cNvPr id="7" name="TextBox 6">
            <a:extLst>
              <a:ext uri="{FF2B5EF4-FFF2-40B4-BE49-F238E27FC236}">
                <a16:creationId xmlns:a16="http://schemas.microsoft.com/office/drawing/2014/main" id="{98935A18-8272-4AF0-B672-4B80C1EFFE1D}"/>
              </a:ext>
            </a:extLst>
          </p:cNvPr>
          <p:cNvSpPr txBox="1"/>
          <p:nvPr/>
        </p:nvSpPr>
        <p:spPr>
          <a:xfrm>
            <a:off x="1921790" y="4500518"/>
            <a:ext cx="6983277"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Chapter 12, Practical Guide to the Assessment of Clinical Competence, 3</a:t>
            </a:r>
            <a:r>
              <a:rPr lang="en-US" sz="1200" b="1" baseline="30000">
                <a:solidFill>
                  <a:schemeClr val="bg1"/>
                </a:solidFill>
                <a:latin typeface="+mj-lt"/>
              </a:rPr>
              <a:t>rd</a:t>
            </a:r>
            <a:r>
              <a:rPr lang="en-US" sz="1200" b="1">
                <a:solidFill>
                  <a:schemeClr val="bg1"/>
                </a:solidFill>
                <a:latin typeface="+mj-lt"/>
              </a:rPr>
              <a:t> ed.</a:t>
            </a:r>
          </a:p>
        </p:txBody>
      </p:sp>
    </p:spTree>
    <p:extLst>
      <p:ext uri="{BB962C8B-B14F-4D97-AF65-F5344CB8AC3E}">
        <p14:creationId xmlns:p14="http://schemas.microsoft.com/office/powerpoint/2010/main" val="3290090163"/>
      </p:ext>
    </p:extLst>
  </p:cSld>
  <p:clrMapOvr>
    <a:masterClrMapping/>
  </p:clrMapOvr>
  <p:transition/>
  <p:extLst>
    <p:ext uri="{6950BFC3-D8DA-4A85-94F7-54DA5524770B}">
      <p188:commentRel xmlns:p188="http://schemas.microsoft.com/office/powerpoint/2018/8/main" xmlns="" r:id="rId2"/>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6FD9746-2552-3A34-E148-382E4549F31B}"/>
              </a:ext>
            </a:extLst>
          </p:cNvPr>
          <p:cNvSpPr>
            <a:spLocks noGrp="1"/>
          </p:cNvSpPr>
          <p:nvPr>
            <p:ph idx="1"/>
          </p:nvPr>
        </p:nvSpPr>
        <p:spPr/>
        <p:txBody>
          <a:bodyPr/>
          <a:lstStyle/>
          <a:p>
            <a:pPr marL="434975" indent="-285750"/>
            <a:r>
              <a:rPr lang="en-US" sz="2400" dirty="0"/>
              <a:t>Qualitative description of a trainee's clinical ability</a:t>
            </a:r>
          </a:p>
          <a:p>
            <a:pPr marL="434975" indent="-285750"/>
            <a:r>
              <a:rPr lang="en-US" sz="2400" dirty="0"/>
              <a:t>Often used in conjunction with other assessment methods</a:t>
            </a:r>
          </a:p>
          <a:p>
            <a:pPr marL="434975" indent="-285750"/>
            <a:r>
              <a:rPr lang="en-US" sz="2400" dirty="0"/>
              <a:t>Promotes assessment </a:t>
            </a:r>
            <a:r>
              <a:rPr lang="en-US" sz="2400" i="1" dirty="0"/>
              <a:t>for</a:t>
            </a:r>
            <a:r>
              <a:rPr lang="en-US" sz="2400" dirty="0"/>
              <a:t> learning BUT can be used in aggregate to support summative decisions</a:t>
            </a:r>
          </a:p>
          <a:p>
            <a:pPr marL="434975" indent="-285750"/>
            <a:r>
              <a:rPr lang="en-US" sz="2400" dirty="0"/>
              <a:t>Descriptions should be detailed/rich</a:t>
            </a:r>
          </a:p>
          <a:p>
            <a:pPr marL="740410" lvl="1" indent="-342900">
              <a:buFont typeface="Courier New" panose="020B0604020202020204" pitchFamily="34" charset="0"/>
              <a:buChar char="o"/>
            </a:pPr>
            <a:r>
              <a:rPr lang="en-US" sz="2400" dirty="0"/>
              <a:t>Focused on observed behaviors,  not inferences</a:t>
            </a:r>
            <a:endParaRPr lang="en-US" sz="2400"/>
          </a:p>
          <a:p>
            <a:pPr marL="855345" lvl="1">
              <a:buFont typeface="Courier New" panose="020B0604020202020204" pitchFamily="34" charset="0"/>
              <a:buChar char="o"/>
            </a:pPr>
            <a:r>
              <a:rPr lang="en-US" sz="2400" dirty="0"/>
              <a:t>Include strengths &amp; weakness - with specific examples</a:t>
            </a:r>
            <a:endParaRPr lang="en-US" sz="2400"/>
          </a:p>
        </p:txBody>
      </p:sp>
      <p:sp>
        <p:nvSpPr>
          <p:cNvPr id="3" name="Title 2">
            <a:extLst>
              <a:ext uri="{FF2B5EF4-FFF2-40B4-BE49-F238E27FC236}">
                <a16:creationId xmlns:a16="http://schemas.microsoft.com/office/drawing/2014/main" id="{4368B6AD-0F72-1AB6-79D8-18C7F864A38A}"/>
              </a:ext>
            </a:extLst>
          </p:cNvPr>
          <p:cNvSpPr>
            <a:spLocks noGrp="1"/>
          </p:cNvSpPr>
          <p:nvPr>
            <p:ph type="title"/>
          </p:nvPr>
        </p:nvSpPr>
        <p:spPr/>
        <p:txBody>
          <a:bodyPr/>
          <a:lstStyle/>
          <a:p>
            <a:pPr algn="ctr"/>
            <a:r>
              <a:rPr lang="en-US" sz="4800" dirty="0">
                <a:cs typeface="Arial"/>
              </a:rPr>
              <a:t>Narrative Assessment</a:t>
            </a:r>
            <a:endParaRPr lang="en-US" sz="4800">
              <a:cs typeface="Arial"/>
            </a:endParaRPr>
          </a:p>
        </p:txBody>
      </p:sp>
    </p:spTree>
    <p:extLst>
      <p:ext uri="{BB962C8B-B14F-4D97-AF65-F5344CB8AC3E}">
        <p14:creationId xmlns:p14="http://schemas.microsoft.com/office/powerpoint/2010/main" val="5793174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B6A3D4-353D-4E28-9862-BC336E4A7079}"/>
              </a:ext>
            </a:extLst>
          </p:cNvPr>
          <p:cNvSpPr>
            <a:spLocks noGrp="1"/>
          </p:cNvSpPr>
          <p:nvPr>
            <p:ph idx="1"/>
          </p:nvPr>
        </p:nvSpPr>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0995" indent="-257175" algn="l">
              <a:buSzPct val="110000"/>
              <a:buFont typeface="Wingdings" panose="05000000000000000000" pitchFamily="2" charset="2"/>
              <a:buChar char="§"/>
            </a:pPr>
            <a:r>
              <a:rPr lang="en-US" sz="2400" dirty="0"/>
              <a:t>Differentiate key features of common types of assessment methods</a:t>
            </a:r>
          </a:p>
          <a:p>
            <a:pPr marL="340995" indent="-257175" algn="l">
              <a:buSzPct val="110000"/>
              <a:buFont typeface="Wingdings" panose="05000000000000000000" pitchFamily="2" charset="2"/>
              <a:buChar char="§"/>
            </a:pPr>
            <a:r>
              <a:rPr lang="en-US" sz="2400" dirty="0"/>
              <a:t>Discuss criteria/frameworks to assist in choosing assessment methods</a:t>
            </a:r>
          </a:p>
          <a:p>
            <a:pPr marL="340995" indent="-257175" algn="l">
              <a:buSzPct val="110000"/>
              <a:buFont typeface="Wingdings" panose="05000000000000000000" pitchFamily="2" charset="2"/>
              <a:buChar char="§"/>
            </a:pPr>
            <a:endParaRPr lang="en-US" sz="2400" dirty="0"/>
          </a:p>
          <a:p>
            <a:pPr marL="340995" lvl="0" indent="-257175" algn="l">
              <a:buSzPct val="110000"/>
              <a:buFont typeface="Wingdings" panose="05000000000000000000" pitchFamily="2" charset="2"/>
              <a:buChar char="§"/>
            </a:pPr>
            <a:r>
              <a:rPr lang="en-US" sz="2400" dirty="0"/>
              <a:t>Discuss the end goal of your assessments</a:t>
            </a:r>
          </a:p>
          <a:p>
            <a:pPr marL="340995" lvl="0" indent="-257175" algn="l">
              <a:buSzPct val="110000"/>
              <a:buFont typeface="Wingdings" panose="05000000000000000000" pitchFamily="2" charset="2"/>
              <a:buChar char="§"/>
            </a:pPr>
            <a:r>
              <a:rPr lang="en-US" sz="2400" dirty="0"/>
              <a:t>Review current evidence for multi-source feedback </a:t>
            </a:r>
          </a:p>
          <a:p>
            <a:pPr marL="340995" lvl="0" indent="-257175" algn="l">
              <a:buSzPct val="110000"/>
              <a:buFont typeface="Wingdings" panose="05000000000000000000" pitchFamily="2" charset="2"/>
              <a:buChar char="§"/>
            </a:pPr>
            <a:r>
              <a:rPr lang="en-US" sz="2400" dirty="0"/>
              <a:t>Discuss how to use self-assessment more effectively</a:t>
            </a:r>
          </a:p>
          <a:p>
            <a:pPr marL="606425"/>
            <a:endParaRPr lang="en-US" dirty="0"/>
          </a:p>
        </p:txBody>
      </p:sp>
      <p:sp>
        <p:nvSpPr>
          <p:cNvPr id="3" name="Title 2">
            <a:extLst>
              <a:ext uri="{FF2B5EF4-FFF2-40B4-BE49-F238E27FC236}">
                <a16:creationId xmlns:a16="http://schemas.microsoft.com/office/drawing/2014/main" id="{90C3B6DC-B0DF-4907-A535-E22C649E829B}"/>
              </a:ext>
            </a:extLst>
          </p:cNvPr>
          <p:cNvSpPr>
            <a:spLocks noGrp="1"/>
          </p:cNvSpPr>
          <p:nvPr>
            <p:ph type="title"/>
          </p:nvPr>
        </p:nvSpPr>
        <p:spPr>
          <a:xfrm>
            <a:off x="531845" y="147353"/>
            <a:ext cx="8318964"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4000" dirty="0"/>
              <a:t>Objectives</a:t>
            </a:r>
          </a:p>
        </p:txBody>
      </p:sp>
    </p:spTree>
    <p:extLst>
      <p:ext uri="{BB962C8B-B14F-4D97-AF65-F5344CB8AC3E}">
        <p14:creationId xmlns:p14="http://schemas.microsoft.com/office/powerpoint/2010/main" val="384798694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77905B-BD53-EC62-1905-9CF5EAD975F4}"/>
              </a:ext>
            </a:extLst>
          </p:cNvPr>
          <p:cNvSpPr>
            <a:spLocks noGrp="1"/>
          </p:cNvSpPr>
          <p:nvPr>
            <p:ph type="title"/>
          </p:nvPr>
        </p:nvSpPr>
        <p:spPr>
          <a:xfrm>
            <a:off x="131770" y="147353"/>
            <a:ext cx="9012230" cy="890724"/>
          </a:xfrm>
        </p:spPr>
        <p:txBody>
          <a:bodyPr/>
          <a:lstStyle/>
          <a:p>
            <a:pPr algn="ctr"/>
            <a:r>
              <a:rPr lang="en-US" sz="4000" dirty="0">
                <a:cs typeface="Arial"/>
              </a:rPr>
              <a:t>Narrative Assessments- Pros/Cons</a:t>
            </a:r>
          </a:p>
        </p:txBody>
      </p:sp>
      <p:sp>
        <p:nvSpPr>
          <p:cNvPr id="2" name="Content Placeholder 1">
            <a:extLst>
              <a:ext uri="{FF2B5EF4-FFF2-40B4-BE49-F238E27FC236}">
                <a16:creationId xmlns:a16="http://schemas.microsoft.com/office/drawing/2014/main" id="{45E37D68-FF9D-4D39-F800-28A308DB94F8}"/>
              </a:ext>
            </a:extLst>
          </p:cNvPr>
          <p:cNvSpPr>
            <a:spLocks noGrp="1"/>
          </p:cNvSpPr>
          <p:nvPr>
            <p:ph sz="half" idx="1"/>
          </p:nvPr>
        </p:nvSpPr>
        <p:spPr>
          <a:xfrm>
            <a:off x="914400" y="1183037"/>
            <a:ext cx="3771900" cy="3617563"/>
          </a:xfrm>
        </p:spPr>
        <p:txBody>
          <a:bodyPr/>
          <a:lstStyle/>
          <a:p>
            <a:pPr marL="149225" indent="0" algn="ctr">
              <a:buNone/>
            </a:pPr>
            <a:r>
              <a:rPr lang="en-US" sz="2800" b="1" u="sng" dirty="0"/>
              <a:t>Pros</a:t>
            </a:r>
          </a:p>
          <a:p>
            <a:pPr marL="149225" indent="0">
              <a:buNone/>
            </a:pPr>
            <a:r>
              <a:rPr lang="en-US" sz="2800" dirty="0"/>
              <a:t>Makes sense of the quantitative assessment data</a:t>
            </a:r>
          </a:p>
        </p:txBody>
      </p:sp>
      <p:sp>
        <p:nvSpPr>
          <p:cNvPr id="4" name="Content Placeholder 3">
            <a:extLst>
              <a:ext uri="{FF2B5EF4-FFF2-40B4-BE49-F238E27FC236}">
                <a16:creationId xmlns:a16="http://schemas.microsoft.com/office/drawing/2014/main" id="{C1616DC8-7DBF-1EEA-3851-29C55AF48669}"/>
              </a:ext>
            </a:extLst>
          </p:cNvPr>
          <p:cNvSpPr>
            <a:spLocks noGrp="1"/>
          </p:cNvSpPr>
          <p:nvPr>
            <p:ph sz="half" idx="2"/>
          </p:nvPr>
        </p:nvSpPr>
        <p:spPr>
          <a:xfrm>
            <a:off x="4838700" y="1183037"/>
            <a:ext cx="3771900" cy="3617563"/>
          </a:xfrm>
        </p:spPr>
        <p:txBody>
          <a:bodyPr/>
          <a:lstStyle/>
          <a:p>
            <a:pPr marL="149348" indent="0" algn="ctr">
              <a:buNone/>
            </a:pPr>
            <a:r>
              <a:rPr lang="en-US" sz="2400" b="1" u="sng" dirty="0"/>
              <a:t>Cons</a:t>
            </a:r>
          </a:p>
          <a:p>
            <a:r>
              <a:rPr lang="en-US" sz="2800" dirty="0"/>
              <a:t>Manage trainee expectations</a:t>
            </a:r>
          </a:p>
          <a:p>
            <a:r>
              <a:rPr lang="en-US" sz="2800" dirty="0"/>
              <a:t>Faculty development </a:t>
            </a:r>
          </a:p>
          <a:p>
            <a:r>
              <a:rPr lang="en-US" sz="2800" dirty="0"/>
              <a:t>Plan for data analysis</a:t>
            </a:r>
          </a:p>
        </p:txBody>
      </p:sp>
      <p:pic>
        <p:nvPicPr>
          <p:cNvPr id="7" name="Picture 6" descr="A close-up of a white sign&#10;&#10;Description automatically generated">
            <a:extLst>
              <a:ext uri="{FF2B5EF4-FFF2-40B4-BE49-F238E27FC236}">
                <a16:creationId xmlns:a16="http://schemas.microsoft.com/office/drawing/2014/main" id="{A54215F6-5A81-C0F9-2DBA-9BDD64AFAC39}"/>
              </a:ext>
            </a:extLst>
          </p:cNvPr>
          <p:cNvPicPr>
            <a:picLocks noChangeAspect="1"/>
          </p:cNvPicPr>
          <p:nvPr/>
        </p:nvPicPr>
        <p:blipFill>
          <a:blip r:embed="rId2"/>
          <a:stretch>
            <a:fillRect/>
          </a:stretch>
        </p:blipFill>
        <p:spPr>
          <a:xfrm>
            <a:off x="914400" y="3166820"/>
            <a:ext cx="3781799" cy="1086722"/>
          </a:xfrm>
          <a:prstGeom prst="rect">
            <a:avLst/>
          </a:prstGeom>
        </p:spPr>
      </p:pic>
    </p:spTree>
    <p:extLst>
      <p:ext uri="{BB962C8B-B14F-4D97-AF65-F5344CB8AC3E}">
        <p14:creationId xmlns:p14="http://schemas.microsoft.com/office/powerpoint/2010/main" val="51118104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170379"/>
            <a:ext cx="9144000" cy="893379"/>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4000" b="1" dirty="0">
                <a:solidFill>
                  <a:schemeClr val="tx1"/>
                </a:solidFill>
                <a:latin typeface="Arial  "/>
                <a:ea typeface="ＭＳ Ｐゴシック"/>
              </a:rPr>
              <a:t>Reliability and Validity Simplified</a:t>
            </a:r>
            <a:endParaRPr lang="en-US"/>
          </a:p>
        </p:txBody>
      </p:sp>
      <p:sp>
        <p:nvSpPr>
          <p:cNvPr id="18435" name="Rectangle 3"/>
          <p:cNvSpPr>
            <a:spLocks noGrp="1" noChangeArrowheads="1"/>
          </p:cNvSpPr>
          <p:nvPr>
            <p:ph type="body" idx="1"/>
          </p:nvPr>
        </p:nvSpPr>
        <p:spPr>
          <a:xfrm>
            <a:off x="1485900" y="1143000"/>
            <a:ext cx="6172200" cy="3714750"/>
          </a:xfrm>
        </p:spPr>
        <p:txBody>
          <a:bodyPr rtlCol="0">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indent="0" fontAlgn="auto">
              <a:spcAft>
                <a:spcPts val="0"/>
              </a:spcAft>
              <a:buFontTx/>
              <a:buNone/>
              <a:defRPr/>
            </a:pPr>
            <a:endParaRPr lang="en-US" sz="1050">
              <a:ea typeface="ＭＳ Ｐゴシック" charset="0"/>
              <a:cs typeface="ＭＳ Ｐゴシック" charset="0"/>
            </a:endParaRPr>
          </a:p>
          <a:p>
            <a:pPr marL="385763" indent="-385763" fontAlgn="auto">
              <a:spcAft>
                <a:spcPts val="0"/>
              </a:spcAft>
              <a:buFontTx/>
              <a:buNone/>
              <a:defRPr/>
            </a:pPr>
            <a:endParaRPr lang="en-US">
              <a:ea typeface="ＭＳ Ｐゴシック" charset="0"/>
              <a:cs typeface="ＭＳ Ｐゴシック" charset="0"/>
            </a:endParaRPr>
          </a:p>
        </p:txBody>
      </p:sp>
      <p:grpSp>
        <p:nvGrpSpPr>
          <p:cNvPr id="90116" name="Group 68"/>
          <p:cNvGrpSpPr>
            <a:grpSpLocks/>
          </p:cNvGrpSpPr>
          <p:nvPr/>
        </p:nvGrpSpPr>
        <p:grpSpPr bwMode="auto">
          <a:xfrm>
            <a:off x="1485899" y="1143000"/>
            <a:ext cx="6172200" cy="2998915"/>
            <a:chOff x="384" y="1152"/>
            <a:chExt cx="3588" cy="1628"/>
          </a:xfrm>
        </p:grpSpPr>
        <p:pic>
          <p:nvPicPr>
            <p:cNvPr id="90117" name="Picture 27" descr="MCj04396100000[1]"/>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1632" y="1152"/>
              <a:ext cx="10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118" name="Group 66"/>
            <p:cNvGrpSpPr>
              <a:grpSpLocks/>
            </p:cNvGrpSpPr>
            <p:nvPr/>
          </p:nvGrpSpPr>
          <p:grpSpPr bwMode="auto">
            <a:xfrm>
              <a:off x="384" y="1152"/>
              <a:ext cx="3588" cy="1628"/>
              <a:chOff x="384" y="1152"/>
              <a:chExt cx="3588" cy="1628"/>
            </a:xfrm>
          </p:grpSpPr>
          <p:pic>
            <p:nvPicPr>
              <p:cNvPr id="90119" name="Picture 26" descr="MCj04396100000[1]"/>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384" y="1152"/>
                <a:ext cx="10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0" name="Picture 28" descr="MCj04396100000[1]"/>
              <p:cNvPicPr>
                <a:picLocks noChangeAspect="1" noChangeArrowheads="1"/>
              </p:cNvPicPr>
              <p:nvPr/>
            </p:nvPicPr>
            <p:blipFill>
              <a:blip r:embed="rId3">
                <a:lum bright="40000" contrast="-40000"/>
                <a:extLst>
                  <a:ext uri="{28A0092B-C50C-407E-A947-70E740481C1C}">
                    <a14:useLocalDpi xmlns:a14="http://schemas.microsoft.com/office/drawing/2010/main" val="0"/>
                  </a:ext>
                </a:extLst>
              </a:blip>
              <a:srcRect/>
              <a:stretch>
                <a:fillRect/>
              </a:stretch>
            </p:blipFill>
            <p:spPr bwMode="auto">
              <a:xfrm>
                <a:off x="2880" y="1152"/>
                <a:ext cx="1092"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1" name="Oval 32"/>
              <p:cNvSpPr>
                <a:spLocks noChangeArrowheads="1"/>
              </p:cNvSpPr>
              <p:nvPr/>
            </p:nvSpPr>
            <p:spPr bwMode="auto">
              <a:xfrm>
                <a:off x="672" y="1344"/>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2" name="Oval 34"/>
              <p:cNvSpPr>
                <a:spLocks noChangeArrowheads="1"/>
              </p:cNvSpPr>
              <p:nvPr/>
            </p:nvSpPr>
            <p:spPr bwMode="auto">
              <a:xfrm>
                <a:off x="1104" y="1488"/>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3" name="Oval 35"/>
              <p:cNvSpPr>
                <a:spLocks noChangeArrowheads="1"/>
              </p:cNvSpPr>
              <p:nvPr/>
            </p:nvSpPr>
            <p:spPr bwMode="auto">
              <a:xfrm>
                <a:off x="672" y="187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4" name="Oval 36"/>
              <p:cNvSpPr>
                <a:spLocks noChangeArrowheads="1"/>
              </p:cNvSpPr>
              <p:nvPr/>
            </p:nvSpPr>
            <p:spPr bwMode="auto">
              <a:xfrm>
                <a:off x="720" y="1584"/>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5" name="Oval 37"/>
              <p:cNvSpPr>
                <a:spLocks noChangeArrowheads="1"/>
              </p:cNvSpPr>
              <p:nvPr/>
            </p:nvSpPr>
            <p:spPr bwMode="auto">
              <a:xfrm>
                <a:off x="1200" y="1824"/>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6" name="Oval 38"/>
              <p:cNvSpPr>
                <a:spLocks noChangeArrowheads="1"/>
              </p:cNvSpPr>
              <p:nvPr/>
            </p:nvSpPr>
            <p:spPr bwMode="auto">
              <a:xfrm>
                <a:off x="864" y="187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7" name="Oval 39"/>
              <p:cNvSpPr>
                <a:spLocks noChangeArrowheads="1"/>
              </p:cNvSpPr>
              <p:nvPr/>
            </p:nvSpPr>
            <p:spPr bwMode="auto">
              <a:xfrm>
                <a:off x="912" y="139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8" name="Oval 40"/>
              <p:cNvSpPr>
                <a:spLocks noChangeArrowheads="1"/>
              </p:cNvSpPr>
              <p:nvPr/>
            </p:nvSpPr>
            <p:spPr bwMode="auto">
              <a:xfrm>
                <a:off x="528" y="163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29" name="Oval 41"/>
              <p:cNvSpPr>
                <a:spLocks noChangeArrowheads="1"/>
              </p:cNvSpPr>
              <p:nvPr/>
            </p:nvSpPr>
            <p:spPr bwMode="auto">
              <a:xfrm>
                <a:off x="1824" y="139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0" name="Oval 42"/>
              <p:cNvSpPr>
                <a:spLocks noChangeArrowheads="1"/>
              </p:cNvSpPr>
              <p:nvPr/>
            </p:nvSpPr>
            <p:spPr bwMode="auto">
              <a:xfrm>
                <a:off x="1776" y="1536"/>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1" name="Oval 43"/>
              <p:cNvSpPr>
                <a:spLocks noChangeArrowheads="1"/>
              </p:cNvSpPr>
              <p:nvPr/>
            </p:nvSpPr>
            <p:spPr bwMode="auto">
              <a:xfrm>
                <a:off x="1920" y="1488"/>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2" name="Oval 44"/>
              <p:cNvSpPr>
                <a:spLocks noChangeArrowheads="1"/>
              </p:cNvSpPr>
              <p:nvPr/>
            </p:nvSpPr>
            <p:spPr bwMode="auto">
              <a:xfrm>
                <a:off x="1968" y="1344"/>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3" name="Oval 45"/>
              <p:cNvSpPr>
                <a:spLocks noChangeArrowheads="1"/>
              </p:cNvSpPr>
              <p:nvPr/>
            </p:nvSpPr>
            <p:spPr bwMode="auto">
              <a:xfrm>
                <a:off x="1872" y="163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4" name="Oval 46"/>
              <p:cNvSpPr>
                <a:spLocks noChangeArrowheads="1"/>
              </p:cNvSpPr>
              <p:nvPr/>
            </p:nvSpPr>
            <p:spPr bwMode="auto">
              <a:xfrm>
                <a:off x="3312" y="163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5" name="Oval 47"/>
              <p:cNvSpPr>
                <a:spLocks noChangeArrowheads="1"/>
              </p:cNvSpPr>
              <p:nvPr/>
            </p:nvSpPr>
            <p:spPr bwMode="auto">
              <a:xfrm>
                <a:off x="3312" y="1728"/>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6" name="Oval 48"/>
              <p:cNvSpPr>
                <a:spLocks noChangeArrowheads="1"/>
              </p:cNvSpPr>
              <p:nvPr/>
            </p:nvSpPr>
            <p:spPr bwMode="auto">
              <a:xfrm>
                <a:off x="3408" y="1632"/>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7" name="Oval 49"/>
              <p:cNvSpPr>
                <a:spLocks noChangeArrowheads="1"/>
              </p:cNvSpPr>
              <p:nvPr/>
            </p:nvSpPr>
            <p:spPr bwMode="auto">
              <a:xfrm>
                <a:off x="3408" y="1728"/>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8" name="Oval 50"/>
              <p:cNvSpPr>
                <a:spLocks noChangeArrowheads="1"/>
              </p:cNvSpPr>
              <p:nvPr/>
            </p:nvSpPr>
            <p:spPr bwMode="auto">
              <a:xfrm>
                <a:off x="768" y="1440"/>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39" name="Oval 51"/>
              <p:cNvSpPr>
                <a:spLocks noChangeArrowheads="1"/>
              </p:cNvSpPr>
              <p:nvPr/>
            </p:nvSpPr>
            <p:spPr bwMode="auto">
              <a:xfrm>
                <a:off x="3360" y="1536"/>
                <a:ext cx="96" cy="96"/>
              </a:xfrm>
              <a:prstGeom prst="ellipse">
                <a:avLst/>
              </a:prstGeom>
              <a:solidFill>
                <a:srgbClr val="C00000"/>
              </a:solidFill>
              <a:ln w="9525">
                <a:solidFill>
                  <a:schemeClr val="tx1"/>
                </a:solidFill>
                <a:round/>
                <a:headEnd/>
                <a:tailEnd/>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Calibri" panose="020F0502020204030204" pitchFamily="34" charset="0"/>
                </a:endParaRPr>
              </a:p>
            </p:txBody>
          </p:sp>
          <p:sp>
            <p:nvSpPr>
              <p:cNvPr id="90140" name="Text Box 60"/>
              <p:cNvSpPr txBox="1">
                <a:spLocks noChangeArrowheads="1"/>
              </p:cNvSpPr>
              <p:nvPr/>
            </p:nvSpPr>
            <p:spPr bwMode="auto">
              <a:xfrm>
                <a:off x="1776" y="2448"/>
                <a:ext cx="768"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dirty="0">
                    <a:latin typeface="Arial  "/>
                    <a:ea typeface="ＭＳ Ｐゴシック"/>
                  </a:rPr>
                  <a:t>Reliable </a:t>
                </a:r>
              </a:p>
              <a:p>
                <a:pPr algn="ctr" eaLnBrk="1" hangingPunct="1">
                  <a:spcBef>
                    <a:spcPct val="50000"/>
                  </a:spcBef>
                  <a:buClrTx/>
                  <a:buFontTx/>
                  <a:buNone/>
                </a:pPr>
                <a:r>
                  <a:rPr lang="en-US" altLang="en-US" sz="1350" b="1" dirty="0">
                    <a:latin typeface="Arial  "/>
                    <a:ea typeface="ＭＳ Ｐゴシック"/>
                  </a:rPr>
                  <a:t>Not valid</a:t>
                </a:r>
              </a:p>
            </p:txBody>
          </p:sp>
          <p:sp>
            <p:nvSpPr>
              <p:cNvPr id="90141" name="Text Box 62"/>
              <p:cNvSpPr txBox="1">
                <a:spLocks noChangeArrowheads="1"/>
              </p:cNvSpPr>
              <p:nvPr/>
            </p:nvSpPr>
            <p:spPr bwMode="auto">
              <a:xfrm>
                <a:off x="528" y="2448"/>
                <a:ext cx="960" cy="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dirty="0">
                    <a:latin typeface="+mj-lt"/>
                    <a:ea typeface="ＭＳ Ｐゴシック"/>
                  </a:rPr>
                  <a:t>Not reliable </a:t>
                </a:r>
              </a:p>
              <a:p>
                <a:pPr algn="ctr" eaLnBrk="1" hangingPunct="1">
                  <a:spcBef>
                    <a:spcPct val="50000"/>
                  </a:spcBef>
                  <a:buClrTx/>
                  <a:buFontTx/>
                  <a:buNone/>
                </a:pPr>
                <a:r>
                  <a:rPr lang="en-US" altLang="en-US" sz="1350" b="1" dirty="0">
                    <a:latin typeface="+mj-lt"/>
                    <a:ea typeface="ＭＳ Ｐゴシック"/>
                  </a:rPr>
                  <a:t>Not valid</a:t>
                </a:r>
              </a:p>
            </p:txBody>
          </p:sp>
          <p:sp>
            <p:nvSpPr>
              <p:cNvPr id="90142" name="Text Box 63"/>
              <p:cNvSpPr txBox="1">
                <a:spLocks noChangeArrowheads="1"/>
              </p:cNvSpPr>
              <p:nvPr/>
            </p:nvSpPr>
            <p:spPr bwMode="auto">
              <a:xfrm>
                <a:off x="3120" y="2448"/>
                <a:ext cx="76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dirty="0">
                    <a:latin typeface="Arial  "/>
                    <a:ea typeface="ＭＳ Ｐゴシック"/>
                  </a:rPr>
                  <a:t>Reliable Valid</a:t>
                </a:r>
              </a:p>
            </p:txBody>
          </p:sp>
        </p:grpSp>
      </p:grpSp>
      <p:sp>
        <p:nvSpPr>
          <p:cNvPr id="2" name="TextBox 1">
            <a:extLst>
              <a:ext uri="{FF2B5EF4-FFF2-40B4-BE49-F238E27FC236}">
                <a16:creationId xmlns:a16="http://schemas.microsoft.com/office/drawing/2014/main" id="{AA81BDC5-37DA-E10F-2A54-ADCC56709668}"/>
              </a:ext>
            </a:extLst>
          </p:cNvPr>
          <p:cNvSpPr txBox="1"/>
          <p:nvPr/>
        </p:nvSpPr>
        <p:spPr>
          <a:xfrm>
            <a:off x="5591199" y="4490120"/>
            <a:ext cx="326716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chemeClr val="bg1"/>
                </a:solidFill>
                <a:latin typeface="Arial  "/>
              </a:rPr>
              <a:t>Kogan J,  ACGME</a:t>
            </a:r>
          </a:p>
        </p:txBody>
      </p:sp>
    </p:spTree>
    <p:extLst>
      <p:ext uri="{BB962C8B-B14F-4D97-AF65-F5344CB8AC3E}">
        <p14:creationId xmlns:p14="http://schemas.microsoft.com/office/powerpoint/2010/main" val="2864584128"/>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349650" y="388612"/>
            <a:ext cx="8513550" cy="651272"/>
          </a:xfrm>
          <a:noFill/>
          <a:extLst>
            <a:ext uri="{91240B29-F687-4F45-9708-019B960494DF}">
              <a14:hiddenLine xmlns:a14="http://schemas.microsoft.com/office/drawing/2010/main" w="12700">
                <a:solidFill>
                  <a:schemeClr val="tx1"/>
                </a:solidFill>
                <a:miter lim="800000"/>
                <a:headEnd/>
                <a:tailEnd/>
              </a14:hiddenLine>
            </a:ext>
          </a:extLst>
        </p:spPr>
        <p:txBody>
          <a:bodyPr lIns="67866" tIns="33338" rIns="67866" bIns="33338">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4000" dirty="0">
                <a:solidFill>
                  <a:schemeClr val="tx1"/>
                </a:solidFill>
                <a:latin typeface="Arial  "/>
              </a:rPr>
              <a:t>Utility Index</a:t>
            </a:r>
          </a:p>
        </p:txBody>
      </p:sp>
      <p:sp>
        <p:nvSpPr>
          <p:cNvPr id="88067" name="Rectangle 3"/>
          <p:cNvSpPr>
            <a:spLocks noGrp="1" noChangeArrowheads="1"/>
          </p:cNvSpPr>
          <p:nvPr>
            <p:ph type="body" idx="1"/>
          </p:nvPr>
        </p:nvSpPr>
        <p:spPr>
          <a:xfrm>
            <a:off x="349651" y="1030238"/>
            <a:ext cx="8449456" cy="3433560"/>
          </a:xfrm>
          <a:noFill/>
          <a:extLst>
            <a:ext uri="{91240B29-F687-4F45-9708-019B960494DF}">
              <a14:hiddenLine xmlns:a14="http://schemas.microsoft.com/office/drawing/2010/main" w="12700">
                <a:solidFill>
                  <a:schemeClr val="tx1"/>
                </a:solidFill>
                <a:miter lim="800000"/>
                <a:headEnd/>
                <a:tailEnd/>
              </a14:hiddenLine>
            </a:ext>
          </a:extLst>
        </p:spPr>
        <p:txBody>
          <a:bodyPr lIns="67866" tIns="33338" rIns="67866" bIns="33338"/>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spcBef>
                <a:spcPts val="450"/>
              </a:spcBef>
              <a:buNone/>
            </a:pPr>
            <a:r>
              <a:rPr lang="pt-BR" altLang="en-US" sz="2400" dirty="0">
                <a:latin typeface="Arial  "/>
              </a:rPr>
              <a:t>Utility = V x  R  x  A  x  EI  x  CE/Context</a:t>
            </a:r>
            <a:endParaRPr lang="en-US" altLang="en-US" sz="2400" dirty="0">
              <a:latin typeface="Arial  "/>
            </a:endParaRPr>
          </a:p>
          <a:p>
            <a:pPr marL="143510" lvl="1" indent="0" algn="l">
              <a:spcBef>
                <a:spcPts val="450"/>
              </a:spcBef>
              <a:buNone/>
            </a:pPr>
            <a:endParaRPr lang="en-US" altLang="en-US" sz="2400" dirty="0">
              <a:latin typeface="Arial  "/>
            </a:endParaRPr>
          </a:p>
          <a:p>
            <a:pPr marL="143510" lvl="1" indent="0" algn="l">
              <a:spcBef>
                <a:spcPts val="450"/>
              </a:spcBef>
              <a:buNone/>
            </a:pPr>
            <a:r>
              <a:rPr lang="en-US" altLang="en-US" sz="2400" dirty="0">
                <a:latin typeface="Arial  "/>
              </a:rPr>
              <a:t>Where:</a:t>
            </a:r>
            <a:endParaRPr lang="en-US" sz="2400" dirty="0"/>
          </a:p>
          <a:p>
            <a:pPr marL="287020" lvl="2" indent="0" algn="l">
              <a:spcBef>
                <a:spcPts val="450"/>
              </a:spcBef>
              <a:buNone/>
            </a:pPr>
            <a:r>
              <a:rPr lang="en-US" altLang="en-US" sz="2400" dirty="0">
                <a:latin typeface="Arial  "/>
              </a:rPr>
              <a:t>	V = validity</a:t>
            </a:r>
          </a:p>
          <a:p>
            <a:pPr marL="287020" lvl="2" indent="0" algn="l">
              <a:spcBef>
                <a:spcPts val="450"/>
              </a:spcBef>
              <a:buNone/>
            </a:pPr>
            <a:r>
              <a:rPr lang="en-US" altLang="en-US" sz="2400" dirty="0">
                <a:latin typeface="Arial  "/>
              </a:rPr>
              <a:t>	R = reliability</a:t>
            </a:r>
          </a:p>
          <a:p>
            <a:pPr marL="287020" lvl="2" indent="0" algn="l">
              <a:spcBef>
                <a:spcPts val="450"/>
              </a:spcBef>
              <a:buNone/>
            </a:pPr>
            <a:r>
              <a:rPr lang="en-US" altLang="en-US" sz="2400" dirty="0">
                <a:latin typeface="Arial  "/>
              </a:rPr>
              <a:t>	A = acceptability</a:t>
            </a:r>
          </a:p>
          <a:p>
            <a:pPr marL="287020" lvl="2" indent="0" algn="l">
              <a:spcBef>
                <a:spcPts val="450"/>
              </a:spcBef>
              <a:buNone/>
            </a:pPr>
            <a:r>
              <a:rPr lang="en-US" altLang="en-US" sz="2400" dirty="0">
                <a:latin typeface="Arial  "/>
              </a:rPr>
              <a:t>	E = educational impact</a:t>
            </a:r>
          </a:p>
          <a:p>
            <a:pPr marL="287020" lvl="2" indent="0" algn="l">
              <a:spcBef>
                <a:spcPts val="450"/>
              </a:spcBef>
              <a:buNone/>
            </a:pPr>
            <a:r>
              <a:rPr lang="en-US" altLang="en-US" sz="2400" dirty="0">
                <a:latin typeface="Arial  "/>
              </a:rPr>
              <a:t>	C = cost effectiveness</a:t>
            </a:r>
          </a:p>
        </p:txBody>
      </p:sp>
      <p:sp>
        <p:nvSpPr>
          <p:cNvPr id="2" name="TextBox 1">
            <a:extLst>
              <a:ext uri="{FF2B5EF4-FFF2-40B4-BE49-F238E27FC236}">
                <a16:creationId xmlns:a16="http://schemas.microsoft.com/office/drawing/2014/main" id="{905D1D61-41F4-6A1F-8C5A-D1E8F81A5E09}"/>
              </a:ext>
            </a:extLst>
          </p:cNvPr>
          <p:cNvSpPr txBox="1"/>
          <p:nvPr/>
        </p:nvSpPr>
        <p:spPr>
          <a:xfrm>
            <a:off x="3271979" y="4492087"/>
            <a:ext cx="565728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b="1" dirty="0">
                <a:solidFill>
                  <a:schemeClr val="bg1"/>
                </a:solidFill>
                <a:latin typeface="+mj-lt"/>
              </a:rPr>
              <a:t>Van Der Vleuten C,  Adv Health Sci Educ Theory </a:t>
            </a:r>
            <a:r>
              <a:rPr lang="en-US" sz="1200" b="1" dirty="0" err="1">
                <a:solidFill>
                  <a:schemeClr val="bg1"/>
                </a:solidFill>
                <a:latin typeface="+mj-lt"/>
              </a:rPr>
              <a:t>Pract</a:t>
            </a:r>
            <a:r>
              <a:rPr lang="en-US" sz="1200" b="1" dirty="0">
                <a:solidFill>
                  <a:schemeClr val="bg1"/>
                </a:solidFill>
                <a:latin typeface="+mj-lt"/>
              </a:rPr>
              <a:t>. 1996</a:t>
            </a:r>
          </a:p>
        </p:txBody>
      </p:sp>
    </p:spTree>
    <p:extLst>
      <p:ext uri="{BB962C8B-B14F-4D97-AF65-F5344CB8AC3E}">
        <p14:creationId xmlns:p14="http://schemas.microsoft.com/office/powerpoint/2010/main" val="390857706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15035" y="466831"/>
            <a:ext cx="9541807" cy="581025"/>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4800" b="1" dirty="0">
                <a:solidFill>
                  <a:schemeClr val="tx1"/>
                </a:solidFill>
                <a:latin typeface="Arial  "/>
              </a:rPr>
              <a:t>Educational Impact</a:t>
            </a:r>
            <a:endParaRPr lang="en-US"/>
          </a:p>
        </p:txBody>
      </p:sp>
      <p:sp>
        <p:nvSpPr>
          <p:cNvPr id="97283" name="Content Placeholder 3"/>
          <p:cNvSpPr>
            <a:spLocks noGrp="1"/>
          </p:cNvSpPr>
          <p:nvPr>
            <p:ph sz="half" idx="1"/>
          </p:nvPr>
        </p:nvSpPr>
        <p:spPr>
          <a:xfrm>
            <a:off x="570309" y="1414463"/>
            <a:ext cx="3889773" cy="3192066"/>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indent="0" algn="ctr">
              <a:buFontTx/>
              <a:buNone/>
            </a:pPr>
            <a:r>
              <a:rPr lang="en-US" altLang="en-US" sz="2800" b="1" u="sng" dirty="0">
                <a:latin typeface="Arial  "/>
              </a:rPr>
              <a:t>Educational Effect</a:t>
            </a:r>
          </a:p>
          <a:p>
            <a:pPr marL="0" indent="0" algn="ctr">
              <a:buFontTx/>
              <a:buNone/>
            </a:pPr>
            <a:r>
              <a:rPr lang="en-US" altLang="en-US" sz="2400" dirty="0">
                <a:latin typeface="Arial  "/>
              </a:rPr>
              <a:t>“The assessment motivates those who take it to prepare in a fashion that has educational benefit.”</a:t>
            </a:r>
          </a:p>
        </p:txBody>
      </p:sp>
      <p:sp>
        <p:nvSpPr>
          <p:cNvPr id="5" name="Content Placeholder 4"/>
          <p:cNvSpPr>
            <a:spLocks noGrp="1"/>
          </p:cNvSpPr>
          <p:nvPr>
            <p:ph sz="half" idx="2"/>
          </p:nvPr>
        </p:nvSpPr>
        <p:spPr>
          <a:xfrm>
            <a:off x="4667709" y="1384626"/>
            <a:ext cx="3943350" cy="2989660"/>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indent="0" algn="ctr">
              <a:buFontTx/>
              <a:buNone/>
              <a:defRPr/>
            </a:pPr>
            <a:r>
              <a:rPr lang="en-US" sz="2800" b="1" u="sng" dirty="0">
                <a:latin typeface="Arial  "/>
              </a:rPr>
              <a:t>Catalytic Effect</a:t>
            </a:r>
          </a:p>
          <a:p>
            <a:pPr marL="0" indent="0" algn="ctr">
              <a:buFontTx/>
              <a:buNone/>
              <a:defRPr/>
            </a:pPr>
            <a:r>
              <a:rPr lang="en-US" sz="2400" dirty="0">
                <a:latin typeface="Arial  "/>
              </a:rPr>
              <a:t>“The assessment provides results and feedback in a fashion that creates, enhances, and supports education; it drives future learning forward.”</a:t>
            </a:r>
          </a:p>
          <a:p>
            <a:pPr marL="606425">
              <a:defRPr/>
            </a:pPr>
            <a:endParaRPr lang="en-US" sz="2800" dirty="0">
              <a:latin typeface="Arial  "/>
            </a:endParaRPr>
          </a:p>
        </p:txBody>
      </p:sp>
      <p:sp>
        <p:nvSpPr>
          <p:cNvPr id="97285" name="Rectangle 7"/>
          <p:cNvSpPr>
            <a:spLocks noChangeArrowheads="1"/>
          </p:cNvSpPr>
          <p:nvPr/>
        </p:nvSpPr>
        <p:spPr bwMode="auto">
          <a:xfrm>
            <a:off x="4421290" y="4481777"/>
            <a:ext cx="449266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eaLnBrk="1" hangingPunct="1">
              <a:spcBef>
                <a:spcPct val="0"/>
              </a:spcBef>
              <a:buClrTx/>
              <a:buFontTx/>
              <a:buNone/>
            </a:pPr>
            <a:r>
              <a:rPr lang="en-US" altLang="en-US" sz="1200" b="1" dirty="0">
                <a:solidFill>
                  <a:schemeClr val="bg1"/>
                </a:solidFill>
                <a:latin typeface="Arial  "/>
              </a:rPr>
              <a:t>Norcini J et al. Med Teach 2011;33:206-14</a:t>
            </a:r>
          </a:p>
        </p:txBody>
      </p:sp>
    </p:spTree>
    <p:extLst>
      <p:ext uri="{BB962C8B-B14F-4D97-AF65-F5344CB8AC3E}">
        <p14:creationId xmlns:p14="http://schemas.microsoft.com/office/powerpoint/2010/main" val="219001669"/>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75BABD-2E72-B7E5-3130-D4F15046F03F}"/>
              </a:ext>
            </a:extLst>
          </p:cNvPr>
          <p:cNvSpPr>
            <a:spLocks noGrp="1"/>
          </p:cNvSpPr>
          <p:nvPr>
            <p:ph type="ctrTitle"/>
          </p:nvPr>
        </p:nvSpPr>
        <p:spPr>
          <a:xfrm>
            <a:off x="378299" y="994817"/>
            <a:ext cx="8472511" cy="1632857"/>
          </a:xfrm>
        </p:spPr>
        <p:txBody>
          <a:bodyPr/>
          <a:lstStyle/>
          <a:p>
            <a:pPr algn="ctr"/>
            <a:r>
              <a:rPr lang="en-US" sz="4800">
                <a:cs typeface="Arial"/>
              </a:rPr>
              <a:t>Small group exercise #2:</a:t>
            </a:r>
            <a:r>
              <a:rPr lang="en-US">
                <a:cs typeface="Arial"/>
              </a:rPr>
              <a:t>  </a:t>
            </a:r>
          </a:p>
        </p:txBody>
      </p:sp>
      <p:sp>
        <p:nvSpPr>
          <p:cNvPr id="4" name="Subtitle 3">
            <a:extLst>
              <a:ext uri="{FF2B5EF4-FFF2-40B4-BE49-F238E27FC236}">
                <a16:creationId xmlns:a16="http://schemas.microsoft.com/office/drawing/2014/main" id="{8EC4AF50-74AA-400E-9A91-51E290A7342E}"/>
              </a:ext>
            </a:extLst>
          </p:cNvPr>
          <p:cNvSpPr>
            <a:spLocks noGrp="1"/>
          </p:cNvSpPr>
          <p:nvPr>
            <p:ph type="subTitle" idx="1"/>
          </p:nvPr>
        </p:nvSpPr>
        <p:spPr>
          <a:xfrm>
            <a:off x="378299" y="2749075"/>
            <a:ext cx="8472511" cy="1091292"/>
          </a:xfrm>
        </p:spPr>
        <p:txBody>
          <a:bodyPr>
            <a:normAutofit fontScale="25000" lnSpcReduction="20000"/>
          </a:bodyPr>
          <a:lstStyle/>
          <a:p>
            <a:pPr algn="ctr"/>
            <a:r>
              <a:rPr lang="en-US" sz="8000"/>
              <a:t>Which assessment methods do you use to assess: </a:t>
            </a:r>
          </a:p>
          <a:p>
            <a:pPr algn="ctr"/>
            <a:r>
              <a:rPr lang="en-US" sz="5600"/>
              <a:t>Interpersonal &amp; Communication Skills (ICS)</a:t>
            </a:r>
          </a:p>
          <a:p>
            <a:pPr algn="ctr"/>
            <a:r>
              <a:rPr lang="en-US" sz="5600"/>
              <a:t>Practice-Based Learning &amp; Improvement (PBLI)</a:t>
            </a:r>
          </a:p>
          <a:p>
            <a:pPr algn="ctr"/>
            <a:r>
              <a:rPr lang="en-US" sz="5600"/>
              <a:t>Systems-Based Practice (SBP)</a:t>
            </a:r>
          </a:p>
          <a:p>
            <a:pPr algn="ctr"/>
            <a:endParaRPr lang="en-US" sz="2400"/>
          </a:p>
          <a:p>
            <a:pPr algn="ctr"/>
            <a:r>
              <a:rPr lang="en-US" sz="7200">
                <a:solidFill>
                  <a:schemeClr val="accent1">
                    <a:lumMod val="75000"/>
                  </a:schemeClr>
                </a:solidFill>
              </a:rPr>
              <a:t>Where do they fit on Miller’s pyramid?</a:t>
            </a:r>
          </a:p>
          <a:p>
            <a:pPr algn="ctr"/>
            <a:r>
              <a:rPr lang="en-US" sz="7200">
                <a:solidFill>
                  <a:schemeClr val="accent1">
                    <a:lumMod val="75000"/>
                  </a:schemeClr>
                </a:solidFill>
              </a:rPr>
              <a:t>Utility Index?</a:t>
            </a:r>
          </a:p>
        </p:txBody>
      </p:sp>
      <p:sp>
        <p:nvSpPr>
          <p:cNvPr id="10" name="Picture Placeholder 9">
            <a:extLst>
              <a:ext uri="{FF2B5EF4-FFF2-40B4-BE49-F238E27FC236}">
                <a16:creationId xmlns:a16="http://schemas.microsoft.com/office/drawing/2014/main" id="{9B63F741-A542-8638-E59B-0D05ABBE82FA}"/>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373652340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EEFE8A-DB91-B9B8-BD64-777DB132C17F}"/>
              </a:ext>
            </a:extLst>
          </p:cNvPr>
          <p:cNvSpPr>
            <a:spLocks noGrp="1"/>
          </p:cNvSpPr>
          <p:nvPr>
            <p:ph type="title"/>
          </p:nvPr>
        </p:nvSpPr>
        <p:spPr/>
        <p:txBody>
          <a:bodyPr/>
          <a:lstStyle/>
          <a:p>
            <a:pPr algn="ctr"/>
            <a:r>
              <a:rPr lang="en-US">
                <a:cs typeface="Arial"/>
              </a:rPr>
              <a:t>Wrap Up</a:t>
            </a:r>
          </a:p>
        </p:txBody>
      </p:sp>
      <p:sp>
        <p:nvSpPr>
          <p:cNvPr id="2" name="Content Placeholder 1">
            <a:extLst>
              <a:ext uri="{FF2B5EF4-FFF2-40B4-BE49-F238E27FC236}">
                <a16:creationId xmlns:a16="http://schemas.microsoft.com/office/drawing/2014/main" id="{D229DF22-F032-C07A-C6B9-AC8ECBD97B41}"/>
              </a:ext>
            </a:extLst>
          </p:cNvPr>
          <p:cNvSpPr>
            <a:spLocks noGrp="1"/>
          </p:cNvSpPr>
          <p:nvPr>
            <p:ph sz="half" idx="1"/>
          </p:nvPr>
        </p:nvSpPr>
        <p:spPr>
          <a:xfrm>
            <a:off x="914400" y="1100380"/>
            <a:ext cx="3771900" cy="3700220"/>
          </a:xfrm>
        </p:spPr>
        <p:txBody>
          <a:bodyPr/>
          <a:lstStyle/>
          <a:p>
            <a:pPr marL="606425"/>
            <a:r>
              <a:rPr lang="en-US" sz="2800" dirty="0"/>
              <a:t>Session Objectives</a:t>
            </a:r>
          </a:p>
          <a:p>
            <a:pPr marL="854710" lvl="1"/>
            <a:r>
              <a:rPr lang="en-US" dirty="0"/>
              <a:t>Differentiate key features of common types of assessment methods</a:t>
            </a:r>
          </a:p>
          <a:p>
            <a:pPr marL="854710" lvl="1"/>
            <a:r>
              <a:rPr lang="en-US" dirty="0"/>
              <a:t>Discuss criteria/frameworks to assist in choosing assessment methods</a:t>
            </a:r>
          </a:p>
          <a:p>
            <a:pPr marL="854710" lvl="1"/>
            <a:endParaRPr lang="en-US" sz="2800" dirty="0"/>
          </a:p>
          <a:p>
            <a:pPr marL="1400175" lvl="5"/>
            <a:r>
              <a:rPr lang="en-US" sz="2400" dirty="0"/>
              <a:t>			 </a:t>
            </a:r>
            <a:endParaRPr lang="en-US" sz="4800" dirty="0">
              <a:cs typeface="Arial"/>
            </a:endParaRPr>
          </a:p>
          <a:p>
            <a:pPr marL="606425"/>
            <a:endParaRPr lang="en-US" sz="2800" dirty="0"/>
          </a:p>
        </p:txBody>
      </p:sp>
      <p:sp>
        <p:nvSpPr>
          <p:cNvPr id="4" name="Content Placeholder 3">
            <a:extLst>
              <a:ext uri="{FF2B5EF4-FFF2-40B4-BE49-F238E27FC236}">
                <a16:creationId xmlns:a16="http://schemas.microsoft.com/office/drawing/2014/main" id="{21FDA826-CBC7-FC17-4CDA-CC2814BDEA47}"/>
              </a:ext>
            </a:extLst>
          </p:cNvPr>
          <p:cNvSpPr>
            <a:spLocks noGrp="1"/>
          </p:cNvSpPr>
          <p:nvPr>
            <p:ph sz="half" idx="2"/>
          </p:nvPr>
        </p:nvSpPr>
        <p:spPr>
          <a:xfrm>
            <a:off x="4838700" y="1100380"/>
            <a:ext cx="3771900" cy="3700220"/>
          </a:xfrm>
        </p:spPr>
        <p:txBody>
          <a:bodyPr/>
          <a:lstStyle/>
          <a:p>
            <a:pPr marL="606425"/>
            <a:r>
              <a:rPr lang="en-US" sz="2800" dirty="0"/>
              <a:t>Assessment strategy</a:t>
            </a:r>
            <a:endParaRPr lang="en-US" sz="2800"/>
          </a:p>
          <a:p>
            <a:pPr marL="855345" lvl="1"/>
            <a:r>
              <a:rPr lang="en-US" dirty="0"/>
              <a:t>? Fit for purpose</a:t>
            </a:r>
          </a:p>
          <a:p>
            <a:pPr marL="855345" lvl="1"/>
            <a:r>
              <a:rPr lang="en-US" dirty="0"/>
              <a:t>? What levels of performance are you assessing </a:t>
            </a:r>
          </a:p>
          <a:p>
            <a:pPr marL="1353185" lvl="3"/>
            <a:r>
              <a:rPr lang="en-US" sz="1400" dirty="0"/>
              <a:t>(Miller’s pyramid)</a:t>
            </a:r>
          </a:p>
        </p:txBody>
      </p:sp>
    </p:spTree>
    <p:extLst>
      <p:ext uri="{BB962C8B-B14F-4D97-AF65-F5344CB8AC3E}">
        <p14:creationId xmlns:p14="http://schemas.microsoft.com/office/powerpoint/2010/main" val="271550123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C3C3-9F9E-B3A6-4336-2E7C0503D47A}"/>
              </a:ext>
            </a:extLst>
          </p:cNvPr>
          <p:cNvSpPr>
            <a:spLocks noGrp="1"/>
          </p:cNvSpPr>
          <p:nvPr>
            <p:ph type="title"/>
          </p:nvPr>
        </p:nvSpPr>
        <p:spPr>
          <a:xfrm>
            <a:off x="2308122" y="145259"/>
            <a:ext cx="5692878" cy="711994"/>
          </a:xfrm>
        </p:spPr>
        <p:txBody>
          <a:bodyPr>
            <a:normAutofit fontScale="90000"/>
          </a:bodyPr>
          <a:lstStyle/>
          <a:p>
            <a:pPr algn="ctr"/>
            <a:r>
              <a:rPr lang="en-US" sz="2100" dirty="0">
                <a:solidFill>
                  <a:schemeClr val="bg1"/>
                </a:solidFill>
              </a:rPr>
              <a:t>What assessments are residencies using?</a:t>
            </a:r>
            <a:br>
              <a:rPr lang="en-US" sz="2100" dirty="0">
                <a:solidFill>
                  <a:schemeClr val="bg1"/>
                </a:solidFill>
              </a:rPr>
            </a:br>
            <a:r>
              <a:rPr lang="en-US" sz="2100" dirty="0">
                <a:solidFill>
                  <a:schemeClr val="bg1"/>
                </a:solidFill>
              </a:rPr>
              <a:t> Attestation Survey: &gt;50% residencies use</a:t>
            </a:r>
            <a:endParaRPr lang="en-US" sz="2100" dirty="0"/>
          </a:p>
        </p:txBody>
      </p:sp>
      <p:sp>
        <p:nvSpPr>
          <p:cNvPr id="5" name="TextBox 4">
            <a:extLst>
              <a:ext uri="{FF2B5EF4-FFF2-40B4-BE49-F238E27FC236}">
                <a16:creationId xmlns:a16="http://schemas.microsoft.com/office/drawing/2014/main" id="{56457015-C6CC-490D-EF91-FE6A6ABB0A7A}"/>
              </a:ext>
            </a:extLst>
          </p:cNvPr>
          <p:cNvSpPr txBox="1"/>
          <p:nvPr/>
        </p:nvSpPr>
        <p:spPr>
          <a:xfrm>
            <a:off x="6103420" y="1049296"/>
            <a:ext cx="1874003" cy="323165"/>
          </a:xfrm>
          <a:prstGeom prst="rect">
            <a:avLst/>
          </a:prstGeom>
          <a:noFill/>
          <a:ln>
            <a:solidFill>
              <a:schemeClr val="accent1"/>
            </a:solidFill>
          </a:ln>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Nova" panose="020B0504020202020204" pitchFamily="34" charset="0"/>
                <a:ea typeface="+mn-ea"/>
                <a:cs typeface="+mn-cs"/>
                <a:sym typeface="Gill Sans" charset="0"/>
              </a:rPr>
              <a:t>655 residencies</a:t>
            </a:r>
          </a:p>
        </p:txBody>
      </p:sp>
      <p:pic>
        <p:nvPicPr>
          <p:cNvPr id="10" name="Picture 9" descr="A graph with text on it&#10;&#10;Description automatically generated with medium confidence">
            <a:extLst>
              <a:ext uri="{FF2B5EF4-FFF2-40B4-BE49-F238E27FC236}">
                <a16:creationId xmlns:a16="http://schemas.microsoft.com/office/drawing/2014/main" id="{1BB934E8-3481-9BB5-CD7B-8E27041ED9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6174" y="1415334"/>
            <a:ext cx="5692878" cy="3048671"/>
          </a:xfrm>
          <a:prstGeom prst="rect">
            <a:avLst/>
          </a:prstGeom>
        </p:spPr>
      </p:pic>
    </p:spTree>
    <p:extLst>
      <p:ext uri="{BB962C8B-B14F-4D97-AF65-F5344CB8AC3E}">
        <p14:creationId xmlns:p14="http://schemas.microsoft.com/office/powerpoint/2010/main" val="302184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AE205-0C36-D46A-29B4-9845AA6F01D0}"/>
              </a:ext>
            </a:extLst>
          </p:cNvPr>
          <p:cNvSpPr>
            <a:spLocks noGrp="1"/>
          </p:cNvSpPr>
          <p:nvPr>
            <p:ph type="title"/>
          </p:nvPr>
        </p:nvSpPr>
        <p:spPr>
          <a:xfrm>
            <a:off x="2168013" y="146604"/>
            <a:ext cx="6009968" cy="711994"/>
          </a:xfrm>
        </p:spPr>
        <p:txBody>
          <a:bodyPr>
            <a:noAutofit/>
          </a:bodyPr>
          <a:lstStyle/>
          <a:p>
            <a:r>
              <a:rPr lang="en-US" sz="2100" dirty="0">
                <a:solidFill>
                  <a:schemeClr val="bg1"/>
                </a:solidFill>
              </a:rPr>
              <a:t>What assessments are residencies using?</a:t>
            </a:r>
            <a:br>
              <a:rPr lang="en-US" sz="2100" dirty="0">
                <a:solidFill>
                  <a:schemeClr val="bg1"/>
                </a:solidFill>
              </a:rPr>
            </a:br>
            <a:r>
              <a:rPr lang="en-US" sz="2100" dirty="0">
                <a:solidFill>
                  <a:schemeClr val="bg1"/>
                </a:solidFill>
              </a:rPr>
              <a:t>Attestation Survey: 25-50% residencies…</a:t>
            </a:r>
            <a:endParaRPr lang="en-US" sz="2100" dirty="0"/>
          </a:p>
        </p:txBody>
      </p:sp>
      <p:sp>
        <p:nvSpPr>
          <p:cNvPr id="6" name="TextBox 5">
            <a:extLst>
              <a:ext uri="{FF2B5EF4-FFF2-40B4-BE49-F238E27FC236}">
                <a16:creationId xmlns:a16="http://schemas.microsoft.com/office/drawing/2014/main" id="{30F2DE58-8DA8-C548-3714-9F6FFE94D229}"/>
              </a:ext>
            </a:extLst>
          </p:cNvPr>
          <p:cNvSpPr txBox="1"/>
          <p:nvPr/>
        </p:nvSpPr>
        <p:spPr>
          <a:xfrm>
            <a:off x="6382680" y="1046000"/>
            <a:ext cx="1578077" cy="600164"/>
          </a:xfrm>
          <a:prstGeom prst="rect">
            <a:avLst/>
          </a:prstGeom>
          <a:noFill/>
          <a:ln>
            <a:solidFill>
              <a:schemeClr val="accent1"/>
            </a:solidFill>
          </a:ln>
        </p:spPr>
        <p:txBody>
          <a:bodyPr wrap="square" rtlCol="0">
            <a:spAutoFit/>
          </a:body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Nova" panose="020B0504020202020204" pitchFamily="34" charset="0"/>
                <a:sym typeface="Gill Sans" charset="0"/>
              </a:rPr>
              <a:t>655 </a:t>
            </a:r>
            <a:r>
              <a:rPr kumimoji="0" lang="en-US" sz="1500" b="1" i="0" u="none" strike="noStrike" kern="1200" cap="none" spc="0" normalizeH="0" baseline="0" noProof="0" dirty="0">
                <a:ln>
                  <a:noFill/>
                </a:ln>
                <a:solidFill>
                  <a:prstClr val="black"/>
                </a:solidFill>
                <a:effectLst/>
                <a:uLnTx/>
                <a:uFillTx/>
                <a:latin typeface="Arial Nova" panose="020B0504020202020204" pitchFamily="34" charset="0"/>
                <a:sym typeface="Gill Sans" charset="0"/>
              </a:rPr>
              <a:t>Residencies</a:t>
            </a:r>
          </a:p>
        </p:txBody>
      </p:sp>
      <p:pic>
        <p:nvPicPr>
          <p:cNvPr id="4" name="Picture 3" descr="A graph of a report&#10;&#10;Description automatically generated with medium confidence">
            <a:extLst>
              <a:ext uri="{FF2B5EF4-FFF2-40B4-BE49-F238E27FC236}">
                <a16:creationId xmlns:a16="http://schemas.microsoft.com/office/drawing/2014/main" id="{6001E9BF-59F8-5AFD-517E-0D4A525762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36" y="1737565"/>
            <a:ext cx="6009968" cy="2716676"/>
          </a:xfrm>
          <a:prstGeom prst="rect">
            <a:avLst/>
          </a:prstGeom>
        </p:spPr>
      </p:pic>
    </p:spTree>
    <p:extLst>
      <p:ext uri="{BB962C8B-B14F-4D97-AF65-F5344CB8AC3E}">
        <p14:creationId xmlns:p14="http://schemas.microsoft.com/office/powerpoint/2010/main" val="1680911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1C3C3-9F9E-B3A6-4336-2E7C0503D47A}"/>
              </a:ext>
            </a:extLst>
          </p:cNvPr>
          <p:cNvSpPr>
            <a:spLocks noGrp="1"/>
          </p:cNvSpPr>
          <p:nvPr>
            <p:ph type="title"/>
          </p:nvPr>
        </p:nvSpPr>
        <p:spPr>
          <a:xfrm>
            <a:off x="2263878" y="145259"/>
            <a:ext cx="5737123" cy="711994"/>
          </a:xfrm>
        </p:spPr>
        <p:txBody>
          <a:bodyPr>
            <a:noAutofit/>
          </a:bodyPr>
          <a:lstStyle/>
          <a:p>
            <a:r>
              <a:rPr lang="en-US" sz="2100" dirty="0">
                <a:solidFill>
                  <a:schemeClr val="bg1"/>
                </a:solidFill>
              </a:rPr>
              <a:t>What assessments are residencies using?</a:t>
            </a:r>
            <a:br>
              <a:rPr lang="en-US" sz="2100" dirty="0">
                <a:solidFill>
                  <a:schemeClr val="bg1"/>
                </a:solidFill>
              </a:rPr>
            </a:br>
            <a:r>
              <a:rPr lang="en-US" sz="2100" dirty="0">
                <a:solidFill>
                  <a:schemeClr val="bg1"/>
                </a:solidFill>
              </a:rPr>
              <a:t> Attestation Survey: &lt;25% </a:t>
            </a:r>
            <a:endParaRPr lang="en-US" sz="2100" dirty="0"/>
          </a:p>
        </p:txBody>
      </p:sp>
      <p:sp>
        <p:nvSpPr>
          <p:cNvPr id="5" name="TextBox 4">
            <a:extLst>
              <a:ext uri="{FF2B5EF4-FFF2-40B4-BE49-F238E27FC236}">
                <a16:creationId xmlns:a16="http://schemas.microsoft.com/office/drawing/2014/main" id="{89B97A41-75D6-DEF8-7B27-852B02B1DAF3}"/>
              </a:ext>
            </a:extLst>
          </p:cNvPr>
          <p:cNvSpPr txBox="1"/>
          <p:nvPr/>
        </p:nvSpPr>
        <p:spPr>
          <a:xfrm>
            <a:off x="6135329" y="1024306"/>
            <a:ext cx="1865670" cy="323165"/>
          </a:xfrm>
          <a:prstGeom prst="rect">
            <a:avLst/>
          </a:prstGeom>
          <a:noFill/>
          <a:ln>
            <a:solidFill>
              <a:schemeClr val="accent1"/>
            </a:solidFill>
          </a:ln>
        </p:spPr>
        <p:txBody>
          <a:bodyPr wrap="square" rtlCol="0">
            <a:spAutoFit/>
          </a:bodyPr>
          <a:lstStyle/>
          <a:p>
            <a:pPr marL="0" marR="0" lvl="0" indent="0" algn="ctr" defTabSz="342900" rtl="0" eaLnBrk="1" fontAlgn="base" latinLnBrk="0" hangingPunct="1">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Nova" panose="020B0504020202020204" pitchFamily="34" charset="0"/>
                <a:sym typeface="Gill Sans" charset="0"/>
              </a:rPr>
              <a:t>655 residencies</a:t>
            </a:r>
          </a:p>
        </p:txBody>
      </p:sp>
      <p:pic>
        <p:nvPicPr>
          <p:cNvPr id="6" name="Picture 5" descr="A graph of a number of people&#10;&#10;Description automatically generated with medium confidence">
            <a:extLst>
              <a:ext uri="{FF2B5EF4-FFF2-40B4-BE49-F238E27FC236}">
                <a16:creationId xmlns:a16="http://schemas.microsoft.com/office/drawing/2014/main" id="{505238CE-CE2C-8CFE-D297-B6025628E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1875" y="1491442"/>
            <a:ext cx="5815164" cy="2979641"/>
          </a:xfrm>
          <a:prstGeom prst="rect">
            <a:avLst/>
          </a:prstGeom>
        </p:spPr>
      </p:pic>
    </p:spTree>
    <p:extLst>
      <p:ext uri="{BB962C8B-B14F-4D97-AF65-F5344CB8AC3E}">
        <p14:creationId xmlns:p14="http://schemas.microsoft.com/office/powerpoint/2010/main" val="4082018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nchor="b">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dirty="0">
                <a:solidFill>
                  <a:srgbClr val="C00000"/>
                </a:solidFill>
              </a:rPr>
              <a:t>Multi-Source Feedback: Potential Raters</a:t>
            </a:r>
          </a:p>
        </p:txBody>
      </p:sp>
      <p:sp>
        <p:nvSpPr>
          <p:cNvPr id="27652" name="Oval 3"/>
          <p:cNvSpPr>
            <a:spLocks noChangeArrowheads="1"/>
          </p:cNvSpPr>
          <p:nvPr/>
        </p:nvSpPr>
        <p:spPr bwMode="auto">
          <a:xfrm>
            <a:off x="3371850" y="1428750"/>
            <a:ext cx="2286000" cy="2514600"/>
          </a:xfrm>
          <a:prstGeom prst="ellipse">
            <a:avLst/>
          </a:prstGeom>
          <a:solidFill>
            <a:schemeClr val="accent1">
              <a:lumMod val="20000"/>
              <a:lumOff val="80000"/>
            </a:schemeClr>
          </a:solidFill>
          <a:ln w="12700" cap="sq">
            <a:solidFill>
              <a:schemeClr val="accent1"/>
            </a:solidFill>
            <a:round/>
            <a:headEnd type="none" w="sm" len="sm"/>
            <a:tailEnd type="none" w="sm" len="sm"/>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solidFill>
                <a:schemeClr val="bg2"/>
              </a:solidFill>
              <a:latin typeface="Garamond" panose="02020404030301010803" pitchFamily="18" charset="0"/>
            </a:endParaRPr>
          </a:p>
        </p:txBody>
      </p:sp>
      <p:sp>
        <p:nvSpPr>
          <p:cNvPr id="27653" name="Text Box 4"/>
          <p:cNvSpPr txBox="1">
            <a:spLocks noChangeArrowheads="1"/>
          </p:cNvSpPr>
          <p:nvPr/>
        </p:nvSpPr>
        <p:spPr bwMode="auto">
          <a:xfrm>
            <a:off x="3400425" y="1097750"/>
            <a:ext cx="2286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spcBef>
                <a:spcPct val="50000"/>
              </a:spcBef>
              <a:buClrTx/>
              <a:buFontTx/>
              <a:buNone/>
            </a:pPr>
            <a:r>
              <a:rPr lang="en-US" altLang="en-US" sz="1800" b="1" dirty="0"/>
              <a:t>Patients</a:t>
            </a:r>
          </a:p>
        </p:txBody>
      </p:sp>
      <p:sp>
        <p:nvSpPr>
          <p:cNvPr id="27654" name="Text Box 5"/>
          <p:cNvSpPr txBox="1">
            <a:spLocks noChangeArrowheads="1"/>
          </p:cNvSpPr>
          <p:nvPr/>
        </p:nvSpPr>
        <p:spPr bwMode="auto">
          <a:xfrm>
            <a:off x="5511403" y="2288701"/>
            <a:ext cx="17787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spcBef>
                <a:spcPct val="50000"/>
              </a:spcBef>
              <a:buClrTx/>
              <a:buFontTx/>
              <a:buNone/>
            </a:pPr>
            <a:r>
              <a:rPr lang="en-US" altLang="en-US" sz="1800" b="1" dirty="0"/>
              <a:t>Physician Faculty</a:t>
            </a:r>
          </a:p>
        </p:txBody>
      </p:sp>
      <p:sp>
        <p:nvSpPr>
          <p:cNvPr id="27655" name="Text Box 6"/>
          <p:cNvSpPr txBox="1">
            <a:spLocks noChangeArrowheads="1"/>
          </p:cNvSpPr>
          <p:nvPr/>
        </p:nvSpPr>
        <p:spPr bwMode="auto">
          <a:xfrm>
            <a:off x="3486151" y="4000500"/>
            <a:ext cx="2031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spcBef>
                <a:spcPct val="50000"/>
              </a:spcBef>
              <a:buClrTx/>
              <a:buFontTx/>
              <a:buNone/>
            </a:pPr>
            <a:r>
              <a:rPr lang="en-US" altLang="en-US" sz="1800" b="1"/>
              <a:t>Nurses</a:t>
            </a:r>
          </a:p>
        </p:txBody>
      </p:sp>
      <p:sp>
        <p:nvSpPr>
          <p:cNvPr id="27656" name="Text Box 7"/>
          <p:cNvSpPr txBox="1">
            <a:spLocks noChangeArrowheads="1"/>
          </p:cNvSpPr>
          <p:nvPr/>
        </p:nvSpPr>
        <p:spPr bwMode="auto">
          <a:xfrm>
            <a:off x="1771650" y="2400300"/>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spcBef>
                <a:spcPct val="50000"/>
              </a:spcBef>
              <a:buClrTx/>
              <a:buFontTx/>
              <a:buNone/>
            </a:pPr>
            <a:r>
              <a:rPr lang="en-US" altLang="en-US" sz="1800" b="1"/>
              <a:t>Peers</a:t>
            </a:r>
          </a:p>
        </p:txBody>
      </p:sp>
      <p:sp>
        <p:nvSpPr>
          <p:cNvPr id="27657" name="Text Box 8"/>
          <p:cNvSpPr txBox="1">
            <a:spLocks noChangeArrowheads="1"/>
          </p:cNvSpPr>
          <p:nvPr/>
        </p:nvSpPr>
        <p:spPr bwMode="auto">
          <a:xfrm>
            <a:off x="3886200" y="2400301"/>
            <a:ext cx="131445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lIns="91440" tIns="45720" rIns="91440" bIns="45720" anchor="t">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buClrTx/>
              <a:buFontTx/>
              <a:buNone/>
            </a:pPr>
            <a:r>
              <a:rPr lang="en-US" altLang="en-US" sz="1600" b="1" dirty="0">
                <a:latin typeface="Gill Sans"/>
              </a:rPr>
              <a:t>RESIDENT</a:t>
            </a:r>
          </a:p>
          <a:p>
            <a:pPr algn="ctr">
              <a:buClrTx/>
              <a:buFontTx/>
              <a:buNone/>
            </a:pPr>
            <a:r>
              <a:rPr lang="en-US" altLang="en-US" sz="1800" b="1" dirty="0">
                <a:latin typeface="Gill Sans"/>
              </a:rPr>
              <a:t>SELF</a:t>
            </a:r>
          </a:p>
        </p:txBody>
      </p:sp>
      <p:sp>
        <p:nvSpPr>
          <p:cNvPr id="27658" name="AutoShape 9"/>
          <p:cNvSpPr>
            <a:spLocks noChangeArrowheads="1"/>
          </p:cNvSpPr>
          <p:nvPr/>
        </p:nvSpPr>
        <p:spPr bwMode="auto">
          <a:xfrm>
            <a:off x="4343401" y="3086100"/>
            <a:ext cx="354806" cy="800100"/>
          </a:xfrm>
          <a:prstGeom prst="upArrow">
            <a:avLst>
              <a:gd name="adj1" fmla="val 50000"/>
              <a:gd name="adj2" fmla="val 56376"/>
            </a:avLst>
          </a:prstGeom>
          <a:solidFill>
            <a:schemeClr val="accent1"/>
          </a:solidFill>
          <a:ln w="12700" cap="sq">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Garamond" panose="02020404030301010803" pitchFamily="18" charset="0"/>
            </a:endParaRPr>
          </a:p>
        </p:txBody>
      </p:sp>
      <p:sp>
        <p:nvSpPr>
          <p:cNvPr id="27659" name="AutoShape 10"/>
          <p:cNvSpPr>
            <a:spLocks noChangeArrowheads="1"/>
          </p:cNvSpPr>
          <p:nvPr/>
        </p:nvSpPr>
        <p:spPr bwMode="auto">
          <a:xfrm>
            <a:off x="4343401" y="1485900"/>
            <a:ext cx="354806" cy="857250"/>
          </a:xfrm>
          <a:prstGeom prst="downArrow">
            <a:avLst>
              <a:gd name="adj1" fmla="val 50000"/>
              <a:gd name="adj2" fmla="val 60403"/>
            </a:avLst>
          </a:prstGeom>
          <a:solidFill>
            <a:schemeClr val="accent1"/>
          </a:solidFill>
          <a:ln w="12700" cap="sq">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Garamond" panose="02020404030301010803" pitchFamily="18" charset="0"/>
            </a:endParaRPr>
          </a:p>
        </p:txBody>
      </p:sp>
      <p:sp>
        <p:nvSpPr>
          <p:cNvPr id="27660" name="AutoShape 11"/>
          <p:cNvSpPr>
            <a:spLocks noChangeArrowheads="1"/>
          </p:cNvSpPr>
          <p:nvPr/>
        </p:nvSpPr>
        <p:spPr bwMode="auto">
          <a:xfrm>
            <a:off x="5143501" y="2400300"/>
            <a:ext cx="507206" cy="400050"/>
          </a:xfrm>
          <a:prstGeom prst="leftArrow">
            <a:avLst>
              <a:gd name="adj1" fmla="val 50000"/>
              <a:gd name="adj2" fmla="val 31696"/>
            </a:avLst>
          </a:prstGeom>
          <a:solidFill>
            <a:schemeClr val="accent1"/>
          </a:solidFill>
          <a:ln w="12700" cap="sq">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Garamond" panose="02020404030301010803" pitchFamily="18" charset="0"/>
            </a:endParaRPr>
          </a:p>
        </p:txBody>
      </p:sp>
      <p:sp>
        <p:nvSpPr>
          <p:cNvPr id="27661" name="AutoShape 12"/>
          <p:cNvSpPr>
            <a:spLocks noChangeArrowheads="1"/>
          </p:cNvSpPr>
          <p:nvPr/>
        </p:nvSpPr>
        <p:spPr bwMode="auto">
          <a:xfrm>
            <a:off x="3371850" y="2400300"/>
            <a:ext cx="571500" cy="400050"/>
          </a:xfrm>
          <a:prstGeom prst="rightArrow">
            <a:avLst>
              <a:gd name="adj1" fmla="val 50000"/>
              <a:gd name="adj2" fmla="val 35714"/>
            </a:avLst>
          </a:prstGeom>
          <a:solidFill>
            <a:schemeClr val="accent1"/>
          </a:solidFill>
          <a:ln w="12700" cap="sq">
            <a:solidFill>
              <a:schemeClr val="tx1"/>
            </a:solidFill>
            <a:miter lim="800000"/>
            <a:headEnd type="none" w="sm" len="sm"/>
            <a:tailEnd type="none" w="sm" len="sm"/>
          </a:ln>
        </p:spPr>
        <p:txBody>
          <a:bodyPr wrap="none" anchor="ct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endParaRPr lang="en-US" altLang="en-US" sz="1350">
              <a:latin typeface="Garamond" panose="02020404030301010803" pitchFamily="18" charset="0"/>
            </a:endParaRPr>
          </a:p>
        </p:txBody>
      </p:sp>
      <p:sp>
        <p:nvSpPr>
          <p:cNvPr id="100365" name="Text Box 13"/>
          <p:cNvSpPr txBox="1">
            <a:spLocks noChangeArrowheads="1"/>
          </p:cNvSpPr>
          <p:nvPr/>
        </p:nvSpPr>
        <p:spPr bwMode="auto">
          <a:xfrm>
            <a:off x="5343525" y="1657350"/>
            <a:ext cx="2114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800" b="1" dirty="0">
                <a:solidFill>
                  <a:srgbClr val="1F4599"/>
                </a:solidFill>
              </a:rPr>
              <a:t>Patient Families</a:t>
            </a:r>
          </a:p>
        </p:txBody>
      </p:sp>
      <p:sp>
        <p:nvSpPr>
          <p:cNvPr id="100366" name="Text Box 14"/>
          <p:cNvSpPr txBox="1">
            <a:spLocks noChangeArrowheads="1"/>
          </p:cNvSpPr>
          <p:nvPr/>
        </p:nvSpPr>
        <p:spPr bwMode="auto">
          <a:xfrm>
            <a:off x="1543050" y="2971800"/>
            <a:ext cx="22288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0"/>
              </a:spcBef>
              <a:buClrTx/>
              <a:buFontTx/>
              <a:buNone/>
            </a:pPr>
            <a:r>
              <a:rPr lang="en-US" altLang="en-US" sz="1800" b="1" dirty="0">
                <a:solidFill>
                  <a:srgbClr val="1F4599"/>
                </a:solidFill>
              </a:rPr>
              <a:t>Medical Asst.</a:t>
            </a:r>
          </a:p>
          <a:p>
            <a:pPr algn="ctr" eaLnBrk="1" hangingPunct="1">
              <a:spcBef>
                <a:spcPct val="0"/>
              </a:spcBef>
              <a:buClrTx/>
              <a:buFontTx/>
              <a:buNone/>
            </a:pPr>
            <a:r>
              <a:rPr lang="en-US" altLang="en-US" sz="1800" b="1" dirty="0">
                <a:solidFill>
                  <a:srgbClr val="1F4599"/>
                </a:solidFill>
              </a:rPr>
              <a:t>Social workers</a:t>
            </a:r>
          </a:p>
          <a:p>
            <a:pPr algn="ctr" eaLnBrk="1" hangingPunct="1">
              <a:spcBef>
                <a:spcPct val="0"/>
              </a:spcBef>
              <a:buClrTx/>
              <a:buFontTx/>
              <a:buNone/>
            </a:pPr>
            <a:r>
              <a:rPr lang="en-US" altLang="en-US" sz="1800" b="1" dirty="0">
                <a:solidFill>
                  <a:srgbClr val="1F4599"/>
                </a:solidFill>
              </a:rPr>
              <a:t>Other health care providers...</a:t>
            </a:r>
            <a:endParaRPr lang="en-US" altLang="en-US" sz="1350" b="1" dirty="0">
              <a:solidFill>
                <a:srgbClr val="1F4599"/>
              </a:solidFill>
              <a:latin typeface="Garamond" panose="02020404030301010803" pitchFamily="18" charset="0"/>
            </a:endParaRPr>
          </a:p>
        </p:txBody>
      </p:sp>
      <p:sp>
        <p:nvSpPr>
          <p:cNvPr id="100367" name="Text Box 15"/>
          <p:cNvSpPr txBox="1">
            <a:spLocks noChangeArrowheads="1"/>
          </p:cNvSpPr>
          <p:nvPr/>
        </p:nvSpPr>
        <p:spPr bwMode="auto">
          <a:xfrm>
            <a:off x="5314950" y="3314700"/>
            <a:ext cx="217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800" b="1"/>
              <a:t> </a:t>
            </a:r>
            <a:r>
              <a:rPr lang="en-US" altLang="en-US" sz="1800" b="1">
                <a:solidFill>
                  <a:srgbClr val="1F4599"/>
                </a:solidFill>
              </a:rPr>
              <a:t>Consultants</a:t>
            </a:r>
          </a:p>
        </p:txBody>
      </p:sp>
      <p:sp>
        <p:nvSpPr>
          <p:cNvPr id="100369" name="Text Box 17"/>
          <p:cNvSpPr txBox="1">
            <a:spLocks noChangeArrowheads="1"/>
          </p:cNvSpPr>
          <p:nvPr/>
        </p:nvSpPr>
        <p:spPr bwMode="auto">
          <a:xfrm>
            <a:off x="2333626" y="165735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800" b="1" dirty="0">
                <a:solidFill>
                  <a:srgbClr val="1F4599"/>
                </a:solidFill>
              </a:rPr>
              <a:t>Trainees</a:t>
            </a:r>
          </a:p>
        </p:txBody>
      </p:sp>
    </p:spTree>
    <p:extLst>
      <p:ext uri="{BB962C8B-B14F-4D97-AF65-F5344CB8AC3E}">
        <p14:creationId xmlns:p14="http://schemas.microsoft.com/office/powerpoint/2010/main" val="31546810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6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036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0369">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036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036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6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332E52-E6FF-0E19-4641-B825D7C721F9}"/>
              </a:ext>
            </a:extLst>
          </p:cNvPr>
          <p:cNvSpPr>
            <a:spLocks noGrp="1"/>
          </p:cNvSpPr>
          <p:nvPr>
            <p:ph idx="1"/>
          </p:nvPr>
        </p:nvSpPr>
        <p:spPr/>
        <p:txBody>
          <a:bodyPr/>
          <a:lstStyle/>
          <a:p>
            <a:pPr marL="149225" indent="0">
              <a:buNone/>
            </a:pPr>
            <a:r>
              <a:rPr lang="en-US" sz="3200"/>
              <a:t>"A systematic process to measure or evaluate the characteristics or performance of individuals, programs or other entities, for purposes of drawing inferences"</a:t>
            </a:r>
            <a:r>
              <a:rPr lang="en-US" sz="4400"/>
              <a:t> </a:t>
            </a:r>
          </a:p>
        </p:txBody>
      </p:sp>
      <p:sp>
        <p:nvSpPr>
          <p:cNvPr id="3" name="Title 2">
            <a:extLst>
              <a:ext uri="{FF2B5EF4-FFF2-40B4-BE49-F238E27FC236}">
                <a16:creationId xmlns:a16="http://schemas.microsoft.com/office/drawing/2014/main" id="{BCE4727E-4461-3AB4-57A5-4491F1B6763A}"/>
              </a:ext>
            </a:extLst>
          </p:cNvPr>
          <p:cNvSpPr>
            <a:spLocks noGrp="1"/>
          </p:cNvSpPr>
          <p:nvPr>
            <p:ph type="title"/>
          </p:nvPr>
        </p:nvSpPr>
        <p:spPr/>
        <p:txBody>
          <a:bodyPr/>
          <a:lstStyle/>
          <a:p>
            <a:pPr algn="ctr"/>
            <a:r>
              <a:rPr lang="en-US">
                <a:cs typeface="Arial"/>
              </a:rPr>
              <a:t>What is Assessment?</a:t>
            </a:r>
          </a:p>
        </p:txBody>
      </p:sp>
      <p:sp>
        <p:nvSpPr>
          <p:cNvPr id="4" name="TextBox 3">
            <a:extLst>
              <a:ext uri="{FF2B5EF4-FFF2-40B4-BE49-F238E27FC236}">
                <a16:creationId xmlns:a16="http://schemas.microsoft.com/office/drawing/2014/main" id="{101478D4-4C4E-08DF-EDA0-16671C466CD7}"/>
              </a:ext>
            </a:extLst>
          </p:cNvPr>
          <p:cNvSpPr txBox="1"/>
          <p:nvPr/>
        </p:nvSpPr>
        <p:spPr>
          <a:xfrm>
            <a:off x="3633046" y="4500424"/>
            <a:ext cx="5217763"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Standards for Educational and Psychological Testing 2014</a:t>
            </a:r>
          </a:p>
        </p:txBody>
      </p:sp>
    </p:spTree>
    <p:extLst>
      <p:ext uri="{BB962C8B-B14F-4D97-AF65-F5344CB8AC3E}">
        <p14:creationId xmlns:p14="http://schemas.microsoft.com/office/powerpoint/2010/main" val="330328696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8300" y="1202596"/>
            <a:ext cx="7579838" cy="320198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0995" indent="-257175" algn="l">
              <a:spcBef>
                <a:spcPts val="0"/>
              </a:spcBef>
              <a:buSzPct val="110000"/>
              <a:buFont typeface="Wingdings" panose="05000000000000000000" pitchFamily="2" charset="2"/>
              <a:buChar char="§"/>
            </a:pPr>
            <a:r>
              <a:rPr lang="en-US" b="1" dirty="0"/>
              <a:t>Assessing interpersonal skills and communication, professionalism, and systems-based practice</a:t>
            </a:r>
            <a:endParaRPr lang="en-US" dirty="0"/>
          </a:p>
          <a:p>
            <a:pPr marL="621030" lvl="2" indent="-257175" algn="l">
              <a:spcBef>
                <a:spcPts val="0"/>
              </a:spcBef>
              <a:buSzPct val="110000"/>
              <a:buFont typeface="Wingdings" panose="05000000000000000000" pitchFamily="2" charset="2"/>
              <a:buChar char="§"/>
            </a:pPr>
            <a:r>
              <a:rPr lang="en-US" b="1" dirty="0">
                <a:latin typeface="Gill Sans"/>
              </a:rPr>
              <a:t>ICS</a:t>
            </a:r>
          </a:p>
          <a:p>
            <a:pPr marL="901065" lvl="4" indent="-257175" algn="l">
              <a:spcBef>
                <a:spcPts val="0"/>
              </a:spcBef>
              <a:buSzPct val="110000"/>
              <a:buFont typeface="Wingdings" panose="05000000000000000000" pitchFamily="2" charset="2"/>
              <a:buChar char="§"/>
            </a:pPr>
            <a:r>
              <a:rPr lang="en-US" dirty="0"/>
              <a:t>Patient and family centered communication</a:t>
            </a:r>
          </a:p>
          <a:p>
            <a:pPr marL="901065" lvl="4" indent="-257175" algn="l">
              <a:spcBef>
                <a:spcPts val="0"/>
              </a:spcBef>
              <a:buSzPct val="110000"/>
              <a:buFont typeface="Wingdings" panose="05000000000000000000" pitchFamily="2" charset="2"/>
              <a:buChar char="§"/>
            </a:pPr>
            <a:r>
              <a:rPr lang="en-US" dirty="0">
                <a:latin typeface="Gill Sans"/>
              </a:rPr>
              <a:t>Interprofessional and team communication</a:t>
            </a:r>
          </a:p>
          <a:p>
            <a:pPr marL="901065" lvl="4" indent="-257175" algn="l">
              <a:spcBef>
                <a:spcPts val="0"/>
              </a:spcBef>
              <a:buSzPct val="110000"/>
              <a:buFont typeface="Wingdings" panose="05000000000000000000" pitchFamily="2" charset="2"/>
              <a:buChar char="§"/>
            </a:pPr>
            <a:r>
              <a:rPr lang="en-US" dirty="0"/>
              <a:t>Communication within healthcare systems</a:t>
            </a:r>
          </a:p>
          <a:p>
            <a:pPr marL="621030" lvl="2" indent="-257175" algn="l">
              <a:spcBef>
                <a:spcPts val="0"/>
              </a:spcBef>
              <a:buSzPct val="110000"/>
              <a:buFont typeface="Wingdings" panose="05000000000000000000" pitchFamily="2" charset="2"/>
              <a:buChar char="§"/>
            </a:pPr>
            <a:r>
              <a:rPr lang="en-US" b="1" dirty="0">
                <a:latin typeface="Gill Sans"/>
              </a:rPr>
              <a:t>Professionalism</a:t>
            </a:r>
          </a:p>
          <a:p>
            <a:pPr marL="901065" lvl="4" indent="-257175" algn="l">
              <a:spcBef>
                <a:spcPts val="0"/>
              </a:spcBef>
              <a:buSzPct val="110000"/>
              <a:buFont typeface="Wingdings" panose="05000000000000000000" pitchFamily="2" charset="2"/>
              <a:buChar char="§"/>
            </a:pPr>
            <a:r>
              <a:rPr lang="en-US" dirty="0"/>
              <a:t>Professional behavior and ethical Principles</a:t>
            </a:r>
          </a:p>
          <a:p>
            <a:pPr marL="901065" lvl="4" indent="-257175" algn="l">
              <a:spcBef>
                <a:spcPts val="0"/>
              </a:spcBef>
              <a:buSzPct val="110000"/>
              <a:buFont typeface="Wingdings" panose="05000000000000000000" pitchFamily="2" charset="2"/>
              <a:buChar char="§"/>
            </a:pPr>
            <a:r>
              <a:rPr lang="en-US" dirty="0"/>
              <a:t>Accountability/Conscientiousness</a:t>
            </a:r>
          </a:p>
          <a:p>
            <a:pPr marL="621030" lvl="2" indent="-257175" algn="l">
              <a:spcBef>
                <a:spcPts val="0"/>
              </a:spcBef>
              <a:buSzPct val="110000"/>
              <a:buFont typeface="Wingdings" panose="05000000000000000000" pitchFamily="2" charset="2"/>
              <a:buChar char="§"/>
            </a:pPr>
            <a:r>
              <a:rPr lang="en-US" b="1" dirty="0">
                <a:latin typeface="Gill Sans"/>
              </a:rPr>
              <a:t>Systems-based practice</a:t>
            </a:r>
          </a:p>
          <a:p>
            <a:pPr marL="901065" lvl="4" indent="-257175" algn="l">
              <a:spcBef>
                <a:spcPts val="0"/>
              </a:spcBef>
              <a:buSzPct val="110000"/>
              <a:buFont typeface="Wingdings" panose="05000000000000000000" pitchFamily="2" charset="2"/>
              <a:buChar char="§"/>
            </a:pPr>
            <a:r>
              <a:rPr lang="en-US" dirty="0"/>
              <a:t>System navigation for patient centered care</a:t>
            </a:r>
          </a:p>
          <a:p>
            <a:pPr marL="901065" lvl="4" indent="-257175">
              <a:spcBef>
                <a:spcPts val="0"/>
              </a:spcBef>
              <a:buSzPct val="110000"/>
              <a:buFont typeface="Wingdings" panose="05000000000000000000" pitchFamily="2" charset="2"/>
              <a:buChar char="§"/>
            </a:pPr>
            <a:endParaRPr lang="en-US" dirty="0"/>
          </a:p>
        </p:txBody>
      </p:sp>
      <p:sp>
        <p:nvSpPr>
          <p:cNvPr id="3" name="Title 2"/>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MSF Essential for…</a:t>
            </a:r>
          </a:p>
        </p:txBody>
      </p:sp>
    </p:spTree>
    <p:extLst>
      <p:ext uri="{BB962C8B-B14F-4D97-AF65-F5344CB8AC3E}">
        <p14:creationId xmlns:p14="http://schemas.microsoft.com/office/powerpoint/2010/main" val="1254024274"/>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224616"/>
            <a:ext cx="9144000" cy="411163"/>
          </a:xfrm>
        </p:spPr>
        <p:txBody>
          <a:bodyPr>
            <a:normAutofit fontScale="90000"/>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r>
              <a:rPr lang="en-US" sz="3000" dirty="0"/>
              <a:t>FM ICS2 </a:t>
            </a:r>
            <a:r>
              <a:rPr lang="en-US" sz="3000" dirty="0" err="1"/>
              <a:t>Subcompetency</a:t>
            </a:r>
            <a:endParaRPr lang="en-US" sz="3000" dirty="0"/>
          </a:p>
        </p:txBody>
      </p:sp>
      <p:pic>
        <p:nvPicPr>
          <p:cNvPr id="5" name="Picture 4">
            <a:extLst>
              <a:ext uri="{FF2B5EF4-FFF2-40B4-BE49-F238E27FC236}">
                <a16:creationId xmlns:a16="http://schemas.microsoft.com/office/drawing/2014/main" id="{AC6EBFF3-A9DD-7446-581F-0A790F6A782F}"/>
              </a:ext>
            </a:extLst>
          </p:cNvPr>
          <p:cNvPicPr>
            <a:picLocks noChangeAspect="1"/>
          </p:cNvPicPr>
          <p:nvPr/>
        </p:nvPicPr>
        <p:blipFill>
          <a:blip r:embed="rId2"/>
          <a:stretch>
            <a:fillRect/>
          </a:stretch>
        </p:blipFill>
        <p:spPr>
          <a:xfrm>
            <a:off x="590161" y="724545"/>
            <a:ext cx="7963678" cy="3694411"/>
          </a:xfrm>
          <a:prstGeom prst="rect">
            <a:avLst/>
          </a:prstGeom>
        </p:spPr>
      </p:pic>
    </p:spTree>
    <p:extLst>
      <p:ext uri="{BB962C8B-B14F-4D97-AF65-F5344CB8AC3E}">
        <p14:creationId xmlns:p14="http://schemas.microsoft.com/office/powerpoint/2010/main" val="237823423"/>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45126" y="1173733"/>
            <a:ext cx="8005682" cy="311712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spcBef>
                <a:spcPts val="450"/>
              </a:spcBef>
              <a:buNone/>
            </a:pPr>
            <a:r>
              <a:rPr lang="en-US" sz="2100" dirty="0"/>
              <a:t>Systematic Review 2014:</a:t>
            </a:r>
            <a:endParaRPr lang="en-US"/>
          </a:p>
          <a:p>
            <a:pPr marL="340995" indent="-257175" algn="l">
              <a:spcBef>
                <a:spcPts val="450"/>
              </a:spcBef>
              <a:buSzPct val="110000"/>
              <a:buFont typeface="Wingdings" panose="05000000000000000000" pitchFamily="2" charset="2"/>
              <a:buChar char="§"/>
            </a:pPr>
            <a:r>
              <a:rPr lang="en-US" sz="2100" dirty="0"/>
              <a:t>Reviewed 43 articles</a:t>
            </a:r>
          </a:p>
          <a:p>
            <a:pPr marL="340995" indent="-257175" algn="l">
              <a:spcBef>
                <a:spcPts val="450"/>
              </a:spcBef>
              <a:buSzPct val="110000"/>
              <a:buFont typeface="Wingdings" panose="05000000000000000000" pitchFamily="2" charset="2"/>
              <a:buChar char="§"/>
            </a:pPr>
            <a:r>
              <a:rPr lang="en-US" sz="2100" dirty="0"/>
              <a:t>MSF effective method in providing feedback to physicians across range of specialties</a:t>
            </a:r>
          </a:p>
          <a:p>
            <a:pPr marL="340995" indent="-257175" algn="l">
              <a:spcBef>
                <a:spcPts val="450"/>
              </a:spcBef>
              <a:buSzPct val="110000"/>
              <a:buFont typeface="Wingdings" panose="05000000000000000000" pitchFamily="2" charset="2"/>
              <a:buChar char="§"/>
            </a:pPr>
            <a:r>
              <a:rPr lang="en-US" sz="2100" dirty="0"/>
              <a:t>Conclusions</a:t>
            </a:r>
          </a:p>
          <a:p>
            <a:pPr marL="621030" lvl="2" indent="-257175" algn="l">
              <a:buSzPct val="110000"/>
              <a:buFont typeface="Wingdings" panose="05000000000000000000" pitchFamily="2" charset="2"/>
              <a:buChar char="§"/>
            </a:pPr>
            <a:r>
              <a:rPr lang="en-US" i="1" dirty="0">
                <a:latin typeface="Gill Sans"/>
              </a:rPr>
              <a:t>In general, assessment of physician performance was based on the completion of the MSF instruments by </a:t>
            </a:r>
            <a:r>
              <a:rPr lang="en-US" b="1" i="1" dirty="0">
                <a:latin typeface="Gill Sans"/>
              </a:rPr>
              <a:t>8 medical colleagues, 8 coworkers, and 25 patients</a:t>
            </a:r>
            <a:r>
              <a:rPr lang="en-US" i="1" dirty="0">
                <a:latin typeface="Gill Sans"/>
              </a:rPr>
              <a:t> to achieve adequate reliability and generalizability coefficients of α ≥ 0.90 and Ep2 ≥ 0.80, respectively.</a:t>
            </a:r>
          </a:p>
        </p:txBody>
      </p:sp>
      <p:sp>
        <p:nvSpPr>
          <p:cNvPr id="3" name="Title 2"/>
          <p:cNvSpPr>
            <a:spLocks noGrp="1"/>
          </p:cNvSpPr>
          <p:nvPr>
            <p:ph type="title"/>
          </p:nvPr>
        </p:nvSpPr>
        <p:spPr>
          <a:xfrm>
            <a:off x="845127" y="147353"/>
            <a:ext cx="8005682"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MSF Evidence</a:t>
            </a:r>
          </a:p>
        </p:txBody>
      </p:sp>
      <p:sp>
        <p:nvSpPr>
          <p:cNvPr id="4" name="TextBox 3"/>
          <p:cNvSpPr txBox="1"/>
          <p:nvPr/>
        </p:nvSpPr>
        <p:spPr>
          <a:xfrm>
            <a:off x="2230582" y="4488874"/>
            <a:ext cx="6525491" cy="461665"/>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200" b="1" i="1" dirty="0" err="1">
                <a:solidFill>
                  <a:schemeClr val="bg1"/>
                </a:solidFill>
              </a:rPr>
              <a:t>Donnon</a:t>
            </a:r>
            <a:r>
              <a:rPr lang="en-US" sz="1200" b="1" i="1" dirty="0">
                <a:solidFill>
                  <a:schemeClr val="bg1"/>
                </a:solidFill>
              </a:rPr>
              <a:t> T, et. al. The Reliability, Validity, and Feasibility of Multisource Feedback Physician Assessment: A Systematic Review. </a:t>
            </a:r>
            <a:r>
              <a:rPr lang="en-US" sz="1200" b="1" i="1" dirty="0" err="1">
                <a:solidFill>
                  <a:schemeClr val="bg1"/>
                </a:solidFill>
              </a:rPr>
              <a:t>Acad</a:t>
            </a:r>
            <a:r>
              <a:rPr lang="en-US" sz="1200" b="1" i="1" dirty="0">
                <a:solidFill>
                  <a:schemeClr val="bg1"/>
                </a:solidFill>
              </a:rPr>
              <a:t> Med. 2014.</a:t>
            </a:r>
          </a:p>
        </p:txBody>
      </p:sp>
    </p:spTree>
    <p:extLst>
      <p:ext uri="{BB962C8B-B14F-4D97-AF65-F5344CB8AC3E}">
        <p14:creationId xmlns:p14="http://schemas.microsoft.com/office/powerpoint/2010/main" val="10316886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1507" y="1135857"/>
            <a:ext cx="7550944" cy="326872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buNone/>
            </a:pPr>
            <a:r>
              <a:rPr lang="en-US" sz="1950" dirty="0"/>
              <a:t>Harvard associative study of 264 surgeons and malpractice claims</a:t>
            </a:r>
            <a:endParaRPr lang="en-US"/>
          </a:p>
        </p:txBody>
      </p:sp>
      <p:sp>
        <p:nvSpPr>
          <p:cNvPr id="3" name="Title 2"/>
          <p:cNvSpPr>
            <a:spLocks noGrp="1"/>
          </p:cNvSpPr>
          <p:nvPr>
            <p:ph type="title"/>
          </p:nvPr>
        </p:nvSpPr>
        <p:spPr>
          <a:xfrm>
            <a:off x="835819" y="147353"/>
            <a:ext cx="8014991"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MSF and Malpractice</a:t>
            </a:r>
          </a:p>
        </p:txBody>
      </p:sp>
      <p:pic>
        <p:nvPicPr>
          <p:cNvPr id="4" name="Picture 3"/>
          <p:cNvPicPr>
            <a:picLocks noChangeAspect="1"/>
          </p:cNvPicPr>
          <p:nvPr/>
        </p:nvPicPr>
        <p:blipFill>
          <a:blip r:embed="rId3"/>
          <a:stretch>
            <a:fillRect/>
          </a:stretch>
        </p:blipFill>
        <p:spPr>
          <a:xfrm>
            <a:off x="512545" y="1530417"/>
            <a:ext cx="7888505" cy="2848702"/>
          </a:xfrm>
          <a:prstGeom prst="rect">
            <a:avLst/>
          </a:prstGeom>
        </p:spPr>
      </p:pic>
      <p:sp>
        <p:nvSpPr>
          <p:cNvPr id="5" name="Rounded Rectangle 4"/>
          <p:cNvSpPr/>
          <p:nvPr/>
        </p:nvSpPr>
        <p:spPr bwMode="auto">
          <a:xfrm>
            <a:off x="1457325" y="2000250"/>
            <a:ext cx="6172200" cy="357188"/>
          </a:xfrm>
          <a:prstGeom prst="roundRect">
            <a:avLst/>
          </a:prstGeom>
          <a:noFill/>
          <a:ln w="254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4200" b="0" i="0" u="none" strike="noStrike" kern="1200" cap="none" spc="0" normalizeH="0" baseline="0" noProof="0" dirty="0">
              <a:ln>
                <a:noFill/>
              </a:ln>
              <a:solidFill>
                <a:srgbClr val="000000"/>
              </a:solidFill>
              <a:effectLst/>
              <a:uLnTx/>
              <a:uFillTx/>
              <a:latin typeface="Gill Sans" charset="0"/>
              <a:ea typeface="ヒラギノ角ゴ ProN W3" charset="0"/>
              <a:cs typeface="ヒラギノ角ゴ ProN W3" charset="0"/>
              <a:sym typeface="Gill Sans" charset="0"/>
            </a:endParaRPr>
          </a:p>
        </p:txBody>
      </p:sp>
      <p:sp>
        <p:nvSpPr>
          <p:cNvPr id="6" name="TextBox 5"/>
          <p:cNvSpPr txBox="1"/>
          <p:nvPr/>
        </p:nvSpPr>
        <p:spPr>
          <a:xfrm>
            <a:off x="1135857" y="4502359"/>
            <a:ext cx="7322344" cy="461665"/>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Gill Sans" charset="0"/>
                <a:sym typeface="Gill Sans" charset="0"/>
              </a:rPr>
              <a:t>Lagoo J, et. al. Multisource Evaluation of Surgeon Behavior is Associated with Malpractice Claims. Ann Surg, 2018; online first. DOI: 10.1097/SLA.0000000000002742</a:t>
            </a:r>
          </a:p>
        </p:txBody>
      </p:sp>
    </p:spTree>
    <p:extLst>
      <p:ext uri="{BB962C8B-B14F-4D97-AF65-F5344CB8AC3E}">
        <p14:creationId xmlns:p14="http://schemas.microsoft.com/office/powerpoint/2010/main" val="220794005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45F0-E02A-E4E1-2127-97E643F7BDDA}"/>
              </a:ext>
            </a:extLst>
          </p:cNvPr>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r>
              <a:rPr lang="en-US" sz="2200" dirty="0">
                <a:latin typeface="TimesNewRomanPS-BoldMT"/>
              </a:rPr>
              <a:t>Adjusted Effect of Minimum Professionalism/Communication</a:t>
            </a:r>
            <a:br>
              <a:rPr lang="en-US" sz="2200" dirty="0">
                <a:latin typeface="TimesNewRomanPS-BoldMT"/>
              </a:rPr>
            </a:br>
            <a:r>
              <a:rPr lang="en-US" sz="2200" dirty="0">
                <a:latin typeface="TimesNewRomanPS-BoldMT"/>
              </a:rPr>
              <a:t>Milestone Category on PARS Year 1 Index Score Category</a:t>
            </a:r>
            <a:endParaRPr lang="en-US" sz="2200" dirty="0"/>
          </a:p>
        </p:txBody>
      </p:sp>
      <p:pic>
        <p:nvPicPr>
          <p:cNvPr id="4" name="Picture 3">
            <a:extLst>
              <a:ext uri="{FF2B5EF4-FFF2-40B4-BE49-F238E27FC236}">
                <a16:creationId xmlns:a16="http://schemas.microsoft.com/office/drawing/2014/main" id="{C311252D-B9EB-F302-4D36-2B5D71DFFC7F}"/>
              </a:ext>
            </a:extLst>
          </p:cNvPr>
          <p:cNvPicPr>
            <a:picLocks noChangeAspect="1"/>
          </p:cNvPicPr>
          <p:nvPr/>
        </p:nvPicPr>
        <p:blipFill>
          <a:blip r:embed="rId3"/>
          <a:stretch>
            <a:fillRect/>
          </a:stretch>
        </p:blipFill>
        <p:spPr>
          <a:xfrm>
            <a:off x="1224501" y="1233452"/>
            <a:ext cx="7084612" cy="3220950"/>
          </a:xfrm>
          <a:prstGeom prst="rect">
            <a:avLst/>
          </a:prstGeom>
        </p:spPr>
      </p:pic>
      <p:sp>
        <p:nvSpPr>
          <p:cNvPr id="5" name="TextBox 4">
            <a:extLst>
              <a:ext uri="{FF2B5EF4-FFF2-40B4-BE49-F238E27FC236}">
                <a16:creationId xmlns:a16="http://schemas.microsoft.com/office/drawing/2014/main" id="{1F8B1C69-BE88-410E-D93D-85889AFE29C4}"/>
              </a:ext>
            </a:extLst>
          </p:cNvPr>
          <p:cNvSpPr txBox="1"/>
          <p:nvPr/>
        </p:nvSpPr>
        <p:spPr>
          <a:xfrm>
            <a:off x="1091045" y="4454403"/>
            <a:ext cx="7346025" cy="492443"/>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l"/>
            <a:r>
              <a:rPr lang="en-US" sz="1300" b="1" dirty="0">
                <a:solidFill>
                  <a:schemeClr val="bg1"/>
                </a:solidFill>
              </a:rPr>
              <a:t>Han M, Hamstra SJ, Hogan SO, et. al. </a:t>
            </a:r>
            <a:r>
              <a:rPr lang="en-US" sz="1300" b="1" dirty="0">
                <a:solidFill>
                  <a:schemeClr val="bg1"/>
                </a:solidFill>
                <a:ea typeface="Arial" panose="020B0604020202020204" pitchFamily="34" charset="0"/>
              </a:rPr>
              <a:t>Trainee Physician Milestone Ratings and  Patient Complaints in Early Post-Training Practice. JAMA NteW Open. 2023.</a:t>
            </a:r>
          </a:p>
        </p:txBody>
      </p:sp>
      <p:sp>
        <p:nvSpPr>
          <p:cNvPr id="3" name="TextBox 2">
            <a:extLst>
              <a:ext uri="{FF2B5EF4-FFF2-40B4-BE49-F238E27FC236}">
                <a16:creationId xmlns:a16="http://schemas.microsoft.com/office/drawing/2014/main" id="{E17DCB15-A895-2124-DBD2-8A74DD98A6FC}"/>
              </a:ext>
            </a:extLst>
          </p:cNvPr>
          <p:cNvSpPr txBox="1"/>
          <p:nvPr/>
        </p:nvSpPr>
        <p:spPr>
          <a:xfrm rot="16200000">
            <a:off x="-531049" y="2453853"/>
            <a:ext cx="2445336" cy="584775"/>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600" dirty="0"/>
              <a:t>Reference: </a:t>
            </a:r>
          </a:p>
          <a:p>
            <a:r>
              <a:rPr lang="en-US" sz="1600" dirty="0"/>
              <a:t>Milestone Rating = 4.0</a:t>
            </a:r>
          </a:p>
        </p:txBody>
      </p:sp>
    </p:spTree>
    <p:extLst>
      <p:ext uri="{BB962C8B-B14F-4D97-AF65-F5344CB8AC3E}">
        <p14:creationId xmlns:p14="http://schemas.microsoft.com/office/powerpoint/2010/main" val="4294087937"/>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3E9D0-0AE7-A909-9B12-320FBA9A610E}"/>
              </a:ext>
            </a:extLst>
          </p:cNvPr>
          <p:cNvSpPr>
            <a:spLocks noGrp="1"/>
          </p:cNvSpPr>
          <p:nvPr>
            <p:ph type="title"/>
          </p:nvPr>
        </p:nvSpPr>
        <p:spPr/>
        <p:txBody>
          <a:bodyPr/>
          <a:lstStyle/>
          <a:p>
            <a:r>
              <a:rPr lang="en-US" dirty="0"/>
              <a:t>Peers</a:t>
            </a:r>
          </a:p>
        </p:txBody>
      </p:sp>
      <p:sp>
        <p:nvSpPr>
          <p:cNvPr id="4" name="Rectangle 3">
            <a:extLst>
              <a:ext uri="{FF2B5EF4-FFF2-40B4-BE49-F238E27FC236}">
                <a16:creationId xmlns:a16="http://schemas.microsoft.com/office/drawing/2014/main" id="{E215EEC8-27C3-D116-67DC-1AFA64E88DF3}"/>
              </a:ext>
            </a:extLst>
          </p:cNvPr>
          <p:cNvSpPr>
            <a:spLocks noGrp="1" noChangeArrowheads="1"/>
          </p:cNvSpPr>
          <p:nvPr>
            <p:ph idx="1"/>
          </p:nvPr>
        </p:nvSpPr>
        <p:spPr>
          <a:xfrm>
            <a:off x="361950" y="1173163"/>
            <a:ext cx="8488363" cy="3171825"/>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426720" indent="-342900" algn="l" eaLnBrk="1" hangingPunct="1">
              <a:spcBef>
                <a:spcPts val="225"/>
              </a:spcBef>
              <a:buSzPct val="110000"/>
              <a:buFont typeface="Wingdings" panose="05000000000000000000" pitchFamily="2" charset="2"/>
              <a:buChar char="§"/>
            </a:pPr>
            <a:r>
              <a:rPr lang="en-US" altLang="en-US" sz="2100" dirty="0"/>
              <a:t>Peer assessment is clearly a valuable feedback approach</a:t>
            </a:r>
            <a:endParaRPr lang="en-US"/>
          </a:p>
          <a:p>
            <a:pPr marL="426720" indent="-342900" algn="l" eaLnBrk="1" hangingPunct="1">
              <a:spcBef>
                <a:spcPts val="225"/>
              </a:spcBef>
              <a:buSzPct val="110000"/>
              <a:buFont typeface="Wingdings" panose="05000000000000000000" pitchFamily="2" charset="2"/>
              <a:buChar char="§"/>
            </a:pPr>
            <a:r>
              <a:rPr lang="en-US" altLang="en-US" sz="2100" dirty="0"/>
              <a:t>Key issues in peer assessment</a:t>
            </a:r>
          </a:p>
          <a:p>
            <a:pPr marL="575310" lvl="4" indent="0" algn="l">
              <a:spcBef>
                <a:spcPts val="225"/>
              </a:spcBef>
              <a:buSzPct val="110000"/>
              <a:buFont typeface="Wingdings" panose="05000000000000000000" pitchFamily="2" charset="2"/>
              <a:buChar char="§"/>
            </a:pPr>
            <a:r>
              <a:rPr lang="en-US" altLang="en-US" sz="2100" dirty="0"/>
              <a:t> Assessment of task versus global rating</a:t>
            </a:r>
          </a:p>
          <a:p>
            <a:pPr marL="575310" lvl="4" indent="0" algn="l">
              <a:spcBef>
                <a:spcPts val="225"/>
              </a:spcBef>
              <a:buSzPct val="110000"/>
              <a:buFont typeface="Wingdings" panose="05000000000000000000" pitchFamily="2" charset="2"/>
              <a:buChar char="§"/>
            </a:pPr>
            <a:r>
              <a:rPr lang="en-US" altLang="en-US" sz="2100" dirty="0"/>
              <a:t> Performance of specific actions versus “quality” of those actions</a:t>
            </a:r>
          </a:p>
          <a:p>
            <a:pPr marL="575310" lvl="4" indent="0" algn="l">
              <a:spcBef>
                <a:spcPts val="225"/>
              </a:spcBef>
              <a:buSzPct val="110000"/>
              <a:buFont typeface="Wingdings" panose="05000000000000000000" pitchFamily="2" charset="2"/>
              <a:buChar char="§"/>
            </a:pPr>
            <a:r>
              <a:rPr lang="en-US" altLang="en-US" sz="2100" dirty="0"/>
              <a:t> Does the peer have the requisite experience and competency to make the judgments asked by the tool?</a:t>
            </a:r>
          </a:p>
          <a:p>
            <a:pPr marL="575310" lvl="4" indent="0" algn="l">
              <a:spcBef>
                <a:spcPts val="225"/>
              </a:spcBef>
              <a:buSzPct val="110000"/>
              <a:buFont typeface="Wingdings" panose="05000000000000000000" pitchFamily="2" charset="2"/>
              <a:buChar char="§"/>
            </a:pPr>
            <a:r>
              <a:rPr lang="en-US" altLang="en-US" sz="2100" dirty="0"/>
              <a:t> Ability to make meaningful distinctions</a:t>
            </a:r>
          </a:p>
          <a:p>
            <a:pPr marL="143510" lvl="1" indent="0" eaLnBrk="1" hangingPunct="1">
              <a:buClr>
                <a:schemeClr val="hlink"/>
              </a:buClr>
            </a:pPr>
            <a:endParaRPr lang="en-US" altLang="en-US" dirty="0"/>
          </a:p>
        </p:txBody>
      </p:sp>
    </p:spTree>
    <p:extLst>
      <p:ext uri="{BB962C8B-B14F-4D97-AF65-F5344CB8AC3E}">
        <p14:creationId xmlns:p14="http://schemas.microsoft.com/office/powerpoint/2010/main" val="98360858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CC34BF-6E66-407B-B623-FA36C0351C8C}"/>
              </a:ext>
            </a:extLst>
          </p:cNvPr>
          <p:cNvSpPr>
            <a:spLocks noGrp="1"/>
          </p:cNvSpPr>
          <p:nvPr>
            <p:ph idx="1"/>
          </p:nvPr>
        </p:nvSpPr>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0995" indent="-257175" algn="l">
              <a:buSzPct val="110000"/>
              <a:buFont typeface="Wingdings" panose="05000000000000000000" pitchFamily="2" charset="2"/>
              <a:buChar char="§"/>
            </a:pPr>
            <a:r>
              <a:rPr lang="en-US" dirty="0"/>
              <a:t>Multiple studies in medical education now highlight the value of MSF for learners when the MSF is properly implemented.</a:t>
            </a:r>
            <a:endParaRPr lang="en-US"/>
          </a:p>
          <a:p>
            <a:pPr marL="621030" lvl="2" indent="-257175" algn="l">
              <a:buSzPct val="110000"/>
              <a:buFont typeface="Wingdings" panose="05000000000000000000" pitchFamily="2" charset="2"/>
              <a:buChar char="§"/>
            </a:pPr>
            <a:r>
              <a:rPr lang="en-US" dirty="0"/>
              <a:t>Nurses and other health professionals provide more feedback on collaboration (e.g. interprofessional teamwork), communication, and leadership than physician faculty</a:t>
            </a:r>
          </a:p>
          <a:p>
            <a:pPr marL="621030" lvl="2" indent="-257175" algn="l">
              <a:buSzPct val="110000"/>
              <a:buFont typeface="Wingdings" panose="05000000000000000000" pitchFamily="2" charset="2"/>
              <a:buChar char="§"/>
            </a:pPr>
            <a:r>
              <a:rPr lang="en-US" dirty="0"/>
              <a:t>Patient and family (e.g. pediatric care) can provide valuable feedback on communication and professionalism</a:t>
            </a:r>
          </a:p>
          <a:p>
            <a:pPr marL="621030" lvl="2" indent="-257175" algn="l">
              <a:buSzPct val="110000"/>
              <a:buFont typeface="Wingdings" panose="05000000000000000000" pitchFamily="2" charset="2"/>
              <a:buChar char="§"/>
            </a:pPr>
            <a:r>
              <a:rPr lang="en-US" dirty="0"/>
              <a:t>In several studies, residents used this feedback to make changes in their clinical practice</a:t>
            </a:r>
          </a:p>
        </p:txBody>
      </p:sp>
      <p:sp>
        <p:nvSpPr>
          <p:cNvPr id="3" name="Title 2">
            <a:extLst>
              <a:ext uri="{FF2B5EF4-FFF2-40B4-BE49-F238E27FC236}">
                <a16:creationId xmlns:a16="http://schemas.microsoft.com/office/drawing/2014/main" id="{5CCC5E12-C615-4655-80D4-2A0FA63639A1}"/>
              </a:ext>
            </a:extLst>
          </p:cNvPr>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600" dirty="0">
                <a:latin typeface="Gill Sans"/>
              </a:rPr>
              <a:t>Benefits to Learners</a:t>
            </a:r>
          </a:p>
        </p:txBody>
      </p:sp>
    </p:spTree>
    <p:extLst>
      <p:ext uri="{BB962C8B-B14F-4D97-AF65-F5344CB8AC3E}">
        <p14:creationId xmlns:p14="http://schemas.microsoft.com/office/powerpoint/2010/main" val="223170917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473F22-FE45-51A6-7A5B-426D3791194C}"/>
              </a:ext>
            </a:extLst>
          </p:cNvPr>
          <p:cNvSpPr>
            <a:spLocks noGrp="1"/>
          </p:cNvSpPr>
          <p:nvPr>
            <p:ph type="title"/>
          </p:nvPr>
        </p:nvSpPr>
        <p:spPr/>
        <p:txBody>
          <a:bodyPr/>
          <a:lstStyle/>
          <a:p>
            <a:r>
              <a:rPr lang="en-US" dirty="0"/>
              <a:t>Nurses</a:t>
            </a:r>
          </a:p>
        </p:txBody>
      </p:sp>
      <p:sp>
        <p:nvSpPr>
          <p:cNvPr id="4" name="Rectangle 3">
            <a:extLst>
              <a:ext uri="{FF2B5EF4-FFF2-40B4-BE49-F238E27FC236}">
                <a16:creationId xmlns:a16="http://schemas.microsoft.com/office/drawing/2014/main" id="{BB956FE4-76B3-4A34-C181-6209058BB37F}"/>
              </a:ext>
            </a:extLst>
          </p:cNvPr>
          <p:cNvSpPr>
            <a:spLocks noGrp="1" noChangeArrowheads="1"/>
          </p:cNvSpPr>
          <p:nvPr>
            <p:ph idx="1"/>
          </p:nvPr>
        </p:nvSpPr>
        <p:spPr>
          <a:xfrm>
            <a:off x="361950" y="1173163"/>
            <a:ext cx="8488363" cy="3171825"/>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0995" indent="-257175" algn="l" eaLnBrk="1" hangingPunct="1">
              <a:spcBef>
                <a:spcPts val="450"/>
              </a:spcBef>
              <a:buSzPct val="110000"/>
              <a:buFont typeface="Wingdings" panose="05000000000000000000" pitchFamily="2" charset="2"/>
              <a:buChar char="§"/>
            </a:pPr>
            <a:r>
              <a:rPr lang="en-US" altLang="en-US" sz="2100" dirty="0"/>
              <a:t>Nurses and other health professionals ratings often do not correlate with faculty ratings and other measures</a:t>
            </a:r>
            <a:endParaRPr lang="en-US"/>
          </a:p>
          <a:p>
            <a:pPr marL="621030" lvl="2" indent="-257175" algn="l">
              <a:spcBef>
                <a:spcPts val="450"/>
              </a:spcBef>
              <a:buSzPct val="110000"/>
              <a:buFont typeface="Wingdings" panose="05000000000000000000" pitchFamily="2" charset="2"/>
              <a:buChar char="§"/>
            </a:pPr>
            <a:r>
              <a:rPr lang="en-US" dirty="0">
                <a:latin typeface="Gill Sans"/>
              </a:rPr>
              <a:t>Ogunyemi, et. al. (2009)</a:t>
            </a:r>
          </a:p>
          <a:p>
            <a:pPr marL="901065" lvl="4" indent="-257175" algn="l">
              <a:spcBef>
                <a:spcPts val="450"/>
              </a:spcBef>
              <a:buSzPct val="110000"/>
              <a:buFont typeface="Wingdings" panose="05000000000000000000" pitchFamily="2" charset="2"/>
              <a:buChar char="§"/>
            </a:pPr>
            <a:r>
              <a:rPr lang="en-US" dirty="0"/>
              <a:t>Residents assessed on communication with patients, interactions with peers, and professionalism </a:t>
            </a:r>
          </a:p>
          <a:p>
            <a:pPr marL="901065" lvl="4" indent="-257175" algn="l">
              <a:spcBef>
                <a:spcPts val="450"/>
              </a:spcBef>
              <a:buSzPct val="110000"/>
              <a:buFont typeface="Wingdings" panose="05000000000000000000" pitchFamily="2" charset="2"/>
              <a:buChar char="§"/>
            </a:pPr>
            <a:r>
              <a:rPr lang="en-US" dirty="0"/>
              <a:t>Weak correlations occurred between nursing and faculty evaluations (r = 0.065-0.119, P &lt; .001). </a:t>
            </a:r>
          </a:p>
          <a:p>
            <a:pPr marL="901065" lvl="4" indent="-257175" algn="l">
              <a:spcBef>
                <a:spcPts val="450"/>
              </a:spcBef>
              <a:buSzPct val="110000"/>
              <a:buFont typeface="Wingdings" panose="05000000000000000000" pitchFamily="2" charset="2"/>
              <a:buChar char="§"/>
            </a:pPr>
            <a:r>
              <a:rPr lang="en-US" dirty="0"/>
              <a:t>Weak negative correlations between nursing evaluations and standard medical examination scores (r = -0.08 to -0.10, P &lt; .001). </a:t>
            </a:r>
          </a:p>
          <a:p>
            <a:pPr marL="901065" lvl="4" indent="-257175">
              <a:buSzPct val="110000"/>
              <a:buFont typeface="Wingdings" panose="05000000000000000000" pitchFamily="2" charset="2"/>
              <a:buChar char="§"/>
            </a:pPr>
            <a:endParaRPr lang="en-US" dirty="0"/>
          </a:p>
          <a:p>
            <a:pPr marL="901065" lvl="4" indent="-257175">
              <a:buSzPct val="110000"/>
              <a:buFont typeface="Wingdings" panose="05000000000000000000" pitchFamily="2" charset="2"/>
              <a:buChar char="§"/>
            </a:pPr>
            <a:endParaRPr lang="en-US" altLang="en-US" sz="2100" dirty="0"/>
          </a:p>
        </p:txBody>
      </p:sp>
    </p:spTree>
    <p:extLst>
      <p:ext uri="{BB962C8B-B14F-4D97-AF65-F5344CB8AC3E}">
        <p14:creationId xmlns:p14="http://schemas.microsoft.com/office/powerpoint/2010/main" val="370756911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21327" y="399943"/>
            <a:ext cx="7043097" cy="586978"/>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dirty="0"/>
              <a:t>Key Steps in Implementing MSF</a:t>
            </a:r>
          </a:p>
        </p:txBody>
      </p:sp>
      <p:graphicFrame>
        <p:nvGraphicFramePr>
          <p:cNvPr id="4" name="Content Placeholder 3"/>
          <p:cNvGraphicFramePr>
            <a:graphicFrameLocks noGrp="1"/>
          </p:cNvGraphicFramePr>
          <p:nvPr>
            <p:ph sz="half" idx="2"/>
            <p:extLst/>
          </p:nvPr>
        </p:nvGraphicFramePr>
        <p:xfrm>
          <a:off x="722930" y="1136942"/>
          <a:ext cx="8092781" cy="3276600"/>
        </p:xfrm>
        <a:graphic>
          <a:graphicData uri="http://schemas.openxmlformats.org/drawingml/2006/table">
            <a:tbl>
              <a:tblPr firstRow="1" firstCol="1" lastRow="1" lastCol="1" bandRow="1" bandCol="1">
                <a:tableStyleId>{5C22544A-7EE6-4342-B048-85BDC9FD1C3A}</a:tableStyleId>
              </a:tblPr>
              <a:tblGrid>
                <a:gridCol w="1376223">
                  <a:extLst>
                    <a:ext uri="{9D8B030D-6E8A-4147-A177-3AD203B41FA5}">
                      <a16:colId xmlns:a16="http://schemas.microsoft.com/office/drawing/2014/main" val="20000"/>
                    </a:ext>
                  </a:extLst>
                </a:gridCol>
                <a:gridCol w="6716558">
                  <a:extLst>
                    <a:ext uri="{9D8B030D-6E8A-4147-A177-3AD203B41FA5}">
                      <a16:colId xmlns:a16="http://schemas.microsoft.com/office/drawing/2014/main" val="20001"/>
                    </a:ext>
                  </a:extLst>
                </a:gridCol>
              </a:tblGrid>
              <a:tr h="3276600">
                <a:tc>
                  <a:txBody>
                    <a:bodyPr/>
                    <a:lstStyle/>
                    <a:p>
                      <a:pPr marL="71755" marR="71755">
                        <a:spcBef>
                          <a:spcPts val="0"/>
                        </a:spcBef>
                        <a:spcAft>
                          <a:spcPts val="0"/>
                        </a:spcAft>
                      </a:pPr>
                      <a:r>
                        <a:rPr lang="en-US" sz="900" dirty="0">
                          <a:effectLst/>
                        </a:rPr>
                        <a:t>            </a:t>
                      </a:r>
                    </a:p>
                    <a:p>
                      <a:pPr marL="71755" marR="71755" algn="ctr">
                        <a:spcBef>
                          <a:spcPts val="0"/>
                        </a:spcBef>
                        <a:spcAft>
                          <a:spcPts val="0"/>
                        </a:spcAft>
                      </a:pPr>
                      <a:r>
                        <a:rPr lang="en-US" sz="900" dirty="0">
                          <a:effectLst/>
                        </a:rPr>
                        <a:t>      </a:t>
                      </a:r>
                      <a:r>
                        <a:rPr lang="en-US" sz="900" dirty="0">
                          <a:solidFill>
                            <a:schemeClr val="tx1"/>
                          </a:solidFill>
                          <a:effectLst/>
                        </a:rPr>
                        <a:t>       </a:t>
                      </a:r>
                    </a:p>
                    <a:p>
                      <a:pPr marL="71755" marR="71755" algn="ctr">
                        <a:spcBef>
                          <a:spcPts val="0"/>
                        </a:spcBef>
                        <a:spcAft>
                          <a:spcPts val="0"/>
                        </a:spcAft>
                      </a:pPr>
                      <a:r>
                        <a:rPr lang="en-US" sz="2000" dirty="0">
                          <a:solidFill>
                            <a:schemeClr val="tx1"/>
                          </a:solidFill>
                          <a:effectLst/>
                        </a:rPr>
                        <a:t>Communicate</a:t>
                      </a:r>
                      <a:endParaRPr lang="en-US" sz="900" dirty="0">
                        <a:solidFill>
                          <a:schemeClr val="tx1"/>
                        </a:solidFill>
                        <a:effectLst/>
                      </a:endParaRPr>
                    </a:p>
                    <a:p>
                      <a:pPr marL="71755" marR="71755">
                        <a:spcBef>
                          <a:spcPts val="0"/>
                        </a:spcBef>
                        <a:spcAft>
                          <a:spcPts val="0"/>
                        </a:spcAft>
                      </a:pPr>
                      <a:r>
                        <a:rPr lang="en-US" sz="900" dirty="0">
                          <a:effectLst/>
                        </a:rPr>
                        <a:t> </a:t>
                      </a:r>
                    </a:p>
                    <a:p>
                      <a:pPr marL="71755" marR="71755">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txBody>
                  <a:tcPr marL="51435" marR="51435" marT="0" marB="0" vert="vert270">
                    <a:solidFill>
                      <a:schemeClr val="accent1">
                        <a:lumMod val="20000"/>
                        <a:lumOff val="80000"/>
                      </a:schemeClr>
                    </a:solidFill>
                  </a:tcPr>
                </a:tc>
                <a:tc>
                  <a:txBody>
                    <a:bodyPr/>
                    <a:lstStyle/>
                    <a:p>
                      <a:pPr marL="342900" marR="71755" indent="-342900">
                        <a:spcBef>
                          <a:spcPts val="0"/>
                        </a:spcBef>
                        <a:spcAft>
                          <a:spcPts val="0"/>
                        </a:spcAft>
                        <a:buFont typeface="Arial" panose="020B0604020202020204" pitchFamily="34" charset="0"/>
                        <a:buChar char="•"/>
                      </a:pPr>
                      <a:endParaRPr lang="en-US" sz="2000" dirty="0">
                        <a:solidFill>
                          <a:schemeClr val="tx1"/>
                        </a:solidFill>
                        <a:effectLst/>
                      </a:endParaRPr>
                    </a:p>
                    <a:p>
                      <a:pPr marL="342900" marR="71755" indent="-342900">
                        <a:spcBef>
                          <a:spcPts val="0"/>
                        </a:spcBef>
                        <a:spcAft>
                          <a:spcPts val="0"/>
                        </a:spcAft>
                        <a:buFont typeface="Arial" panose="020B0604020202020204" pitchFamily="34" charset="0"/>
                        <a:buChar char="•"/>
                      </a:pPr>
                      <a:r>
                        <a:rPr lang="en-US" sz="2000" dirty="0">
                          <a:solidFill>
                            <a:schemeClr val="tx1"/>
                          </a:solidFill>
                          <a:effectLst/>
                        </a:rPr>
                        <a:t>Assess program readiness, including learners</a:t>
                      </a:r>
                    </a:p>
                    <a:p>
                      <a:pPr marL="342900" marR="0" indent="-342900">
                        <a:spcBef>
                          <a:spcPts val="0"/>
                        </a:spcBef>
                        <a:spcAft>
                          <a:spcPts val="0"/>
                        </a:spcAft>
                        <a:buFont typeface="Arial" panose="020B0604020202020204" pitchFamily="34" charset="0"/>
                        <a:buChar char="•"/>
                      </a:pPr>
                      <a:r>
                        <a:rPr lang="en-US" sz="2000" dirty="0">
                          <a:solidFill>
                            <a:schemeClr val="tx1"/>
                          </a:solidFill>
                          <a:effectLst/>
                        </a:rPr>
                        <a:t>Identify who will lead the effort</a:t>
                      </a:r>
                    </a:p>
                    <a:p>
                      <a:pPr marL="342900" marR="0" indent="-342900">
                        <a:spcBef>
                          <a:spcPts val="0"/>
                        </a:spcBef>
                        <a:spcAft>
                          <a:spcPts val="0"/>
                        </a:spcAft>
                        <a:buFont typeface="Arial" panose="020B0604020202020204" pitchFamily="34" charset="0"/>
                        <a:buChar char="•"/>
                      </a:pPr>
                      <a:r>
                        <a:rPr lang="en-US" sz="2000" dirty="0">
                          <a:solidFill>
                            <a:schemeClr val="tx1"/>
                          </a:solidFill>
                          <a:effectLst/>
                        </a:rPr>
                        <a:t>Determine intended use (formative recommended)</a:t>
                      </a:r>
                    </a:p>
                    <a:p>
                      <a:pPr marL="342900" marR="0" indent="-342900">
                        <a:spcBef>
                          <a:spcPts val="0"/>
                        </a:spcBef>
                        <a:spcAft>
                          <a:spcPts val="0"/>
                        </a:spcAft>
                        <a:buFont typeface="Arial" panose="020B0604020202020204" pitchFamily="34" charset="0"/>
                        <a:buChar char="•"/>
                      </a:pPr>
                      <a:r>
                        <a:rPr lang="en-US" sz="2000" dirty="0">
                          <a:solidFill>
                            <a:schemeClr val="tx1"/>
                          </a:solidFill>
                          <a:effectLst/>
                        </a:rPr>
                        <a:t>Identify the constructs/domains and competencies of interest</a:t>
                      </a:r>
                    </a:p>
                    <a:p>
                      <a:pPr marL="342900" marR="0" indent="-342900">
                        <a:spcBef>
                          <a:spcPts val="0"/>
                        </a:spcBef>
                        <a:spcAft>
                          <a:spcPts val="0"/>
                        </a:spcAft>
                        <a:buFont typeface="Arial" panose="020B0604020202020204" pitchFamily="34" charset="0"/>
                        <a:buChar char="•"/>
                      </a:pPr>
                      <a:r>
                        <a:rPr lang="en-US" sz="2000" dirty="0">
                          <a:solidFill>
                            <a:schemeClr val="tx1"/>
                          </a:solidFill>
                          <a:effectLst/>
                        </a:rPr>
                        <a:t>Establish frequency of administration</a:t>
                      </a:r>
                    </a:p>
                    <a:p>
                      <a:pPr marL="342900" marR="0" indent="-342900">
                        <a:spcBef>
                          <a:spcPts val="0"/>
                        </a:spcBef>
                        <a:spcAft>
                          <a:spcPts val="0"/>
                        </a:spcAft>
                        <a:buFont typeface="Arial" panose="020B0604020202020204" pitchFamily="34" charset="0"/>
                        <a:buChar char="•"/>
                      </a:pPr>
                      <a:r>
                        <a:rPr lang="en-US" sz="2000" dirty="0">
                          <a:solidFill>
                            <a:schemeClr val="tx1"/>
                          </a:solidFill>
                          <a:effectLst/>
                        </a:rPr>
                        <a:t>Determine instrument delivery methods</a:t>
                      </a:r>
                    </a:p>
                    <a:p>
                      <a:pPr marL="0" marR="0" indent="0">
                        <a:spcBef>
                          <a:spcPts val="0"/>
                        </a:spcBef>
                        <a:spcAft>
                          <a:spcPts val="0"/>
                        </a:spcAft>
                        <a:buFont typeface="Arial" panose="020B0604020202020204" pitchFamily="34" charset="0"/>
                        <a:buNone/>
                      </a:pP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oFill/>
                  </a:tcPr>
                </a:tc>
                <a:extLst>
                  <a:ext uri="{0D108BD9-81ED-4DB2-BD59-A6C34878D82A}">
                    <a16:rowId xmlns:a16="http://schemas.microsoft.com/office/drawing/2014/main" val="10000"/>
                  </a:ext>
                </a:extLst>
              </a:tr>
            </a:tbl>
          </a:graphicData>
        </a:graphic>
      </p:graphicFrame>
      <p:sp>
        <p:nvSpPr>
          <p:cNvPr id="32772" name="TextBox 4"/>
          <p:cNvSpPr txBox="1">
            <a:spLocks noChangeArrowheads="1"/>
          </p:cNvSpPr>
          <p:nvPr/>
        </p:nvSpPr>
        <p:spPr bwMode="auto">
          <a:xfrm>
            <a:off x="4523509" y="4469037"/>
            <a:ext cx="42922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eaLnBrk="1" hangingPunct="1">
              <a:spcBef>
                <a:spcPct val="0"/>
              </a:spcBef>
              <a:buClrTx/>
              <a:buFontTx/>
              <a:buNone/>
            </a:pPr>
            <a:r>
              <a:rPr lang="en-US" altLang="en-US" sz="1125" b="1" i="1" dirty="0">
                <a:solidFill>
                  <a:schemeClr val="bg1"/>
                </a:solidFill>
              </a:rPr>
              <a:t>Lockyer J. Practical Guide to the Evaluation of Clinical Competence. 2018</a:t>
            </a:r>
          </a:p>
        </p:txBody>
      </p:sp>
    </p:spTree>
    <p:extLst>
      <p:ext uri="{BB962C8B-B14F-4D97-AF65-F5344CB8AC3E}">
        <p14:creationId xmlns:p14="http://schemas.microsoft.com/office/powerpoint/2010/main" val="2871423728"/>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921327" y="399943"/>
            <a:ext cx="7043097" cy="586978"/>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dirty="0"/>
              <a:t>Key Steps in Implementing MSF</a:t>
            </a:r>
          </a:p>
        </p:txBody>
      </p:sp>
      <p:graphicFrame>
        <p:nvGraphicFramePr>
          <p:cNvPr id="4" name="Content Placeholder 3"/>
          <p:cNvGraphicFramePr>
            <a:graphicFrameLocks noGrp="1"/>
          </p:cNvGraphicFramePr>
          <p:nvPr>
            <p:ph sz="half" idx="2"/>
            <p:extLst/>
          </p:nvPr>
        </p:nvGraphicFramePr>
        <p:xfrm>
          <a:off x="722930" y="1136942"/>
          <a:ext cx="8092781" cy="3276600"/>
        </p:xfrm>
        <a:graphic>
          <a:graphicData uri="http://schemas.openxmlformats.org/drawingml/2006/table">
            <a:tbl>
              <a:tblPr firstRow="1" firstCol="1" lastRow="1" lastCol="1" bandRow="1" bandCol="1">
                <a:tableStyleId>{5C22544A-7EE6-4342-B048-85BDC9FD1C3A}</a:tableStyleId>
              </a:tblPr>
              <a:tblGrid>
                <a:gridCol w="1376223">
                  <a:extLst>
                    <a:ext uri="{9D8B030D-6E8A-4147-A177-3AD203B41FA5}">
                      <a16:colId xmlns:a16="http://schemas.microsoft.com/office/drawing/2014/main" val="20000"/>
                    </a:ext>
                  </a:extLst>
                </a:gridCol>
                <a:gridCol w="6716558">
                  <a:extLst>
                    <a:ext uri="{9D8B030D-6E8A-4147-A177-3AD203B41FA5}">
                      <a16:colId xmlns:a16="http://schemas.microsoft.com/office/drawing/2014/main" val="20001"/>
                    </a:ext>
                  </a:extLst>
                </a:gridCol>
              </a:tblGrid>
              <a:tr h="3276600">
                <a:tc>
                  <a:txBody>
                    <a:bodyPr/>
                    <a:lstStyle/>
                    <a:p>
                      <a:pPr marL="71755" marR="71755">
                        <a:spcBef>
                          <a:spcPts val="0"/>
                        </a:spcBef>
                        <a:spcAft>
                          <a:spcPts val="0"/>
                        </a:spcAft>
                      </a:pPr>
                      <a:r>
                        <a:rPr lang="en-US" sz="900" dirty="0">
                          <a:effectLst/>
                        </a:rPr>
                        <a:t>            </a:t>
                      </a:r>
                    </a:p>
                    <a:p>
                      <a:pPr marL="71755" marR="71755" algn="ctr">
                        <a:spcBef>
                          <a:spcPts val="0"/>
                        </a:spcBef>
                        <a:spcAft>
                          <a:spcPts val="0"/>
                        </a:spcAft>
                      </a:pPr>
                      <a:r>
                        <a:rPr lang="en-US" sz="900" dirty="0">
                          <a:effectLst/>
                        </a:rPr>
                        <a:t>      </a:t>
                      </a:r>
                      <a:r>
                        <a:rPr lang="en-US" sz="900" dirty="0">
                          <a:solidFill>
                            <a:schemeClr val="tx1"/>
                          </a:solidFill>
                          <a:effectLst/>
                        </a:rPr>
                        <a:t>       </a:t>
                      </a:r>
                    </a:p>
                    <a:p>
                      <a:pPr marL="71755" marR="71755" algn="ctr">
                        <a:spcBef>
                          <a:spcPts val="0"/>
                        </a:spcBef>
                        <a:spcAft>
                          <a:spcPts val="0"/>
                        </a:spcAft>
                      </a:pPr>
                      <a:r>
                        <a:rPr lang="en-US" sz="2000" dirty="0">
                          <a:solidFill>
                            <a:schemeClr val="tx1"/>
                          </a:solidFill>
                          <a:effectLst/>
                        </a:rPr>
                        <a:t>Communicate</a:t>
                      </a:r>
                      <a:endParaRPr lang="en-US" sz="900" dirty="0">
                        <a:solidFill>
                          <a:schemeClr val="tx1"/>
                        </a:solidFill>
                        <a:effectLst/>
                      </a:endParaRPr>
                    </a:p>
                    <a:p>
                      <a:pPr marL="71755" marR="71755">
                        <a:spcBef>
                          <a:spcPts val="0"/>
                        </a:spcBef>
                        <a:spcAft>
                          <a:spcPts val="0"/>
                        </a:spcAft>
                      </a:pPr>
                      <a:r>
                        <a:rPr lang="en-US" sz="900" dirty="0">
                          <a:effectLst/>
                        </a:rPr>
                        <a:t> </a:t>
                      </a:r>
                    </a:p>
                    <a:p>
                      <a:pPr marL="71755" marR="71755">
                        <a:spcBef>
                          <a:spcPts val="0"/>
                        </a:spcBef>
                        <a:spcAft>
                          <a:spcPts val="0"/>
                        </a:spcAft>
                      </a:pPr>
                      <a:endParaRPr lang="en-US" sz="900" dirty="0">
                        <a:effectLst/>
                        <a:latin typeface="Times New Roman" panose="02020603050405020304" pitchFamily="18" charset="0"/>
                        <a:ea typeface="Times New Roman" panose="02020603050405020304" pitchFamily="18" charset="0"/>
                      </a:endParaRPr>
                    </a:p>
                  </a:txBody>
                  <a:tcPr marL="51435" marR="51435" marT="0" marB="0" vert="vert270">
                    <a:solidFill>
                      <a:schemeClr val="accent1">
                        <a:lumMod val="20000"/>
                        <a:lumOff val="80000"/>
                      </a:schemeClr>
                    </a:solidFill>
                  </a:tcPr>
                </a:tc>
                <a:tc>
                  <a:txBody>
                    <a:bodyPr/>
                    <a:lstStyle/>
                    <a:p>
                      <a:pPr marL="342900" marR="0" indent="-342900">
                        <a:spcBef>
                          <a:spcPts val="0"/>
                        </a:spcBef>
                        <a:spcAft>
                          <a:spcPts val="0"/>
                        </a:spcAft>
                        <a:buFont typeface="Arial" panose="020B0604020202020204" pitchFamily="34" charset="0"/>
                        <a:buChar char="•"/>
                      </a:pPr>
                      <a:endParaRPr lang="en-US" sz="1700" dirty="0">
                        <a:solidFill>
                          <a:schemeClr val="tx1"/>
                        </a:solidFill>
                        <a:effectLst/>
                      </a:endParaRPr>
                    </a:p>
                    <a:p>
                      <a:pPr marL="342900" marR="0" indent="-342900">
                        <a:spcBef>
                          <a:spcPts val="0"/>
                        </a:spcBef>
                        <a:spcAft>
                          <a:spcPts val="0"/>
                        </a:spcAft>
                        <a:buFont typeface="Arial" panose="020B0604020202020204" pitchFamily="34" charset="0"/>
                        <a:buChar char="•"/>
                      </a:pPr>
                      <a:r>
                        <a:rPr lang="en-US" sz="2100" dirty="0">
                          <a:solidFill>
                            <a:schemeClr val="tx1"/>
                          </a:solidFill>
                          <a:effectLst/>
                        </a:rPr>
                        <a:t>Test and review instruments with key stakeholders</a:t>
                      </a:r>
                    </a:p>
                    <a:p>
                      <a:pPr marL="342900" marR="0" indent="-342900">
                        <a:spcBef>
                          <a:spcPts val="0"/>
                        </a:spcBef>
                        <a:spcAft>
                          <a:spcPts val="0"/>
                        </a:spcAft>
                        <a:buFont typeface="Arial" panose="020B0604020202020204" pitchFamily="34" charset="0"/>
                        <a:buChar char="•"/>
                      </a:pPr>
                      <a:endParaRPr lang="en-US" sz="2100" dirty="0">
                        <a:solidFill>
                          <a:schemeClr val="tx1"/>
                        </a:solidFill>
                        <a:effectLst/>
                      </a:endParaRPr>
                    </a:p>
                    <a:p>
                      <a:pPr marL="342900" marR="0" indent="-342900">
                        <a:spcBef>
                          <a:spcPts val="0"/>
                        </a:spcBef>
                        <a:spcAft>
                          <a:spcPts val="0"/>
                        </a:spcAft>
                        <a:buFont typeface="Arial" panose="020B0604020202020204" pitchFamily="34" charset="0"/>
                        <a:buChar char="•"/>
                      </a:pPr>
                      <a:r>
                        <a:rPr lang="en-US" sz="2100" dirty="0">
                          <a:solidFill>
                            <a:schemeClr val="tx1"/>
                          </a:solidFill>
                          <a:effectLst/>
                        </a:rPr>
                        <a:t>Provide basic training and orientation on the instrument.</a:t>
                      </a:r>
                    </a:p>
                    <a:p>
                      <a:pPr marL="342900" marR="0" indent="-342900">
                        <a:spcBef>
                          <a:spcPts val="0"/>
                        </a:spcBef>
                        <a:spcAft>
                          <a:spcPts val="0"/>
                        </a:spcAft>
                        <a:buFont typeface="Arial" panose="020B0604020202020204" pitchFamily="34" charset="0"/>
                        <a:buChar char="•"/>
                      </a:pPr>
                      <a:endParaRPr lang="en-US" sz="2100" dirty="0">
                        <a:solidFill>
                          <a:schemeClr val="tx1"/>
                        </a:solidFill>
                        <a:effectLst/>
                      </a:endParaRPr>
                    </a:p>
                    <a:p>
                      <a:pPr marL="342900" marR="0" indent="-342900">
                        <a:spcBef>
                          <a:spcPts val="0"/>
                        </a:spcBef>
                        <a:spcAft>
                          <a:spcPts val="0"/>
                        </a:spcAft>
                        <a:buFont typeface="Arial" panose="020B0604020202020204" pitchFamily="34" charset="0"/>
                        <a:buChar char="•"/>
                      </a:pPr>
                      <a:r>
                        <a:rPr lang="en-US" sz="2100" dirty="0">
                          <a:solidFill>
                            <a:schemeClr val="tx1"/>
                          </a:solidFill>
                          <a:effectLst/>
                        </a:rPr>
                        <a:t>Continuously evaluate and modify program</a:t>
                      </a:r>
                    </a:p>
                    <a:p>
                      <a:pPr marL="0" marR="0" indent="0">
                        <a:spcBef>
                          <a:spcPts val="0"/>
                        </a:spcBef>
                        <a:spcAft>
                          <a:spcPts val="0"/>
                        </a:spcAft>
                        <a:buFont typeface="Arial" panose="020B0604020202020204" pitchFamily="34" charset="0"/>
                        <a:buNone/>
                      </a:pPr>
                      <a:endParaRPr lang="en-US" sz="1500" dirty="0">
                        <a:solidFill>
                          <a:schemeClr val="tx1"/>
                        </a:solidFill>
                        <a:effectLst/>
                        <a:latin typeface="Times New Roman" panose="02020603050405020304" pitchFamily="18" charset="0"/>
                        <a:ea typeface="Times New Roman" panose="02020603050405020304" pitchFamily="18" charset="0"/>
                      </a:endParaRPr>
                    </a:p>
                  </a:txBody>
                  <a:tcPr marL="51435" marR="51435" marT="0" marB="0">
                    <a:noFill/>
                  </a:tcPr>
                </a:tc>
                <a:extLst>
                  <a:ext uri="{0D108BD9-81ED-4DB2-BD59-A6C34878D82A}">
                    <a16:rowId xmlns:a16="http://schemas.microsoft.com/office/drawing/2014/main" val="10000"/>
                  </a:ext>
                </a:extLst>
              </a:tr>
            </a:tbl>
          </a:graphicData>
        </a:graphic>
      </p:graphicFrame>
      <p:sp>
        <p:nvSpPr>
          <p:cNvPr id="32772" name="TextBox 4"/>
          <p:cNvSpPr txBox="1">
            <a:spLocks noChangeArrowheads="1"/>
          </p:cNvSpPr>
          <p:nvPr/>
        </p:nvSpPr>
        <p:spPr bwMode="auto">
          <a:xfrm>
            <a:off x="4523509" y="4469037"/>
            <a:ext cx="4292203"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eaLnBrk="1" hangingPunct="1">
              <a:spcBef>
                <a:spcPct val="0"/>
              </a:spcBef>
              <a:buClrTx/>
              <a:buFontTx/>
              <a:buNone/>
            </a:pPr>
            <a:r>
              <a:rPr lang="en-US" altLang="en-US" sz="1125" b="1" i="1" dirty="0">
                <a:solidFill>
                  <a:schemeClr val="bg1"/>
                </a:solidFill>
              </a:rPr>
              <a:t>Lockyer J. Practical Guide to the Evaluation of Clinical Competence. 2018</a:t>
            </a:r>
          </a:p>
        </p:txBody>
      </p:sp>
    </p:spTree>
    <p:extLst>
      <p:ext uri="{BB962C8B-B14F-4D97-AF65-F5344CB8AC3E}">
        <p14:creationId xmlns:p14="http://schemas.microsoft.com/office/powerpoint/2010/main" val="1227597155"/>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Shape 246"/>
          <p:cNvSpPr>
            <a:spLocks noGrp="1"/>
          </p:cNvSpPr>
          <p:nvPr>
            <p:ph type="title"/>
          </p:nvPr>
        </p:nvSpPr>
        <p:spPr>
          <a:xfrm>
            <a:off x="397790" y="205978"/>
            <a:ext cx="8492204" cy="857252"/>
          </a:xfrm>
          <a:prstGeom prst="rect">
            <a:avLst/>
          </a:prstGeom>
        </p:spPr>
        <p:txBody>
          <a:bodyPr/>
          <a:lstStyle>
            <a:lvl1pPr>
              <a:defRPr sz="3200"/>
            </a:lvl1pPr>
          </a:lstStyle>
          <a:p>
            <a:pPr algn="ctr"/>
            <a:r>
              <a:rPr sz="4800" dirty="0"/>
              <a:t>Assessment </a:t>
            </a:r>
            <a:r>
              <a:rPr lang="en-US" sz="4800" dirty="0"/>
              <a:t>as a </a:t>
            </a:r>
            <a:r>
              <a:rPr sz="4800" dirty="0"/>
              <a:t>System</a:t>
            </a:r>
            <a:r>
              <a:rPr lang="en-US" sz="4800" dirty="0"/>
              <a:t>  </a:t>
            </a:r>
            <a:endParaRPr lang="en-US" sz="4800">
              <a:cs typeface="Arial"/>
            </a:endParaRPr>
          </a:p>
        </p:txBody>
      </p:sp>
      <p:sp>
        <p:nvSpPr>
          <p:cNvPr id="2" name="TextBox 1"/>
          <p:cNvSpPr txBox="1"/>
          <p:nvPr/>
        </p:nvSpPr>
        <p:spPr>
          <a:xfrm>
            <a:off x="811078" y="4528222"/>
            <a:ext cx="8078916" cy="276999"/>
          </a:xfrm>
          <a:prstGeom prst="rect">
            <a:avLst/>
          </a:prstGeom>
          <a:noFill/>
        </p:spPr>
        <p:txBody>
          <a:bodyPr wrap="square" lIns="91440" tIns="45720" rIns="91440" bIns="45720" rtlCol="0" anchor="t">
            <a:spAutoFit/>
          </a:bodyPr>
          <a:lstStyle/>
          <a:p>
            <a:pPr algn="r"/>
            <a:r>
              <a:rPr lang="en-US" sz="1200" b="1">
                <a:solidFill>
                  <a:schemeClr val="bg1"/>
                </a:solidFill>
                <a:latin typeface="+mj-lt"/>
              </a:rPr>
              <a:t>Updated from: Ekpenyong et al, A Textbook of Internal Medicine Education Programs 12</a:t>
            </a:r>
            <a:r>
              <a:rPr lang="en-US" sz="1200" b="1" baseline="30000">
                <a:solidFill>
                  <a:schemeClr val="bg1"/>
                </a:solidFill>
                <a:latin typeface="+mj-lt"/>
              </a:rPr>
              <a:t>th</a:t>
            </a:r>
            <a:r>
              <a:rPr lang="en-US" sz="1200" b="1">
                <a:solidFill>
                  <a:schemeClr val="bg1"/>
                </a:solidFill>
                <a:latin typeface="+mj-lt"/>
              </a:rPr>
              <a:t> ed.</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rcRect t="3805" b="4206"/>
          <a:stretch/>
        </p:blipFill>
        <p:spPr>
          <a:xfrm>
            <a:off x="1788895" y="1063230"/>
            <a:ext cx="5715738" cy="3197818"/>
          </a:xfrm>
          <a:prstGeom prst="rect">
            <a:avLst/>
          </a:prstGeom>
        </p:spPr>
      </p:pic>
    </p:spTree>
    <p:extLst>
      <p:ext uri="{BB962C8B-B14F-4D97-AF65-F5344CB8AC3E}">
        <p14:creationId xmlns:p14="http://schemas.microsoft.com/office/powerpoint/2010/main" val="65938266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BAF3CD-F2E6-4FC2-A419-C92D7C157DF7}"/>
              </a:ext>
            </a:extLst>
          </p:cNvPr>
          <p:cNvSpPr>
            <a:spLocks noGrp="1"/>
          </p:cNvSpPr>
          <p:nvPr>
            <p:ph type="title"/>
          </p:nvPr>
        </p:nvSpPr>
        <p:spPr>
          <a:xfrm>
            <a:off x="335745" y="74741"/>
            <a:ext cx="8472510" cy="890724"/>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600" dirty="0">
                <a:latin typeface="Gill Sans"/>
              </a:rPr>
              <a:t>Learners and MSF  process</a:t>
            </a:r>
            <a:endParaRPr lang="en-US" sz="3600" dirty="0"/>
          </a:p>
        </p:txBody>
      </p:sp>
      <p:sp>
        <p:nvSpPr>
          <p:cNvPr id="2" name="Content Placeholder 3">
            <a:extLst>
              <a:ext uri="{FF2B5EF4-FFF2-40B4-BE49-F238E27FC236}">
                <a16:creationId xmlns:a16="http://schemas.microsoft.com/office/drawing/2014/main" id="{09304DE5-DBCE-40DF-8452-44B287E50A54}"/>
              </a:ext>
            </a:extLst>
          </p:cNvPr>
          <p:cNvSpPr txBox="1">
            <a:spLocks/>
          </p:cNvSpPr>
          <p:nvPr/>
        </p:nvSpPr>
        <p:spPr>
          <a:xfrm>
            <a:off x="1459782" y="984816"/>
            <a:ext cx="6354873" cy="3432572"/>
          </a:xfrm>
          <a:prstGeom prst="rect">
            <a:avLst/>
          </a:prstGeom>
        </p:spPr>
        <p:txBody>
          <a:bodyPr lIns="91440" tIns="45720" rIns="91440" bIns="45720" anchor="t"/>
          <a:lstStyle>
            <a:defPPr>
              <a:defRPr lang="en-US"/>
            </a:defPPr>
            <a:lvl1pPr marL="606548" indent="-4572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5pPr>
            <a:lvl6pPr marL="720090" indent="0" algn="l" defTabSz="144018" rtl="0" eaLnBrk="1" fontAlgn="base" latinLnBrk="0" hangingPunct="1">
              <a:spcBef>
                <a:spcPts val="600"/>
              </a:spcBef>
              <a:spcAft>
                <a:spcPct val="0"/>
              </a:spcAft>
              <a:buSzPct val="100000"/>
              <a:buFont typeface="Gill Sans" charset="0"/>
              <a:buNone/>
              <a:defRPr sz="1800" kern="1200">
                <a:solidFill>
                  <a:srgbClr val="000000"/>
                </a:solidFill>
                <a:latin typeface="Gill Sans" charset="0"/>
                <a:ea typeface="ヒラギノ角ゴ ProN W3" charset="0"/>
                <a:cs typeface="ヒラギノ角ゴ ProN W3" charset="0"/>
                <a:sym typeface="Gill Sans" charset="0"/>
              </a:defRPr>
            </a:lvl6pPr>
            <a:lvl7pPr marL="864108"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7pPr>
            <a:lvl8pPr marL="1008126"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8pPr>
            <a:lvl9pPr marL="1152144"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spcBef>
                <a:spcPts val="675"/>
              </a:spcBef>
              <a:buSzPct val="110000"/>
              <a:buNone/>
            </a:pPr>
            <a:r>
              <a:rPr lang="en-US" b="1" i="1" dirty="0"/>
              <a:t>Ensure…</a:t>
            </a:r>
            <a:endParaRPr lang="en-US"/>
          </a:p>
          <a:p>
            <a:pPr marL="340995" indent="-257175" algn="l">
              <a:spcBef>
                <a:spcPts val="675"/>
              </a:spcBef>
              <a:buSzPct val="110000"/>
              <a:buFont typeface="Wingdings" panose="05000000000000000000" pitchFamily="2" charset="2"/>
              <a:buChar char="§"/>
            </a:pPr>
            <a:r>
              <a:rPr lang="en-US" dirty="0"/>
              <a:t>Residents and/or fellows  should also receive orientation on purpose, items, and especially how results will be used</a:t>
            </a:r>
          </a:p>
          <a:p>
            <a:pPr marL="621030" lvl="2" indent="-257175" algn="l">
              <a:spcBef>
                <a:spcPts val="675"/>
              </a:spcBef>
              <a:buSzPct val="110000"/>
              <a:buFont typeface="Wingdings" panose="05000000000000000000" pitchFamily="2" charset="2"/>
              <a:buChar char="§"/>
            </a:pPr>
            <a:r>
              <a:rPr lang="en-US" dirty="0"/>
              <a:t>Individualized learning plans, whether results presented at CCC, etc.</a:t>
            </a:r>
          </a:p>
          <a:p>
            <a:pPr marL="340995" indent="-257175" algn="l">
              <a:spcBef>
                <a:spcPts val="675"/>
              </a:spcBef>
              <a:buSzPct val="110000"/>
              <a:buFont typeface="Wingdings" panose="05000000000000000000" pitchFamily="2" charset="2"/>
              <a:buChar char="§"/>
            </a:pPr>
            <a:r>
              <a:rPr lang="en-US" dirty="0"/>
              <a:t>Training on how to use the results for their professional development</a:t>
            </a:r>
          </a:p>
          <a:p>
            <a:pPr marL="340995" indent="-257175" algn="l">
              <a:spcBef>
                <a:spcPts val="675"/>
              </a:spcBef>
              <a:buSzPct val="110000"/>
              <a:buFont typeface="Wingdings" panose="05000000000000000000" pitchFamily="2" charset="2"/>
              <a:buChar char="§"/>
            </a:pPr>
            <a:r>
              <a:rPr lang="en-US" dirty="0"/>
              <a:t>Feedback is provided in person and through conversation with a trusted faculty member or mentor</a:t>
            </a:r>
          </a:p>
          <a:p>
            <a:pPr marL="621030" lvl="2" indent="-257175" algn="l">
              <a:spcBef>
                <a:spcPts val="675"/>
              </a:spcBef>
              <a:buSzPct val="110000"/>
              <a:buFont typeface="Wingdings" panose="05000000000000000000" pitchFamily="2" charset="2"/>
              <a:buChar char="§"/>
            </a:pPr>
            <a:r>
              <a:rPr lang="en-US" dirty="0"/>
              <a:t>Essential for “sense-making” of results</a:t>
            </a:r>
          </a:p>
          <a:p>
            <a:pPr marL="340995" indent="-257175">
              <a:buSzPct val="110000"/>
              <a:buFont typeface="Wingdings" panose="05000000000000000000" pitchFamily="2" charset="2"/>
              <a:buChar char="§"/>
            </a:pPr>
            <a:endParaRPr lang="en-US" dirty="0"/>
          </a:p>
        </p:txBody>
      </p:sp>
    </p:spTree>
    <p:extLst>
      <p:ext uri="{BB962C8B-B14F-4D97-AF65-F5344CB8AC3E}">
        <p14:creationId xmlns:p14="http://schemas.microsoft.com/office/powerpoint/2010/main" val="401899272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0106" y="1202596"/>
            <a:ext cx="8000703" cy="320198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0995" indent="-257175" algn="l">
              <a:buSzPct val="110000"/>
              <a:buFont typeface="Wingdings" panose="05000000000000000000" pitchFamily="2" charset="2"/>
              <a:buChar char="§"/>
            </a:pPr>
            <a:r>
              <a:rPr lang="en-US" sz="2100" dirty="0">
                <a:latin typeface="Gill Sans"/>
              </a:rPr>
              <a:t>Residency </a:t>
            </a:r>
            <a:r>
              <a:rPr lang="en-US" sz="2100">
                <a:latin typeface="Gill Sans"/>
              </a:rPr>
              <a:t>Management System </a:t>
            </a:r>
            <a:endParaRPr lang="en-US" sz="2100" dirty="0">
              <a:latin typeface="Gill Sans"/>
            </a:endParaRPr>
          </a:p>
          <a:p>
            <a:pPr marL="340995" indent="-257175" algn="l">
              <a:buSzPct val="110000"/>
              <a:buFont typeface="Wingdings" panose="05000000000000000000" pitchFamily="2" charset="2"/>
              <a:buChar char="§"/>
            </a:pPr>
            <a:r>
              <a:rPr lang="en-US" sz="2100" dirty="0">
                <a:latin typeface="Gill Sans"/>
              </a:rPr>
              <a:t>Interprofessional Professionalism Collaborative</a:t>
            </a:r>
          </a:p>
          <a:p>
            <a:pPr marL="340995" indent="-257175" algn="l">
              <a:buSzPct val="110000"/>
              <a:buFont typeface="Wingdings" panose="05000000000000000000" pitchFamily="2" charset="2"/>
              <a:buChar char="§"/>
            </a:pPr>
            <a:r>
              <a:rPr lang="en-US" sz="2100" dirty="0">
                <a:latin typeface="Gill Sans"/>
              </a:rPr>
              <a:t>Generic patient satisfaction surveys </a:t>
            </a:r>
          </a:p>
          <a:p>
            <a:pPr marL="340995" indent="-257175" algn="l">
              <a:buSzPct val="110000"/>
              <a:buFont typeface="Wingdings" panose="05000000000000000000" pitchFamily="2" charset="2"/>
              <a:buChar char="§"/>
            </a:pPr>
            <a:r>
              <a:rPr lang="en-US" sz="2100" dirty="0">
                <a:latin typeface="Gill Sans"/>
              </a:rPr>
              <a:t>Teamwork Effectiveness Assessment Module (TEAM)</a:t>
            </a:r>
            <a:endParaRPr lang="en-US" dirty="0">
              <a:latin typeface="Gill Sans"/>
            </a:endParaRPr>
          </a:p>
          <a:p>
            <a:pPr marL="621030" lvl="2" indent="-257175" algn="l">
              <a:buSzPct val="110000"/>
              <a:buFont typeface="Wingdings" panose="05000000000000000000" pitchFamily="2" charset="2"/>
              <a:buChar char="§"/>
            </a:pPr>
            <a:r>
              <a:rPr lang="en-US" sz="2100" dirty="0"/>
              <a:t>Open access module available from ACGME</a:t>
            </a:r>
          </a:p>
          <a:p>
            <a:pPr marL="363855" lvl="2" indent="0" algn="l">
              <a:buSzPct val="110000"/>
              <a:buNone/>
            </a:pPr>
            <a:endParaRPr lang="en-US" sz="2100" dirty="0">
              <a:latin typeface="Gill Sans"/>
            </a:endParaRPr>
          </a:p>
        </p:txBody>
      </p:sp>
      <p:sp>
        <p:nvSpPr>
          <p:cNvPr id="3" name="Title 2"/>
          <p:cNvSpPr>
            <a:spLocks noGrp="1"/>
          </p:cNvSpPr>
          <p:nvPr>
            <p:ph type="title"/>
          </p:nvPr>
        </p:nvSpPr>
        <p:spPr>
          <a:xfrm>
            <a:off x="592931" y="147353"/>
            <a:ext cx="8257878"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latin typeface="Gill Sans"/>
              </a:rPr>
              <a:t>Review of  Existing MSF Instruments</a:t>
            </a:r>
          </a:p>
        </p:txBody>
      </p:sp>
    </p:spTree>
    <p:extLst>
      <p:ext uri="{BB962C8B-B14F-4D97-AF65-F5344CB8AC3E}">
        <p14:creationId xmlns:p14="http://schemas.microsoft.com/office/powerpoint/2010/main" val="3441322458"/>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1080655" y="165498"/>
            <a:ext cx="6634595" cy="908229"/>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3600" dirty="0">
                <a:latin typeface="Gill Sans"/>
              </a:rPr>
              <a:t>Interprofessional Professionalism</a:t>
            </a:r>
          </a:p>
        </p:txBody>
      </p:sp>
      <p:sp>
        <p:nvSpPr>
          <p:cNvPr id="3" name="Content Placeholder 2"/>
          <p:cNvSpPr>
            <a:spLocks noGrp="1"/>
          </p:cNvSpPr>
          <p:nvPr>
            <p:ph sz="half" idx="1"/>
          </p:nvPr>
        </p:nvSpPr>
        <p:spPr>
          <a:xfrm>
            <a:off x="935832" y="1191492"/>
            <a:ext cx="7572376" cy="3403132"/>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l">
              <a:buSzPct val="110000"/>
              <a:buFont typeface="Wingdings" panose="05000000000000000000" pitchFamily="2" charset="2"/>
              <a:buChar char="§"/>
              <a:defRPr/>
            </a:pPr>
            <a:r>
              <a:rPr lang="en-US" sz="2000" dirty="0">
                <a:latin typeface="Gill Sans"/>
              </a:rPr>
              <a:t>Interprofessional Professionalism Collaborative</a:t>
            </a:r>
          </a:p>
          <a:p>
            <a:pPr marL="143510" lvl="1" indent="0" algn="l">
              <a:buSzPct val="110000"/>
              <a:buFont typeface="Wingdings" panose="05000000000000000000" pitchFamily="2" charset="2"/>
              <a:buChar char="§"/>
              <a:defRPr/>
            </a:pPr>
            <a:r>
              <a:rPr lang="en-US" sz="2000" dirty="0">
                <a:latin typeface="Gill Sans"/>
              </a:rPr>
              <a:t>MSF tool to measure IPP</a:t>
            </a:r>
          </a:p>
          <a:p>
            <a:pPr marL="143510" lvl="1" indent="0" algn="l">
              <a:buSzPct val="110000"/>
              <a:buFont typeface="Wingdings" panose="05000000000000000000" pitchFamily="2" charset="2"/>
              <a:buChar char="§"/>
              <a:defRPr/>
            </a:pPr>
            <a:r>
              <a:rPr lang="en-US" sz="2000" dirty="0">
                <a:latin typeface="Gill Sans"/>
              </a:rPr>
              <a:t>Website: </a:t>
            </a:r>
            <a:r>
              <a:rPr lang="en-US" sz="2000" dirty="0">
                <a:latin typeface="Gill Sans"/>
                <a:hlinkClick r:id="rId2"/>
              </a:rPr>
              <a:t>http://www.interprofessionalprofessionalism.org/</a:t>
            </a:r>
            <a:endParaRPr lang="en-US" sz="2000" dirty="0">
              <a:latin typeface="Gill Sans"/>
            </a:endParaRPr>
          </a:p>
          <a:p>
            <a:pPr marL="287020" lvl="2" indent="0" algn="l">
              <a:buSzPct val="110000"/>
              <a:buFont typeface="Wingdings" panose="05000000000000000000" pitchFamily="2" charset="2"/>
              <a:buChar char="§"/>
              <a:defRPr/>
            </a:pPr>
            <a:r>
              <a:rPr lang="en-US" sz="2000" dirty="0">
                <a:latin typeface="Gill Sans"/>
              </a:rPr>
              <a:t>Website contains three videos for faculty development and teaching</a:t>
            </a:r>
          </a:p>
          <a:p>
            <a:pPr marL="287020" lvl="2" indent="0" algn="l">
              <a:buSzPct val="110000"/>
              <a:buFont typeface="Wingdings" panose="05000000000000000000" pitchFamily="2" charset="2"/>
              <a:buChar char="§"/>
              <a:defRPr/>
            </a:pPr>
            <a:r>
              <a:rPr lang="en-US" sz="2000" dirty="0">
                <a:latin typeface="Gill Sans"/>
              </a:rPr>
              <a:t>26 items with narrative comments </a:t>
            </a:r>
          </a:p>
          <a:p>
            <a:pPr marL="143510" lvl="1" indent="0">
              <a:buSzPct val="110000"/>
              <a:buFont typeface="Wingdings" panose="05000000000000000000" pitchFamily="2" charset="2"/>
              <a:buChar char="§"/>
              <a:defRPr/>
            </a:pPr>
            <a:endParaRPr lang="en-US" sz="2100" dirty="0"/>
          </a:p>
        </p:txBody>
      </p:sp>
      <p:sp>
        <p:nvSpPr>
          <p:cNvPr id="2" name="TextBox 1"/>
          <p:cNvSpPr txBox="1"/>
          <p:nvPr/>
        </p:nvSpPr>
        <p:spPr>
          <a:xfrm>
            <a:off x="940476" y="4391722"/>
            <a:ext cx="7947423" cy="415498"/>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l"/>
            <a:r>
              <a:rPr lang="en-US" sz="1050" dirty="0">
                <a:solidFill>
                  <a:schemeClr val="tx1"/>
                </a:solidFill>
              </a:rPr>
              <a:t>Frost JS, Hammer DP, Nunez LM, et.al. The intersection of professionalism and </a:t>
            </a:r>
            <a:r>
              <a:rPr lang="en-US" sz="1050" dirty="0" err="1">
                <a:solidFill>
                  <a:schemeClr val="tx1"/>
                </a:solidFill>
              </a:rPr>
              <a:t>interprofessional</a:t>
            </a:r>
            <a:r>
              <a:rPr lang="en-US" sz="1050" dirty="0">
                <a:solidFill>
                  <a:schemeClr val="tx1"/>
                </a:solidFill>
              </a:rPr>
              <a:t> care: development and initial testing of the </a:t>
            </a:r>
            <a:r>
              <a:rPr lang="en-US" sz="1050" dirty="0" err="1">
                <a:solidFill>
                  <a:schemeClr val="tx1"/>
                </a:solidFill>
              </a:rPr>
              <a:t>interprofessional</a:t>
            </a:r>
            <a:r>
              <a:rPr lang="en-US" sz="1050" dirty="0">
                <a:solidFill>
                  <a:schemeClr val="tx1"/>
                </a:solidFill>
              </a:rPr>
              <a:t> professionalism assessment (IPA). </a:t>
            </a:r>
            <a:r>
              <a:rPr lang="en-US" sz="1050" u="sng" dirty="0">
                <a:solidFill>
                  <a:schemeClr val="tx1"/>
                </a:solidFill>
                <a:hlinkClick r:id="rId3" tooltip="Journal of interprofessional care."/>
              </a:rPr>
              <a:t>J </a:t>
            </a:r>
            <a:r>
              <a:rPr lang="en-US" sz="1050" u="sng" dirty="0" err="1">
                <a:solidFill>
                  <a:schemeClr val="tx1"/>
                </a:solidFill>
                <a:hlinkClick r:id="rId3" tooltip="Journal of interprofessional care."/>
              </a:rPr>
              <a:t>Interprof</a:t>
            </a:r>
            <a:r>
              <a:rPr lang="en-US" sz="1050" u="sng" dirty="0">
                <a:solidFill>
                  <a:schemeClr val="tx1"/>
                </a:solidFill>
                <a:hlinkClick r:id="rId3" tooltip="Journal of interprofessional care."/>
              </a:rPr>
              <a:t> Care.</a:t>
            </a:r>
            <a:r>
              <a:rPr lang="en-US" sz="1050" dirty="0">
                <a:solidFill>
                  <a:schemeClr val="tx1"/>
                </a:solidFill>
              </a:rPr>
              <a:t> 2018 Sep 24:1-14. </a:t>
            </a:r>
          </a:p>
        </p:txBody>
      </p:sp>
    </p:spTree>
    <p:extLst>
      <p:ext uri="{BB962C8B-B14F-4D97-AF65-F5344CB8AC3E}">
        <p14:creationId xmlns:p14="http://schemas.microsoft.com/office/powerpoint/2010/main" val="3718427567"/>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89101" y="1185863"/>
            <a:ext cx="7250906" cy="2921794"/>
          </a:xfrm>
          <a:prstGeom prst="rect">
            <a:avLst/>
          </a:prstGeom>
        </p:spPr>
      </p:pic>
      <p:sp>
        <p:nvSpPr>
          <p:cNvPr id="3" name="Title 2"/>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2700" dirty="0" err="1"/>
              <a:t>Interprofessional</a:t>
            </a:r>
            <a:r>
              <a:rPr lang="en-US" sz="2700" dirty="0"/>
              <a:t> Professionalism Assessment</a:t>
            </a:r>
          </a:p>
        </p:txBody>
      </p:sp>
    </p:spTree>
    <p:extLst>
      <p:ext uri="{BB962C8B-B14F-4D97-AF65-F5344CB8AC3E}">
        <p14:creationId xmlns:p14="http://schemas.microsoft.com/office/powerpoint/2010/main" val="117114520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6"/>
          <p:cNvSpPr>
            <a:spLocks noGrp="1" noChangeArrowheads="1"/>
          </p:cNvSpPr>
          <p:nvPr>
            <p:ph idx="1"/>
          </p:nvPr>
        </p:nvSpPr>
        <p:spPr>
          <a:xfrm>
            <a:off x="706795" y="1202596"/>
            <a:ext cx="7633643" cy="320198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68580" indent="-327025" algn="l">
              <a:spcBef>
                <a:spcPts val="675"/>
              </a:spcBef>
              <a:buSzPct val="110000"/>
              <a:buFont typeface="Wingdings" panose="05000000000000000000" pitchFamily="2" charset="2"/>
              <a:buChar char="§"/>
              <a:defRPr/>
            </a:pPr>
            <a:r>
              <a:rPr lang="en-US" sz="2100" dirty="0"/>
              <a:t>Where and how do you use multi-source feedback in your program?</a:t>
            </a:r>
            <a:endParaRPr lang="en-US"/>
          </a:p>
          <a:p>
            <a:pPr marL="488315" lvl="3" indent="-327025" algn="l">
              <a:spcBef>
                <a:spcPts val="675"/>
              </a:spcBef>
              <a:buSzPct val="110000"/>
              <a:buFont typeface="Wingdings" panose="05000000000000000000" pitchFamily="2" charset="2"/>
              <a:buChar char="§"/>
              <a:defRPr/>
            </a:pPr>
            <a:r>
              <a:rPr lang="en-US" sz="2100" dirty="0"/>
              <a:t>If using MSF, what instrument are you using?</a:t>
            </a:r>
          </a:p>
          <a:p>
            <a:pPr marL="68580" indent="-327025" algn="l">
              <a:spcBef>
                <a:spcPts val="675"/>
              </a:spcBef>
              <a:buSzPct val="110000"/>
              <a:buFont typeface="Wingdings" panose="05000000000000000000" pitchFamily="2" charset="2"/>
              <a:buChar char="§"/>
              <a:defRPr/>
            </a:pPr>
            <a:r>
              <a:rPr lang="en-US" sz="2100" dirty="0"/>
              <a:t>What members of the healthcare “team” are asked to assess the trainee?</a:t>
            </a:r>
          </a:p>
        </p:txBody>
      </p:sp>
      <p:sp>
        <p:nvSpPr>
          <p:cNvPr id="52227" name="Rectangle 5"/>
          <p:cNvSpPr>
            <a:spLocks noGrp="1" noChangeArrowheads="1"/>
          </p:cNvSpPr>
          <p:nvPr>
            <p:ph type="title"/>
          </p:nvPr>
        </p:nvSpPr>
        <p:spPr>
          <a:xfrm>
            <a:off x="783772" y="147353"/>
            <a:ext cx="8067038" cy="890724"/>
          </a:xfrm>
        </p:spPr>
        <p:txBody>
          <a:bodyPr anchor="b">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dirty="0">
                <a:solidFill>
                  <a:srgbClr val="C00000"/>
                </a:solidFill>
              </a:rPr>
              <a:t>Small Group Exercise</a:t>
            </a:r>
          </a:p>
        </p:txBody>
      </p:sp>
    </p:spTree>
    <p:extLst>
      <p:ext uri="{BB962C8B-B14F-4D97-AF65-F5344CB8AC3E}">
        <p14:creationId xmlns:p14="http://schemas.microsoft.com/office/powerpoint/2010/main" val="37989884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BAF3CD-F2E6-4FC2-A419-C92D7C157DF7}"/>
              </a:ext>
            </a:extLst>
          </p:cNvPr>
          <p:cNvSpPr>
            <a:spLocks noGrp="1"/>
          </p:cNvSpPr>
          <p:nvPr>
            <p:ph type="title"/>
          </p:nvPr>
        </p:nvSpPr>
        <p:spPr>
          <a:xfrm>
            <a:off x="335745" y="1298741"/>
            <a:ext cx="8472510" cy="890724"/>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r>
              <a:rPr lang="en-US" sz="2800" dirty="0">
                <a:latin typeface="Gill Sans"/>
              </a:rPr>
              <a:t>Assessing Patient Experience</a:t>
            </a:r>
          </a:p>
        </p:txBody>
      </p:sp>
    </p:spTree>
    <p:extLst>
      <p:ext uri="{BB962C8B-B14F-4D97-AF65-F5344CB8AC3E}">
        <p14:creationId xmlns:p14="http://schemas.microsoft.com/office/powerpoint/2010/main" val="127382608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77825" y="147638"/>
            <a:ext cx="8472488" cy="890587"/>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dirty="0">
                <a:solidFill>
                  <a:srgbClr val="C00000"/>
                </a:solidFill>
              </a:rPr>
              <a:t>Patient Experience</a:t>
            </a:r>
          </a:p>
        </p:txBody>
      </p:sp>
      <p:pic>
        <p:nvPicPr>
          <p:cNvPr id="3" name="Picture 2">
            <a:extLst>
              <a:ext uri="{FF2B5EF4-FFF2-40B4-BE49-F238E27FC236}">
                <a16:creationId xmlns:a16="http://schemas.microsoft.com/office/drawing/2014/main" id="{F4249D7E-F736-0D2D-58CC-490CB1CFBDA4}"/>
              </a:ext>
            </a:extLst>
          </p:cNvPr>
          <p:cNvPicPr>
            <a:picLocks noChangeAspect="1"/>
          </p:cNvPicPr>
          <p:nvPr/>
        </p:nvPicPr>
        <p:blipFill>
          <a:blip r:embed="rId2"/>
          <a:stretch>
            <a:fillRect/>
          </a:stretch>
        </p:blipFill>
        <p:spPr>
          <a:xfrm>
            <a:off x="529395" y="1402412"/>
            <a:ext cx="4084674" cy="3328704"/>
          </a:xfrm>
          <a:prstGeom prst="rect">
            <a:avLst/>
          </a:prstGeom>
        </p:spPr>
      </p:pic>
      <p:pic>
        <p:nvPicPr>
          <p:cNvPr id="4" name="Picture 3">
            <a:extLst>
              <a:ext uri="{FF2B5EF4-FFF2-40B4-BE49-F238E27FC236}">
                <a16:creationId xmlns:a16="http://schemas.microsoft.com/office/drawing/2014/main" id="{C8AA62BE-9FB2-4A5B-C2C3-0A64833FDE6F}"/>
              </a:ext>
            </a:extLst>
          </p:cNvPr>
          <p:cNvPicPr>
            <a:picLocks noChangeAspect="1"/>
          </p:cNvPicPr>
          <p:nvPr/>
        </p:nvPicPr>
        <p:blipFill>
          <a:blip r:embed="rId3"/>
          <a:stretch>
            <a:fillRect/>
          </a:stretch>
        </p:blipFill>
        <p:spPr>
          <a:xfrm>
            <a:off x="4614069" y="1092183"/>
            <a:ext cx="4858933" cy="3103133"/>
          </a:xfrm>
          <a:prstGeom prst="rect">
            <a:avLst/>
          </a:prstGeom>
        </p:spPr>
      </p:pic>
      <p:sp>
        <p:nvSpPr>
          <p:cNvPr id="5" name="Rectangle: Rounded Corners 4">
            <a:extLst>
              <a:ext uri="{FF2B5EF4-FFF2-40B4-BE49-F238E27FC236}">
                <a16:creationId xmlns:a16="http://schemas.microsoft.com/office/drawing/2014/main" id="{3FF52BC2-EACB-BD5E-806C-069ACA557271}"/>
              </a:ext>
            </a:extLst>
          </p:cNvPr>
          <p:cNvSpPr/>
          <p:nvPr/>
        </p:nvSpPr>
        <p:spPr bwMode="auto">
          <a:xfrm>
            <a:off x="6533390" y="2157391"/>
            <a:ext cx="1020290" cy="972716"/>
          </a:xfrm>
          <a:prstGeom prst="roundRect">
            <a:avLst/>
          </a:prstGeom>
          <a:noFill/>
          <a:ln w="5715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413247984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00125" y="434580"/>
            <a:ext cx="7264112" cy="594122"/>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r>
              <a:rPr lang="en-US" altLang="en-US" sz="2550" dirty="0"/>
              <a:t>Link Between Communication and Outcomes</a:t>
            </a:r>
          </a:p>
        </p:txBody>
      </p:sp>
      <p:sp>
        <p:nvSpPr>
          <p:cNvPr id="49155" name="Text Box 3"/>
          <p:cNvSpPr txBox="1">
            <a:spLocks noChangeArrowheads="1"/>
          </p:cNvSpPr>
          <p:nvPr/>
        </p:nvSpPr>
        <p:spPr bwMode="auto">
          <a:xfrm>
            <a:off x="1485900" y="2228851"/>
            <a:ext cx="1257300" cy="57708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050" b="1"/>
              <a:t>Teach PC* Communication Skills</a:t>
            </a:r>
          </a:p>
        </p:txBody>
      </p:sp>
      <p:sp>
        <p:nvSpPr>
          <p:cNvPr id="49156" name="Text Box 4"/>
          <p:cNvSpPr txBox="1">
            <a:spLocks noChangeArrowheads="1"/>
          </p:cNvSpPr>
          <p:nvPr/>
        </p:nvSpPr>
        <p:spPr bwMode="auto">
          <a:xfrm>
            <a:off x="3028950" y="1488281"/>
            <a:ext cx="1200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a:t>Immediate Outcomes</a:t>
            </a:r>
          </a:p>
        </p:txBody>
      </p:sp>
      <p:sp>
        <p:nvSpPr>
          <p:cNvPr id="49157" name="Text Box 5"/>
          <p:cNvSpPr txBox="1">
            <a:spLocks noChangeArrowheads="1"/>
          </p:cNvSpPr>
          <p:nvPr/>
        </p:nvSpPr>
        <p:spPr bwMode="auto">
          <a:xfrm>
            <a:off x="2971800" y="2057401"/>
            <a:ext cx="1314450" cy="7386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050" b="1"/>
              <a:t>Improved PC communication behavior during the patient encounter</a:t>
            </a:r>
          </a:p>
        </p:txBody>
      </p:sp>
      <p:sp>
        <p:nvSpPr>
          <p:cNvPr id="49158" name="Text Box 6"/>
          <p:cNvSpPr txBox="1">
            <a:spLocks noChangeArrowheads="1"/>
          </p:cNvSpPr>
          <p:nvPr/>
        </p:nvSpPr>
        <p:spPr bwMode="auto">
          <a:xfrm>
            <a:off x="4743450" y="1428750"/>
            <a:ext cx="1200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a:t>Intermediate Outcomes</a:t>
            </a:r>
          </a:p>
        </p:txBody>
      </p:sp>
      <p:sp>
        <p:nvSpPr>
          <p:cNvPr id="49159" name="Text Box 7"/>
          <p:cNvSpPr txBox="1">
            <a:spLocks noChangeArrowheads="1"/>
          </p:cNvSpPr>
          <p:nvPr/>
        </p:nvSpPr>
        <p:spPr bwMode="auto">
          <a:xfrm>
            <a:off x="4572000" y="1943100"/>
            <a:ext cx="1428750" cy="1546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pPr>
            <a:r>
              <a:rPr lang="en-US" altLang="en-US" sz="1050" b="1" dirty="0"/>
              <a:t> Increased patient knowledge</a:t>
            </a:r>
          </a:p>
          <a:p>
            <a:pPr algn="ctr" eaLnBrk="1" hangingPunct="1">
              <a:spcBef>
                <a:spcPct val="50000"/>
              </a:spcBef>
              <a:buClrTx/>
            </a:pPr>
            <a:r>
              <a:rPr lang="en-US" altLang="en-US" sz="1050" b="1" dirty="0"/>
              <a:t> Increased patient self-efficacy</a:t>
            </a:r>
          </a:p>
          <a:p>
            <a:pPr algn="ctr" eaLnBrk="1" hangingPunct="1">
              <a:spcBef>
                <a:spcPct val="50000"/>
              </a:spcBef>
              <a:buClrTx/>
            </a:pPr>
            <a:r>
              <a:rPr lang="en-US" altLang="en-US" sz="1050" b="1" dirty="0"/>
              <a:t> Better IDM</a:t>
            </a:r>
          </a:p>
          <a:p>
            <a:pPr algn="ctr" eaLnBrk="1" hangingPunct="1">
              <a:spcBef>
                <a:spcPct val="50000"/>
              </a:spcBef>
              <a:buClrTx/>
            </a:pPr>
            <a:r>
              <a:rPr lang="en-US" altLang="en-US" sz="1050" b="1" dirty="0"/>
              <a:t> Increased adherence</a:t>
            </a:r>
          </a:p>
          <a:p>
            <a:pPr algn="ctr" eaLnBrk="1" hangingPunct="1">
              <a:spcBef>
                <a:spcPct val="50000"/>
              </a:spcBef>
              <a:buClrTx/>
            </a:pPr>
            <a:r>
              <a:rPr lang="en-US" altLang="en-US" sz="1050" b="1" dirty="0"/>
              <a:t> Improved self-care</a:t>
            </a:r>
          </a:p>
        </p:txBody>
      </p:sp>
      <p:sp>
        <p:nvSpPr>
          <p:cNvPr id="49160" name="Text Box 8"/>
          <p:cNvSpPr txBox="1">
            <a:spLocks noChangeArrowheads="1"/>
          </p:cNvSpPr>
          <p:nvPr/>
        </p:nvSpPr>
        <p:spPr bwMode="auto">
          <a:xfrm>
            <a:off x="6286500" y="1428750"/>
            <a:ext cx="13144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a:t>Health Outcomes</a:t>
            </a:r>
          </a:p>
        </p:txBody>
      </p:sp>
      <p:sp>
        <p:nvSpPr>
          <p:cNvPr id="49161" name="Text Box 9"/>
          <p:cNvSpPr txBox="1">
            <a:spLocks noChangeArrowheads="1"/>
          </p:cNvSpPr>
          <p:nvPr/>
        </p:nvSpPr>
        <p:spPr bwMode="auto">
          <a:xfrm>
            <a:off x="6286500" y="1943100"/>
            <a:ext cx="1428750" cy="1546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pPr>
            <a:r>
              <a:rPr lang="en-US" altLang="en-US" sz="1050" b="1"/>
              <a:t> Improved biologic outcomes</a:t>
            </a:r>
          </a:p>
          <a:p>
            <a:pPr algn="ctr" eaLnBrk="1" hangingPunct="1">
              <a:spcBef>
                <a:spcPct val="50000"/>
              </a:spcBef>
              <a:buClrTx/>
            </a:pPr>
            <a:r>
              <a:rPr lang="en-US" altLang="en-US" sz="1050" b="1"/>
              <a:t> Improved QoL and well-being</a:t>
            </a:r>
          </a:p>
          <a:p>
            <a:pPr algn="ctr" eaLnBrk="1" hangingPunct="1">
              <a:spcBef>
                <a:spcPct val="50000"/>
              </a:spcBef>
              <a:buClrTx/>
            </a:pPr>
            <a:r>
              <a:rPr lang="en-US" altLang="en-US" sz="1050" b="1"/>
              <a:t> Improved survival</a:t>
            </a:r>
          </a:p>
          <a:p>
            <a:pPr algn="ctr" eaLnBrk="1" hangingPunct="1">
              <a:spcBef>
                <a:spcPct val="50000"/>
              </a:spcBef>
              <a:buClrTx/>
            </a:pPr>
            <a:r>
              <a:rPr lang="en-US" altLang="en-US" sz="1050" b="1"/>
              <a:t> Reduce costs</a:t>
            </a:r>
          </a:p>
          <a:p>
            <a:pPr algn="ctr" eaLnBrk="1" hangingPunct="1">
              <a:spcBef>
                <a:spcPct val="50000"/>
              </a:spcBef>
              <a:buClrTx/>
            </a:pPr>
            <a:r>
              <a:rPr lang="en-US" altLang="en-US" sz="1050" b="1"/>
              <a:t> Reduced disparities</a:t>
            </a:r>
          </a:p>
        </p:txBody>
      </p:sp>
      <p:sp>
        <p:nvSpPr>
          <p:cNvPr id="49162" name="Line 10"/>
          <p:cNvSpPr>
            <a:spLocks noChangeShapeType="1"/>
          </p:cNvSpPr>
          <p:nvPr/>
        </p:nvSpPr>
        <p:spPr bwMode="auto">
          <a:xfrm>
            <a:off x="2743200" y="2514600"/>
            <a:ext cx="228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p>
        </p:txBody>
      </p:sp>
      <p:sp>
        <p:nvSpPr>
          <p:cNvPr id="49163" name="Line 11"/>
          <p:cNvSpPr>
            <a:spLocks noChangeShapeType="1"/>
          </p:cNvSpPr>
          <p:nvPr/>
        </p:nvSpPr>
        <p:spPr bwMode="auto">
          <a:xfrm>
            <a:off x="4286250" y="2514600"/>
            <a:ext cx="285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p>
        </p:txBody>
      </p:sp>
      <p:sp>
        <p:nvSpPr>
          <p:cNvPr id="49164" name="Line 12"/>
          <p:cNvSpPr>
            <a:spLocks noChangeShapeType="1"/>
          </p:cNvSpPr>
          <p:nvPr/>
        </p:nvSpPr>
        <p:spPr bwMode="auto">
          <a:xfrm>
            <a:off x="6000750" y="2514600"/>
            <a:ext cx="2857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endParaRPr lang="en-US" sz="1350"/>
          </a:p>
        </p:txBody>
      </p:sp>
      <p:sp>
        <p:nvSpPr>
          <p:cNvPr id="49165" name="Text Box 13"/>
          <p:cNvSpPr txBox="1">
            <a:spLocks noChangeArrowheads="1"/>
          </p:cNvSpPr>
          <p:nvPr/>
        </p:nvSpPr>
        <p:spPr bwMode="auto">
          <a:xfrm>
            <a:off x="1884218" y="4000500"/>
            <a:ext cx="65682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eaLnBrk="1" hangingPunct="1">
              <a:spcBef>
                <a:spcPct val="50000"/>
              </a:spcBef>
              <a:buClrTx/>
              <a:buFontTx/>
              <a:buNone/>
            </a:pPr>
            <a:r>
              <a:rPr lang="en-US" altLang="en-US" sz="1200" b="1" i="1" dirty="0"/>
              <a:t>Levinson W, Lesser CS, Epstein RM. Developing Physician Communication Skills for Patient-centered care. Health Affairs. 2010; 29: 1310-18.</a:t>
            </a:r>
          </a:p>
        </p:txBody>
      </p:sp>
      <p:sp>
        <p:nvSpPr>
          <p:cNvPr id="49166" name="Text Box 14"/>
          <p:cNvSpPr txBox="1">
            <a:spLocks noChangeArrowheads="1"/>
          </p:cNvSpPr>
          <p:nvPr/>
        </p:nvSpPr>
        <p:spPr bwMode="auto">
          <a:xfrm>
            <a:off x="1600200" y="3371851"/>
            <a:ext cx="2228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eaLnBrk="1" hangingPunct="1">
              <a:spcBef>
                <a:spcPct val="50000"/>
              </a:spcBef>
              <a:buClrTx/>
              <a:buFontTx/>
              <a:buNone/>
            </a:pPr>
            <a:r>
              <a:rPr lang="en-US" altLang="en-US" sz="1350" b="1" i="1"/>
              <a:t>*PC = patient-centered</a:t>
            </a:r>
          </a:p>
        </p:txBody>
      </p:sp>
    </p:spTree>
    <p:extLst>
      <p:ext uri="{BB962C8B-B14F-4D97-AF65-F5344CB8AC3E}">
        <p14:creationId xmlns:p14="http://schemas.microsoft.com/office/powerpoint/2010/main" val="14107050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77825" y="147638"/>
            <a:ext cx="8472488" cy="890587"/>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dirty="0"/>
              <a:t>Available Patient Survey Approaches</a:t>
            </a:r>
          </a:p>
        </p:txBody>
      </p:sp>
      <p:sp>
        <p:nvSpPr>
          <p:cNvPr id="40963" name="Rectangle 3"/>
          <p:cNvSpPr>
            <a:spLocks noGrp="1" noChangeArrowheads="1"/>
          </p:cNvSpPr>
          <p:nvPr>
            <p:ph idx="1"/>
          </p:nvPr>
        </p:nvSpPr>
        <p:spPr>
          <a:xfrm>
            <a:off x="377825" y="1203325"/>
            <a:ext cx="8472488" cy="320198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eaLnBrk="1" hangingPunct="1">
              <a:lnSpc>
                <a:spcPct val="90000"/>
              </a:lnSpc>
              <a:spcBef>
                <a:spcPts val="450"/>
              </a:spcBef>
              <a:buSzPct val="110000"/>
              <a:buNone/>
            </a:pPr>
            <a:r>
              <a:rPr lang="en-US" altLang="en-US" dirty="0">
                <a:latin typeface="Gill Sans"/>
              </a:rPr>
              <a:t>AHRQ family of CAHPS surveys</a:t>
            </a:r>
            <a:endParaRPr lang="en-US" dirty="0">
              <a:latin typeface="Gill Sans"/>
            </a:endParaRPr>
          </a:p>
          <a:p>
            <a:pPr marL="287020" lvl="2" indent="0" algn="l">
              <a:lnSpc>
                <a:spcPct val="90000"/>
              </a:lnSpc>
              <a:spcBef>
                <a:spcPts val="450"/>
              </a:spcBef>
              <a:buSzPct val="110000"/>
              <a:buFont typeface="Arial" panose="05000000000000000000" pitchFamily="2" charset="2"/>
              <a:buChar char="•"/>
            </a:pPr>
            <a:r>
              <a:rPr lang="en-US" altLang="en-US" dirty="0"/>
              <a:t> Target specific types and location of care</a:t>
            </a:r>
          </a:p>
          <a:p>
            <a:pPr marL="287020" lvl="2" indent="0" algn="l">
              <a:lnSpc>
                <a:spcPct val="90000"/>
              </a:lnSpc>
              <a:spcBef>
                <a:spcPts val="450"/>
              </a:spcBef>
              <a:buSzPct val="110000"/>
              <a:buFont typeface="Arial" panose="05000000000000000000" pitchFamily="2" charset="2"/>
              <a:buChar char="•"/>
            </a:pPr>
            <a:r>
              <a:rPr lang="en-US" altLang="en-US" dirty="0"/>
              <a:t> Available at: </a:t>
            </a:r>
            <a:r>
              <a:rPr lang="en-US" sz="1350" dirty="0">
                <a:hlinkClick r:id="rId3"/>
              </a:rPr>
              <a:t>CAHPS Patient Experience Surveys and Guidance | Agency for Healthcare Research and Quality (ahrq.gov)</a:t>
            </a:r>
            <a:r>
              <a:rPr lang="en-US" sz="1350" dirty="0"/>
              <a:t> and CMS website</a:t>
            </a:r>
            <a:endParaRPr lang="en-US" altLang="en-US" dirty="0"/>
          </a:p>
          <a:p>
            <a:pPr marL="149225" indent="0" algn="l">
              <a:spcBef>
                <a:spcPts val="450"/>
              </a:spcBef>
              <a:buSzPct val="110000"/>
              <a:buNone/>
            </a:pPr>
            <a:r>
              <a:rPr lang="en-US" altLang="en-US" dirty="0">
                <a:latin typeface="Gill Sans"/>
              </a:rPr>
              <a:t>Press-Ganey, Picker (commercial entities)</a:t>
            </a:r>
          </a:p>
          <a:p>
            <a:pPr marL="149225" indent="0" algn="l">
              <a:spcBef>
                <a:spcPts val="450"/>
              </a:spcBef>
              <a:buSzPct val="110000"/>
              <a:buNone/>
            </a:pPr>
            <a:r>
              <a:rPr lang="en-US" altLang="en-US" dirty="0">
                <a:latin typeface="Gill Sans"/>
              </a:rPr>
              <a:t>Patient reported outcome measures (PROMs)</a:t>
            </a:r>
          </a:p>
          <a:p>
            <a:pPr marL="287020" lvl="2" indent="0" algn="l">
              <a:spcBef>
                <a:spcPts val="450"/>
              </a:spcBef>
              <a:buSzPct val="110000"/>
              <a:buFont typeface="Arial" panose="05000000000000000000" pitchFamily="2" charset="2"/>
              <a:buChar char="•"/>
            </a:pPr>
            <a:r>
              <a:rPr lang="en-US" altLang="en-US" dirty="0">
                <a:latin typeface="Gill Sans"/>
              </a:rPr>
              <a:t> Functional status </a:t>
            </a:r>
          </a:p>
          <a:p>
            <a:pPr marL="287020" lvl="2" indent="0" algn="l">
              <a:spcBef>
                <a:spcPts val="450"/>
              </a:spcBef>
              <a:buSzPct val="110000"/>
              <a:buFont typeface="Arial" panose="05000000000000000000" pitchFamily="2" charset="2"/>
              <a:buChar char="•"/>
            </a:pPr>
            <a:r>
              <a:rPr lang="en-US" dirty="0" err="1">
                <a:latin typeface="Gill Sans"/>
              </a:rPr>
              <a:t>Clinimetric</a:t>
            </a:r>
            <a:r>
              <a:rPr lang="en-US" dirty="0">
                <a:latin typeface="Gill Sans"/>
              </a:rPr>
              <a:t> approach</a:t>
            </a:r>
            <a:endParaRPr lang="en-US" dirty="0"/>
          </a:p>
          <a:p>
            <a:pPr marL="287020" lvl="2" indent="0" algn="l">
              <a:spcBef>
                <a:spcPts val="450"/>
              </a:spcBef>
              <a:buSzPct val="110000"/>
              <a:buFont typeface="Arial" panose="05000000000000000000" pitchFamily="2" charset="2"/>
              <a:buChar char="•"/>
            </a:pPr>
            <a:r>
              <a:rPr lang="en-US" altLang="en-US" dirty="0"/>
              <a:t> Open ended questions at end of visit		</a:t>
            </a:r>
          </a:p>
        </p:txBody>
      </p:sp>
    </p:spTree>
    <p:extLst>
      <p:ext uri="{BB962C8B-B14F-4D97-AF65-F5344CB8AC3E}">
        <p14:creationId xmlns:p14="http://schemas.microsoft.com/office/powerpoint/2010/main" val="276502876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6"/>
          <p:cNvSpPr>
            <a:spLocks noGrp="1" noChangeArrowheads="1"/>
          </p:cNvSpPr>
          <p:nvPr>
            <p:ph idx="1"/>
          </p:nvPr>
        </p:nvSpPr>
        <p:spPr>
          <a:xfrm>
            <a:off x="706795" y="1202596"/>
            <a:ext cx="7633643" cy="320198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68580" indent="-327025" algn="l">
              <a:spcBef>
                <a:spcPts val="675"/>
              </a:spcBef>
              <a:buSzPct val="110000"/>
              <a:buFont typeface="Wingdings" panose="05000000000000000000" pitchFamily="2" charset="2"/>
              <a:buChar char="§"/>
              <a:defRPr/>
            </a:pPr>
            <a:r>
              <a:rPr lang="en-US" sz="2100" dirty="0"/>
              <a:t>Do you use patient experience surveys (PES) in your program?</a:t>
            </a:r>
            <a:endParaRPr lang="en-US"/>
          </a:p>
          <a:p>
            <a:pPr marL="488315" lvl="3" indent="-327025" algn="l">
              <a:spcBef>
                <a:spcPts val="675"/>
              </a:spcBef>
              <a:buSzPct val="110000"/>
              <a:buFont typeface="Wingdings" panose="05000000000000000000" pitchFamily="2" charset="2"/>
              <a:buChar char="§"/>
              <a:defRPr/>
            </a:pPr>
            <a:r>
              <a:rPr lang="en-US" sz="2100" dirty="0"/>
              <a:t>If  yes, where and how?</a:t>
            </a:r>
          </a:p>
          <a:p>
            <a:pPr marL="488315" lvl="3" indent="-327025" algn="l">
              <a:spcBef>
                <a:spcPts val="675"/>
              </a:spcBef>
              <a:buSzPct val="110000"/>
              <a:buFont typeface="Wingdings" panose="05000000000000000000" pitchFamily="2" charset="2"/>
              <a:buChar char="§"/>
              <a:defRPr/>
            </a:pPr>
            <a:r>
              <a:rPr lang="en-US" sz="2100" dirty="0"/>
              <a:t>If no, where could you use patient experience surveys?</a:t>
            </a:r>
          </a:p>
        </p:txBody>
      </p:sp>
      <p:sp>
        <p:nvSpPr>
          <p:cNvPr id="52227" name="Rectangle 5"/>
          <p:cNvSpPr>
            <a:spLocks noGrp="1" noChangeArrowheads="1"/>
          </p:cNvSpPr>
          <p:nvPr>
            <p:ph type="title"/>
          </p:nvPr>
        </p:nvSpPr>
        <p:spPr>
          <a:xfrm>
            <a:off x="783772" y="147353"/>
            <a:ext cx="8067038" cy="890724"/>
          </a:xfrm>
        </p:spPr>
        <p:txBody>
          <a:bodyPr anchor="b">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dirty="0">
                <a:solidFill>
                  <a:srgbClr val="C00000"/>
                </a:solidFill>
              </a:rPr>
              <a:t>Small Group Exercise</a:t>
            </a:r>
          </a:p>
        </p:txBody>
      </p:sp>
    </p:spTree>
    <p:extLst>
      <p:ext uri="{BB962C8B-B14F-4D97-AF65-F5344CB8AC3E}">
        <p14:creationId xmlns:p14="http://schemas.microsoft.com/office/powerpoint/2010/main" val="116290615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1EEB1C-FFF1-5297-EF8E-176D5663F596}"/>
              </a:ext>
            </a:extLst>
          </p:cNvPr>
          <p:cNvSpPr>
            <a:spLocks noGrp="1"/>
          </p:cNvSpPr>
          <p:nvPr>
            <p:ph idx="1"/>
          </p:nvPr>
        </p:nvSpPr>
        <p:spPr/>
        <p:txBody>
          <a:bodyPr/>
          <a:lstStyle/>
          <a:p>
            <a:pPr marL="149225" indent="0">
              <a:buNone/>
            </a:pPr>
            <a:r>
              <a:rPr lang="en-US" sz="2800" dirty="0">
                <a:latin typeface="+mj-lt"/>
              </a:rPr>
              <a:t>What are we assessing our trainees for?</a:t>
            </a:r>
            <a:endParaRPr lang="en-US" dirty="0"/>
          </a:p>
          <a:p>
            <a:pPr marL="855345" lvl="1"/>
            <a:r>
              <a:rPr lang="en-US" sz="2000" i="1" dirty="0">
                <a:latin typeface="+mj-lt"/>
              </a:rPr>
              <a:t>Knowledge? Skills? Attitudes? </a:t>
            </a:r>
          </a:p>
          <a:p>
            <a:pPr marL="855345" lvl="1"/>
            <a:r>
              <a:rPr lang="en-US" sz="2000" i="1" dirty="0">
                <a:latin typeface="+mj-lt"/>
              </a:rPr>
              <a:t>“How might we best measure it, and how will we know we are measuring it accurately?” </a:t>
            </a:r>
          </a:p>
          <a:p>
            <a:pPr marL="855345" lvl="1"/>
            <a:r>
              <a:rPr lang="en-US" sz="2000" i="1" dirty="0">
                <a:latin typeface="+mj-lt"/>
              </a:rPr>
              <a:t>“What do we hope to achieve by measuring it?”</a:t>
            </a:r>
          </a:p>
          <a:p>
            <a:pPr marL="855345" lvl="1"/>
            <a:r>
              <a:rPr lang="en-US" sz="2000" i="1" dirty="0">
                <a:latin typeface="+mj-lt"/>
              </a:rPr>
              <a:t>“How might our measurement activities lead to expenses, logistical hurdles or even unexpected negative outcomes?”</a:t>
            </a:r>
          </a:p>
          <a:p>
            <a:pPr marL="855345" lvl="1"/>
            <a:endParaRPr lang="en-US" sz="1800" dirty="0">
              <a:latin typeface="+mj-lt"/>
            </a:endParaRPr>
          </a:p>
        </p:txBody>
      </p:sp>
      <p:sp>
        <p:nvSpPr>
          <p:cNvPr id="3" name="Title 2">
            <a:extLst>
              <a:ext uri="{FF2B5EF4-FFF2-40B4-BE49-F238E27FC236}">
                <a16:creationId xmlns:a16="http://schemas.microsoft.com/office/drawing/2014/main" id="{BFD1B7AB-4055-8EAB-701C-BE43E78D19F4}"/>
              </a:ext>
            </a:extLst>
          </p:cNvPr>
          <p:cNvSpPr>
            <a:spLocks noGrp="1"/>
          </p:cNvSpPr>
          <p:nvPr>
            <p:ph type="title"/>
          </p:nvPr>
        </p:nvSpPr>
        <p:spPr/>
        <p:txBody>
          <a:bodyPr/>
          <a:lstStyle/>
          <a:p>
            <a:pPr algn="ctr"/>
            <a:r>
              <a:rPr lang="en-US" sz="4800" dirty="0"/>
              <a:t>Assessment Questions</a:t>
            </a:r>
            <a:endParaRPr lang="en-US"/>
          </a:p>
        </p:txBody>
      </p:sp>
      <p:sp>
        <p:nvSpPr>
          <p:cNvPr id="5" name="TextBox 4">
            <a:extLst>
              <a:ext uri="{FF2B5EF4-FFF2-40B4-BE49-F238E27FC236}">
                <a16:creationId xmlns:a16="http://schemas.microsoft.com/office/drawing/2014/main" id="{2749A165-8677-7A13-C2B5-DDA4A7BAD929}"/>
              </a:ext>
            </a:extLst>
          </p:cNvPr>
          <p:cNvSpPr txBox="1"/>
          <p:nvPr/>
        </p:nvSpPr>
        <p:spPr>
          <a:xfrm>
            <a:off x="1839429" y="4540615"/>
            <a:ext cx="7051431" cy="276999"/>
          </a:xfrm>
          <a:prstGeom prst="rect">
            <a:avLst/>
          </a:prstGeom>
          <a:noFill/>
        </p:spPr>
        <p:txBody>
          <a:bodyPr wrap="square" lIns="91440" tIns="45720" rIns="91440" bIns="45720" rtlCol="0" anchor="t">
            <a:spAutoFit/>
          </a:bodyPr>
          <a:lstStyle/>
          <a:p>
            <a:pPr marL="191135" lvl="1" indent="635" algn="r"/>
            <a:r>
              <a:rPr lang="en-US" sz="1200" b="1">
                <a:solidFill>
                  <a:schemeClr val="bg1"/>
                </a:solidFill>
                <a:latin typeface="+mj-lt"/>
              </a:rPr>
              <a:t>Lineberry M.  Assessment in Health Professions Education, 2nd ed.</a:t>
            </a:r>
          </a:p>
        </p:txBody>
      </p:sp>
    </p:spTree>
    <p:extLst>
      <p:ext uri="{BB962C8B-B14F-4D97-AF65-F5344CB8AC3E}">
        <p14:creationId xmlns:p14="http://schemas.microsoft.com/office/powerpoint/2010/main" val="979148413"/>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BAF3CD-F2E6-4FC2-A419-C92D7C157DF7}"/>
              </a:ext>
            </a:extLst>
          </p:cNvPr>
          <p:cNvSpPr>
            <a:spLocks noGrp="1"/>
          </p:cNvSpPr>
          <p:nvPr>
            <p:ph type="title"/>
          </p:nvPr>
        </p:nvSpPr>
        <p:spPr>
          <a:xfrm>
            <a:off x="335745" y="1298741"/>
            <a:ext cx="8472510" cy="890724"/>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r>
              <a:rPr lang="en-US" sz="3200" dirty="0">
                <a:latin typeface="Gill Sans"/>
              </a:rPr>
              <a:t>Self-Assessment</a:t>
            </a:r>
          </a:p>
        </p:txBody>
      </p:sp>
    </p:spTree>
    <p:extLst>
      <p:ext uri="{BB962C8B-B14F-4D97-AF65-F5344CB8AC3E}">
        <p14:creationId xmlns:p14="http://schemas.microsoft.com/office/powerpoint/2010/main" val="787796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0759330-79E7-1C0E-4698-9BE99D20C8E2}"/>
              </a:ext>
            </a:extLst>
          </p:cNvPr>
          <p:cNvSpPr txBox="1">
            <a:spLocks noChangeArrowheads="1"/>
          </p:cNvSpPr>
          <p:nvPr/>
        </p:nvSpPr>
        <p:spPr>
          <a:xfrm>
            <a:off x="1132609" y="472788"/>
            <a:ext cx="6172200" cy="536972"/>
          </a:xfrm>
          <a:prstGeom prst="rect">
            <a:avLst/>
          </a:prstGeom>
        </p:spPr>
        <p:txBody>
          <a:bodyPr vert="horz" lIns="91440" tIns="45720" rIns="91440" bIns="45720" rtlCol="0" anchor="b" anchorCtr="0">
            <a:normAutofit/>
          </a:bodyPr>
          <a:lstStyle>
            <a:defPPr>
              <a:defRPr lang="en-US"/>
            </a:defPPr>
            <a:lvl1pPr algn="ctr" rtl="0" eaLnBrk="1" fontAlgn="base" hangingPunct="1">
              <a:spcBef>
                <a:spcPct val="0"/>
              </a:spcBef>
              <a:spcAft>
                <a:spcPct val="0"/>
              </a:spcAft>
              <a:defRPr sz="1800" b="1" kern="1200">
                <a:solidFill>
                  <a:srgbClr val="000000"/>
                </a:solidFill>
                <a:latin typeface="Gill Sans" charset="0"/>
                <a:ea typeface="ヒラギノ角ゴ ProN W3" charset="0"/>
                <a:cs typeface="ヒラギノ角ゴ ProN W3" charset="0"/>
                <a:sym typeface="Gill Sans" charset="0"/>
              </a:defRPr>
            </a:lvl1pPr>
            <a:lvl2pPr marL="143518"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eaLnBrk="1" fontAlgn="base"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fontAlgn="base" latinLnBrk="0" hangingPunct="1">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a:solidFill>
                  <a:srgbClr val="C00000"/>
                </a:solidFill>
              </a:rPr>
              <a:t>Self-Assessment Skills</a:t>
            </a:r>
            <a:endParaRPr lang="en-US" altLang="en-US" dirty="0">
              <a:solidFill>
                <a:srgbClr val="C00000"/>
              </a:solidFill>
            </a:endParaRPr>
          </a:p>
        </p:txBody>
      </p:sp>
      <p:sp>
        <p:nvSpPr>
          <p:cNvPr id="54275" name="Rectangle 3"/>
          <p:cNvSpPr txBox="1">
            <a:spLocks noChangeArrowheads="1"/>
          </p:cNvSpPr>
          <p:nvPr/>
        </p:nvSpPr>
        <p:spPr>
          <a:xfrm>
            <a:off x="1039092" y="1233055"/>
            <a:ext cx="6619009" cy="3082637"/>
          </a:xfrm>
          <a:prstGeom prst="rect">
            <a:avLst/>
          </a:prstGeom>
        </p:spPr>
        <p:txBody>
          <a:bodyPr lIns="91440" tIns="45720" rIns="91440" bIns="45720" anchor="t"/>
          <a:lstStyle>
            <a:defPPr>
              <a:defRPr lang="en-US"/>
            </a:defPPr>
            <a:lvl1pPr marL="606548" indent="-4572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eaLnBrk="1" fontAlgn="base" hangingPunct="1">
              <a:lnSpc>
                <a:spcPct val="100000"/>
              </a:lnSpc>
              <a:spcBef>
                <a:spcPct val="0"/>
              </a:spcBef>
              <a:spcAft>
                <a:spcPct val="0"/>
              </a:spcAft>
              <a:buSzPct val="100000"/>
              <a:buFont typeface="Arial" panose="020B0604020202020204" pitchFamily="34" charset="0"/>
              <a:buChar char="•"/>
              <a:defRPr sz="1800" kern="1200">
                <a:solidFill>
                  <a:srgbClr val="000000"/>
                </a:solidFill>
                <a:latin typeface="Gill Sans" charset="0"/>
                <a:ea typeface="ヒラギノ角ゴ ProN W3" charset="0"/>
                <a:cs typeface="ヒラギノ角ゴ ProN W3" charset="0"/>
                <a:sym typeface="Gill Sans" charset="0"/>
              </a:defRPr>
            </a:lvl5pPr>
            <a:lvl6pPr marL="720090" indent="0" algn="l" defTabSz="144018" rtl="0" eaLnBrk="1" fontAlgn="base" latinLnBrk="0" hangingPunct="1">
              <a:spcBef>
                <a:spcPts val="600"/>
              </a:spcBef>
              <a:spcAft>
                <a:spcPct val="0"/>
              </a:spcAft>
              <a:buSzPct val="100000"/>
              <a:buFont typeface="Gill Sans" charset="0"/>
              <a:buNone/>
              <a:defRPr sz="1800" kern="1200">
                <a:solidFill>
                  <a:srgbClr val="000000"/>
                </a:solidFill>
                <a:latin typeface="Gill Sans" charset="0"/>
                <a:ea typeface="ヒラギノ角ゴ ProN W3" charset="0"/>
                <a:cs typeface="ヒラギノ角ゴ ProN W3" charset="0"/>
                <a:sym typeface="Gill Sans" charset="0"/>
              </a:defRPr>
            </a:lvl6pPr>
            <a:lvl7pPr marL="864108"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7pPr>
            <a:lvl8pPr marL="1008126"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8pPr>
            <a:lvl9pPr marL="1152144" indent="-447978" algn="l" defTabSz="144018" rtl="0" eaLnBrk="1" fontAlgn="base" latinLnBrk="0" hangingPunct="1">
              <a:spcBef>
                <a:spcPts val="4088"/>
              </a:spcBef>
              <a:spcAft>
                <a:spcPct val="0"/>
              </a:spcAft>
              <a:buSzPct val="171000"/>
              <a:buFont typeface="Gill Sans" charset="0"/>
              <a:buChar char="•"/>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buSzPct val="110000"/>
              <a:buNone/>
            </a:pPr>
            <a:r>
              <a:rPr lang="en-US" altLang="en-US" sz="2250" dirty="0">
                <a:latin typeface="Gill Sans"/>
              </a:rPr>
              <a:t>Systematic review (Davis, </a:t>
            </a:r>
            <a:r>
              <a:rPr lang="en-US" altLang="en-US" sz="2250" i="1" dirty="0">
                <a:latin typeface="Gill Sans"/>
              </a:rPr>
              <a:t>JAMA, 2006</a:t>
            </a:r>
            <a:r>
              <a:rPr lang="en-US" altLang="en-US" sz="2250" dirty="0">
                <a:latin typeface="Gill Sans"/>
              </a:rPr>
              <a:t>)</a:t>
            </a:r>
            <a:endParaRPr lang="en-US"/>
          </a:p>
          <a:p>
            <a:pPr marL="143510" lvl="1" indent="0" algn="l">
              <a:buSzPct val="110000"/>
              <a:buFont typeface="Wingdings" panose="05000000000000000000" pitchFamily="2" charset="2"/>
              <a:buChar char="§"/>
            </a:pPr>
            <a:r>
              <a:rPr lang="en-US" altLang="en-US" sz="2100" dirty="0">
                <a:latin typeface="Gill Sans"/>
              </a:rPr>
              <a:t> Accuracy of self-assessment compared to external observation</a:t>
            </a:r>
          </a:p>
          <a:p>
            <a:pPr marL="143510" lvl="1" indent="0" algn="l">
              <a:buSzPct val="110000"/>
              <a:buFont typeface="Wingdings" panose="05000000000000000000" pitchFamily="2" charset="2"/>
              <a:buChar char="§"/>
            </a:pPr>
            <a:r>
              <a:rPr lang="en-US" altLang="en-US" sz="2100" dirty="0">
                <a:latin typeface="Gill Sans"/>
              </a:rPr>
              <a:t> 17 studies included; 20 total comparisons</a:t>
            </a:r>
          </a:p>
          <a:p>
            <a:pPr marL="431165" lvl="3" indent="0" algn="l">
              <a:buSzPct val="110000"/>
              <a:buFont typeface="Wingdings" panose="05000000000000000000" pitchFamily="2" charset="2"/>
              <a:buChar char="§"/>
            </a:pPr>
            <a:r>
              <a:rPr lang="en-US" altLang="en-US" sz="2100" dirty="0">
                <a:latin typeface="Gill Sans"/>
              </a:rPr>
              <a:t>13 demonstrated little, no or inverse relationship</a:t>
            </a:r>
          </a:p>
          <a:p>
            <a:pPr marL="143510" lvl="1" indent="0" algn="l">
              <a:buSzPct val="110000"/>
              <a:buFont typeface="Wingdings" panose="05000000000000000000" pitchFamily="2" charset="2"/>
              <a:buChar char="§"/>
            </a:pPr>
            <a:r>
              <a:rPr lang="en-US" altLang="en-US" sz="2100" dirty="0">
                <a:latin typeface="Gill Sans"/>
              </a:rPr>
              <a:t> Worst accuracy of self-assessment among least skilled physicians</a:t>
            </a:r>
            <a:endParaRPr lang="en-US" altLang="en-US" sz="2100" dirty="0"/>
          </a:p>
        </p:txBody>
      </p:sp>
    </p:spTree>
    <p:extLst>
      <p:ext uri="{BB962C8B-B14F-4D97-AF65-F5344CB8AC3E}">
        <p14:creationId xmlns:p14="http://schemas.microsoft.com/office/powerpoint/2010/main" val="234854309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0770" y="1202596"/>
            <a:ext cx="7563523" cy="3201983"/>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spcBef>
                <a:spcPts val="675"/>
              </a:spcBef>
              <a:buSzPct val="110000"/>
              <a:buNone/>
            </a:pPr>
            <a:r>
              <a:rPr lang="en-US" sz="2100" dirty="0"/>
              <a:t>Unskilled and Unaware of It (1999)</a:t>
            </a:r>
            <a:endParaRPr lang="en-US"/>
          </a:p>
          <a:p>
            <a:pPr marL="340995" indent="-257175" algn="l">
              <a:spcBef>
                <a:spcPts val="675"/>
              </a:spcBef>
              <a:buSzPct val="110000"/>
              <a:buFont typeface="Wingdings" panose="05000000000000000000" pitchFamily="2" charset="2"/>
              <a:buChar char="§"/>
            </a:pPr>
            <a:r>
              <a:rPr lang="en-US" sz="2100" i="1" dirty="0"/>
              <a:t>“Unskilled individuals suffer a dual burden: not only do these people reach erroneous conclusions and make unfortunate choices, but their incompetence robs them of the metacognitive ability to realize it”</a:t>
            </a:r>
          </a:p>
          <a:p>
            <a:pPr marL="606425">
              <a:spcBef>
                <a:spcPts val="675"/>
              </a:spcBef>
              <a:buSzPct val="110000"/>
            </a:pPr>
            <a:endParaRPr lang="en-US" sz="2100" dirty="0"/>
          </a:p>
        </p:txBody>
      </p:sp>
      <p:sp>
        <p:nvSpPr>
          <p:cNvPr id="3" name="Title 2"/>
          <p:cNvSpPr>
            <a:spLocks noGrp="1"/>
          </p:cNvSpPr>
          <p:nvPr>
            <p:ph type="title"/>
          </p:nvPr>
        </p:nvSpPr>
        <p:spPr>
          <a:xfrm>
            <a:off x="928255" y="147353"/>
            <a:ext cx="7922555" cy="890724"/>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Kruger-Dunning Effect</a:t>
            </a:r>
          </a:p>
        </p:txBody>
      </p:sp>
    </p:spTree>
    <p:extLst>
      <p:ext uri="{BB962C8B-B14F-4D97-AF65-F5344CB8AC3E}">
        <p14:creationId xmlns:p14="http://schemas.microsoft.com/office/powerpoint/2010/main" val="1906383272"/>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576252-5C70-61A2-D61F-8C415688B603}"/>
              </a:ext>
            </a:extLst>
          </p:cNvPr>
          <p:cNvPicPr>
            <a:picLocks noChangeAspect="1"/>
          </p:cNvPicPr>
          <p:nvPr/>
        </p:nvPicPr>
        <p:blipFill>
          <a:blip r:embed="rId2"/>
          <a:stretch>
            <a:fillRect/>
          </a:stretch>
        </p:blipFill>
        <p:spPr>
          <a:xfrm>
            <a:off x="1435336" y="1574804"/>
            <a:ext cx="6273328" cy="3115326"/>
          </a:xfrm>
          <a:prstGeom prst="rect">
            <a:avLst/>
          </a:prstGeom>
        </p:spPr>
      </p:pic>
      <p:pic>
        <p:nvPicPr>
          <p:cNvPr id="4" name="Picture 3">
            <a:extLst>
              <a:ext uri="{FF2B5EF4-FFF2-40B4-BE49-F238E27FC236}">
                <a16:creationId xmlns:a16="http://schemas.microsoft.com/office/drawing/2014/main" id="{D21A5B09-11ED-2C16-277A-4E5B5717481D}"/>
              </a:ext>
            </a:extLst>
          </p:cNvPr>
          <p:cNvPicPr>
            <a:picLocks noChangeAspect="1"/>
          </p:cNvPicPr>
          <p:nvPr/>
        </p:nvPicPr>
        <p:blipFill>
          <a:blip r:embed="rId3"/>
          <a:srcRect l="-13413" t="16573" r="13412" b="-16259"/>
          <a:stretch/>
        </p:blipFill>
        <p:spPr>
          <a:xfrm>
            <a:off x="805308" y="1421932"/>
            <a:ext cx="6352590" cy="3421588"/>
          </a:xfrm>
          <a:prstGeom prst="rect">
            <a:avLst/>
          </a:prstGeom>
        </p:spPr>
      </p:pic>
      <p:sp>
        <p:nvSpPr>
          <p:cNvPr id="57346" name="Rectangle 2"/>
          <p:cNvSpPr>
            <a:spLocks noGrp="1" noChangeArrowheads="1"/>
          </p:cNvSpPr>
          <p:nvPr>
            <p:ph type="title"/>
          </p:nvPr>
        </p:nvSpPr>
        <p:spPr>
          <a:xfrm>
            <a:off x="377825" y="147638"/>
            <a:ext cx="8472488" cy="890587"/>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700" dirty="0">
                <a:solidFill>
                  <a:srgbClr val="C00000"/>
                </a:solidFill>
              </a:rPr>
              <a:t>Confidence versus Competence</a:t>
            </a:r>
          </a:p>
        </p:txBody>
      </p:sp>
    </p:spTree>
    <p:extLst>
      <p:ext uri="{BB962C8B-B14F-4D97-AF65-F5344CB8AC3E}">
        <p14:creationId xmlns:p14="http://schemas.microsoft.com/office/powerpoint/2010/main" val="2538666521"/>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77825" y="147638"/>
            <a:ext cx="8472488" cy="890587"/>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2400" dirty="0">
                <a:latin typeface="Gill Sans"/>
              </a:rPr>
              <a:t>Informed Self Assessment</a:t>
            </a:r>
          </a:p>
        </p:txBody>
      </p:sp>
      <p:sp>
        <p:nvSpPr>
          <p:cNvPr id="4" name="Rectangle 3">
            <a:extLst>
              <a:ext uri="{FF2B5EF4-FFF2-40B4-BE49-F238E27FC236}">
                <a16:creationId xmlns:a16="http://schemas.microsoft.com/office/drawing/2014/main" id="{18E0DA25-A256-51A9-D01F-C2E26EF28A63}"/>
              </a:ext>
            </a:extLst>
          </p:cNvPr>
          <p:cNvSpPr>
            <a:spLocks noGrp="1" noChangeArrowheads="1"/>
          </p:cNvSpPr>
          <p:nvPr>
            <p:ph idx="1"/>
          </p:nvPr>
        </p:nvSpPr>
        <p:spPr>
          <a:xfrm>
            <a:off x="361950" y="1173163"/>
            <a:ext cx="8488363" cy="3171825"/>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149225" indent="0" algn="l">
              <a:buSzPct val="110000"/>
              <a:buNone/>
            </a:pPr>
            <a:r>
              <a:rPr lang="en-US" altLang="en-US" sz="2000" dirty="0">
                <a:latin typeface="Gill Sans"/>
              </a:rPr>
              <a:t>The literature is clear – cannot perform effective or accurate self-assessment alone or in isolation</a:t>
            </a:r>
          </a:p>
          <a:p>
            <a:pPr marL="149225" indent="0" algn="l">
              <a:buNone/>
            </a:pPr>
            <a:endParaRPr lang="en-US" altLang="en-US" sz="2000" dirty="0">
              <a:latin typeface="Gill Sans"/>
            </a:endParaRPr>
          </a:p>
          <a:p>
            <a:pPr marL="149225" indent="0" algn="l">
              <a:buNone/>
            </a:pPr>
            <a:r>
              <a:rPr lang="en-US" altLang="en-US" sz="2000" dirty="0">
                <a:latin typeface="Gill Sans"/>
              </a:rPr>
              <a:t>Eva and </a:t>
            </a:r>
            <a:r>
              <a:rPr lang="en-US" altLang="en-US" sz="2000" dirty="0" err="1">
                <a:latin typeface="Gill Sans"/>
              </a:rPr>
              <a:t>Regher</a:t>
            </a:r>
            <a:endParaRPr lang="en-US" altLang="en-US" sz="2000" dirty="0">
              <a:latin typeface="Gill Sans"/>
            </a:endParaRPr>
          </a:p>
          <a:p>
            <a:pPr marL="143510" lvl="1" indent="0" algn="l" eaLnBrk="1" hangingPunct="1">
              <a:buSzPct val="110000"/>
              <a:buFont typeface="Wingdings" panose="05000000000000000000" pitchFamily="2" charset="2"/>
              <a:buChar char="§"/>
            </a:pPr>
            <a:r>
              <a:rPr lang="en-US" altLang="en-US" sz="2000" dirty="0">
                <a:latin typeface="Gill Sans"/>
              </a:rPr>
              <a:t> “Self-directed assessment seeking”</a:t>
            </a:r>
          </a:p>
          <a:p>
            <a:pPr marL="143510" lvl="1" indent="0" algn="l">
              <a:buSzPct val="110000"/>
              <a:buFont typeface="Wingdings" panose="05000000000000000000" pitchFamily="2" charset="2"/>
              <a:buChar char="§"/>
            </a:pPr>
            <a:endParaRPr lang="en-US" altLang="en-US" sz="2000" dirty="0">
              <a:latin typeface="Gill Sans"/>
            </a:endParaRPr>
          </a:p>
          <a:p>
            <a:pPr marL="149225" indent="0" algn="l">
              <a:buSzPct val="110000"/>
              <a:buNone/>
            </a:pPr>
            <a:r>
              <a:rPr lang="en-US" altLang="en-US" sz="2000" dirty="0">
                <a:latin typeface="Gill Sans"/>
              </a:rPr>
              <a:t>Sargeant</a:t>
            </a:r>
          </a:p>
          <a:p>
            <a:pPr marL="287020" lvl="2" indent="0" algn="l">
              <a:buSzPct val="110000"/>
              <a:buFont typeface="Wingdings" panose="05000000000000000000" pitchFamily="2" charset="2"/>
              <a:buChar char="§"/>
            </a:pPr>
            <a:r>
              <a:rPr lang="en-US" altLang="en-US" sz="2000" dirty="0">
                <a:latin typeface="Gill Sans"/>
              </a:rPr>
              <a:t> Informed self-assessment essential but complex process that requires support and coaching of the learner</a:t>
            </a:r>
          </a:p>
          <a:p>
            <a:pPr marL="431165" lvl="3" indent="0" algn="l">
              <a:buSzPct val="110000"/>
              <a:buFont typeface="Wingdings" panose="05000000000000000000" pitchFamily="2" charset="2"/>
              <a:buChar char="§"/>
            </a:pPr>
            <a:r>
              <a:rPr lang="en-US" altLang="en-US" sz="2000" dirty="0">
                <a:latin typeface="Gill Sans"/>
              </a:rPr>
              <a:t> Individualized learning plans (ILPs)</a:t>
            </a:r>
            <a:r>
              <a:rPr lang="en-US" altLang="en-US" sz="2000" b="1" u="sng" dirty="0">
                <a:latin typeface="Gill Sans"/>
              </a:rPr>
              <a:t> important component</a:t>
            </a:r>
          </a:p>
        </p:txBody>
      </p:sp>
    </p:spTree>
    <p:extLst>
      <p:ext uri="{BB962C8B-B14F-4D97-AF65-F5344CB8AC3E}">
        <p14:creationId xmlns:p14="http://schemas.microsoft.com/office/powerpoint/2010/main" val="2018395165"/>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37D97D-17E9-2386-9F4A-96923536DCBC}"/>
              </a:ext>
            </a:extLst>
          </p:cNvPr>
          <p:cNvSpPr>
            <a:spLocks noGrp="1"/>
          </p:cNvSpPr>
          <p:nvPr>
            <p:ph idx="1"/>
          </p:nvPr>
        </p:nvSpPr>
        <p:spPr>
          <a:xfrm>
            <a:off x="491067" y="1173733"/>
            <a:ext cx="8359741" cy="311712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606425" algn="l"/>
            <a:r>
              <a:rPr lang="en-US" sz="2100" dirty="0"/>
              <a:t>Finlay: </a:t>
            </a:r>
            <a:r>
              <a:rPr lang="en-US" sz="2100" i="1" dirty="0"/>
              <a:t>Reflective Practice </a:t>
            </a:r>
            <a:r>
              <a:rPr lang="en-US" sz="2100" dirty="0"/>
              <a:t>is the process of critically considering one's own professional practice during or after events in order to review one's values and to understand the emotions and reasons behind one’s action and decisions and the effect of those actions and decisions on others</a:t>
            </a:r>
            <a:endParaRPr lang="en-US"/>
          </a:p>
          <a:p>
            <a:pPr marL="606425" algn="l"/>
            <a:endParaRPr lang="en-US" sz="2100" dirty="0">
              <a:latin typeface="Gill Sans"/>
            </a:endParaRPr>
          </a:p>
          <a:p>
            <a:pPr marL="606425" algn="l"/>
            <a:r>
              <a:rPr lang="en-US" sz="2100" dirty="0">
                <a:latin typeface="Gill Sans"/>
              </a:rPr>
              <a:t>Shoen:</a:t>
            </a:r>
            <a:r>
              <a:rPr lang="en-US" sz="2100" i="1" dirty="0">
                <a:latin typeface="Gill Sans"/>
              </a:rPr>
              <a:t> reflection-in-action </a:t>
            </a:r>
            <a:r>
              <a:rPr lang="en-US" sz="2100" dirty="0">
                <a:latin typeface="Gill Sans"/>
              </a:rPr>
              <a:t>and </a:t>
            </a:r>
            <a:r>
              <a:rPr lang="en-US" sz="2100" i="1" dirty="0">
                <a:latin typeface="Gill Sans"/>
              </a:rPr>
              <a:t>reflection-on-action</a:t>
            </a:r>
          </a:p>
        </p:txBody>
      </p:sp>
      <p:sp>
        <p:nvSpPr>
          <p:cNvPr id="3" name="Title 2">
            <a:extLst>
              <a:ext uri="{FF2B5EF4-FFF2-40B4-BE49-F238E27FC236}">
                <a16:creationId xmlns:a16="http://schemas.microsoft.com/office/drawing/2014/main" id="{EEB7D79F-B0A4-C394-324C-B2C36B17337E}"/>
              </a:ext>
            </a:extLst>
          </p:cNvPr>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Reflective Practice</a:t>
            </a:r>
          </a:p>
        </p:txBody>
      </p:sp>
      <p:sp>
        <p:nvSpPr>
          <p:cNvPr id="4" name="TextBox 3">
            <a:extLst>
              <a:ext uri="{FF2B5EF4-FFF2-40B4-BE49-F238E27FC236}">
                <a16:creationId xmlns:a16="http://schemas.microsoft.com/office/drawing/2014/main" id="{1FA4AFE4-8533-0E19-F22D-60DA3B64E371}"/>
              </a:ext>
            </a:extLst>
          </p:cNvPr>
          <p:cNvSpPr txBox="1"/>
          <p:nvPr/>
        </p:nvSpPr>
        <p:spPr>
          <a:xfrm>
            <a:off x="4172341" y="4488945"/>
            <a:ext cx="4301837" cy="300082"/>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350" b="1" i="1" dirty="0">
                <a:solidFill>
                  <a:schemeClr val="bg1"/>
                </a:solidFill>
              </a:rPr>
              <a:t>Slide courtesy of Gail Armstrong</a:t>
            </a:r>
          </a:p>
        </p:txBody>
      </p:sp>
    </p:spTree>
    <p:extLst>
      <p:ext uri="{BB962C8B-B14F-4D97-AF65-F5344CB8AC3E}">
        <p14:creationId xmlns:p14="http://schemas.microsoft.com/office/powerpoint/2010/main" val="537995262"/>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393" y="324305"/>
            <a:ext cx="7919214" cy="699655"/>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3000" dirty="0"/>
              <a:t>Reflective Practice (RP) – Key Elements</a:t>
            </a:r>
          </a:p>
        </p:txBody>
      </p:sp>
      <p:sp>
        <p:nvSpPr>
          <p:cNvPr id="3" name="Subtitle 2"/>
          <p:cNvSpPr>
            <a:spLocks noGrp="1"/>
          </p:cNvSpPr>
          <p:nvPr>
            <p:ph type="subTitle" idx="1"/>
          </p:nvPr>
        </p:nvSpPr>
        <p:spPr>
          <a:xfrm>
            <a:off x="737420" y="1087582"/>
            <a:ext cx="7796981" cy="3827318"/>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342265" indent="-342265" algn="l">
              <a:spcBef>
                <a:spcPts val="450"/>
              </a:spcBef>
              <a:buSzPct val="110000"/>
              <a:buFont typeface="Wingdings" panose="05000000000000000000" pitchFamily="2" charset="2"/>
              <a:buChar char="§"/>
            </a:pPr>
            <a:r>
              <a:rPr lang="en-US" sz="2100" dirty="0"/>
              <a:t>Often activated by a need</a:t>
            </a:r>
            <a:endParaRPr lang="en-US" dirty="0"/>
          </a:p>
          <a:p>
            <a:pPr marL="622300" lvl="2" indent="-342265" algn="l">
              <a:spcBef>
                <a:spcPts val="450"/>
              </a:spcBef>
              <a:buSzPct val="110000"/>
              <a:buFont typeface="Wingdings" panose="05000000000000000000" pitchFamily="2" charset="2"/>
              <a:buChar char="§"/>
            </a:pPr>
            <a:r>
              <a:rPr lang="en-US" sz="2100" dirty="0"/>
              <a:t>Triggered by complexity, a disruption in usual practice, or a non-routine situations</a:t>
            </a:r>
          </a:p>
          <a:p>
            <a:pPr marL="622300" lvl="2" indent="-342265" algn="l">
              <a:spcBef>
                <a:spcPts val="450"/>
              </a:spcBef>
              <a:buSzPct val="110000"/>
              <a:buFont typeface="Wingdings" panose="05000000000000000000" pitchFamily="2" charset="2"/>
              <a:buChar char="§"/>
            </a:pPr>
            <a:r>
              <a:rPr lang="en-US" sz="2100" dirty="0"/>
              <a:t>Interpretations are influenced by beliefs, values, assumptions, emotions, previous experiences – our “frame of reference”</a:t>
            </a:r>
          </a:p>
          <a:p>
            <a:pPr marL="342265" indent="-342265" algn="l">
              <a:spcBef>
                <a:spcPts val="450"/>
              </a:spcBef>
              <a:buSzPct val="110000"/>
              <a:buFont typeface="Wingdings" panose="05000000000000000000" pitchFamily="2" charset="2"/>
              <a:buChar char="§"/>
            </a:pPr>
            <a:r>
              <a:rPr lang="en-US" sz="2100" dirty="0"/>
              <a:t>Reflective practice should lead us to question our beliefs, values, assumptions</a:t>
            </a:r>
          </a:p>
          <a:p>
            <a:pPr marL="342265" indent="-342265" algn="l">
              <a:spcBef>
                <a:spcPts val="450"/>
              </a:spcBef>
              <a:buSzPct val="110000"/>
              <a:buFont typeface="Wingdings" panose="05000000000000000000" pitchFamily="2" charset="2"/>
              <a:buChar char="§"/>
            </a:pPr>
            <a:r>
              <a:rPr lang="en-US" sz="2100" b="1" i="1" dirty="0"/>
              <a:t>The purpose is to improve our performance</a:t>
            </a:r>
          </a:p>
        </p:txBody>
      </p:sp>
      <p:sp>
        <p:nvSpPr>
          <p:cNvPr id="4" name="TextBox 3"/>
          <p:cNvSpPr txBox="1"/>
          <p:nvPr/>
        </p:nvSpPr>
        <p:spPr>
          <a:xfrm>
            <a:off x="3962401" y="4481946"/>
            <a:ext cx="4301837" cy="300082"/>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r"/>
            <a:r>
              <a:rPr lang="en-US" sz="1350" b="1" i="1" dirty="0">
                <a:solidFill>
                  <a:schemeClr val="bg1"/>
                </a:solidFill>
              </a:rPr>
              <a:t>Slide adapted from Tom Viggiano</a:t>
            </a:r>
          </a:p>
        </p:txBody>
      </p:sp>
    </p:spTree>
    <p:extLst>
      <p:ext uri="{BB962C8B-B14F-4D97-AF65-F5344CB8AC3E}">
        <p14:creationId xmlns:p14="http://schemas.microsoft.com/office/powerpoint/2010/main" val="182462951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AB985-ED8D-4123-8904-503CBB6A29D2}"/>
              </a:ext>
            </a:extLst>
          </p:cNvPr>
          <p:cNvSpPr>
            <a:spLocks noGrp="1"/>
          </p:cNvSpPr>
          <p:nvPr>
            <p:ph type="title"/>
          </p:nvPr>
        </p:nvSpPr>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ctr"/>
            <a:r>
              <a:rPr lang="en-US" sz="3000" dirty="0"/>
              <a:t>Milestones Learning Cycle</a:t>
            </a:r>
          </a:p>
        </p:txBody>
      </p:sp>
      <p:sp>
        <p:nvSpPr>
          <p:cNvPr id="3" name="TextBox 2">
            <a:extLst>
              <a:ext uri="{FF2B5EF4-FFF2-40B4-BE49-F238E27FC236}">
                <a16:creationId xmlns:a16="http://schemas.microsoft.com/office/drawing/2014/main" id="{9E56300F-1623-4404-98D4-375FDE88FB16}"/>
              </a:ext>
            </a:extLst>
          </p:cNvPr>
          <p:cNvSpPr txBox="1"/>
          <p:nvPr/>
        </p:nvSpPr>
        <p:spPr>
          <a:xfrm>
            <a:off x="2876745" y="3359684"/>
            <a:ext cx="2919314" cy="507831"/>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350" dirty="0"/>
              <a:t>Compare/Contrast SA with CCC Milestone Judgments</a:t>
            </a:r>
          </a:p>
        </p:txBody>
      </p:sp>
      <p:sp>
        <p:nvSpPr>
          <p:cNvPr id="4" name="Arrow: Bent 3">
            <a:extLst>
              <a:ext uri="{FF2B5EF4-FFF2-40B4-BE49-F238E27FC236}">
                <a16:creationId xmlns:a16="http://schemas.microsoft.com/office/drawing/2014/main" id="{CDC5EAD4-FC6D-46AE-A7EE-F6C66C6CAB59}"/>
              </a:ext>
            </a:extLst>
          </p:cNvPr>
          <p:cNvSpPr/>
          <p:nvPr/>
        </p:nvSpPr>
        <p:spPr bwMode="auto">
          <a:xfrm rot="5400000">
            <a:off x="5862540" y="1494994"/>
            <a:ext cx="972717" cy="941225"/>
          </a:xfrm>
          <a:prstGeom prst="bentArrow">
            <a:avLst>
              <a:gd name="adj1" fmla="val 20697"/>
              <a:gd name="adj2" fmla="val 25000"/>
              <a:gd name="adj3" fmla="val 25000"/>
              <a:gd name="adj4" fmla="val 43750"/>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5" name="TextBox 4">
            <a:extLst>
              <a:ext uri="{FF2B5EF4-FFF2-40B4-BE49-F238E27FC236}">
                <a16:creationId xmlns:a16="http://schemas.microsoft.com/office/drawing/2014/main" id="{EBE1F9AC-10B9-43CD-98F8-CEDBB8563A00}"/>
              </a:ext>
            </a:extLst>
          </p:cNvPr>
          <p:cNvSpPr txBox="1"/>
          <p:nvPr/>
        </p:nvSpPr>
        <p:spPr>
          <a:xfrm>
            <a:off x="5174992" y="2439438"/>
            <a:ext cx="2827175" cy="507831"/>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350" dirty="0"/>
              <a:t>Perform Self-assessment (SA) Prior to CCC</a:t>
            </a:r>
          </a:p>
        </p:txBody>
      </p:sp>
      <p:sp>
        <p:nvSpPr>
          <p:cNvPr id="6" name="Arrow: Bent 5">
            <a:extLst>
              <a:ext uri="{FF2B5EF4-FFF2-40B4-BE49-F238E27FC236}">
                <a16:creationId xmlns:a16="http://schemas.microsoft.com/office/drawing/2014/main" id="{9E9E32CD-3D24-4720-B98D-D38BDAF41C42}"/>
              </a:ext>
            </a:extLst>
          </p:cNvPr>
          <p:cNvSpPr/>
          <p:nvPr/>
        </p:nvSpPr>
        <p:spPr bwMode="auto">
          <a:xfrm rot="10800000">
            <a:off x="5647352" y="3079531"/>
            <a:ext cx="1072784" cy="794964"/>
          </a:xfrm>
          <a:prstGeom prst="ben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7" name="TextBox 6">
            <a:extLst>
              <a:ext uri="{FF2B5EF4-FFF2-40B4-BE49-F238E27FC236}">
                <a16:creationId xmlns:a16="http://schemas.microsoft.com/office/drawing/2014/main" id="{B18FAEDD-24EB-48D9-A112-453BD81CCA47}"/>
              </a:ext>
            </a:extLst>
          </p:cNvPr>
          <p:cNvSpPr txBox="1"/>
          <p:nvPr/>
        </p:nvSpPr>
        <p:spPr>
          <a:xfrm>
            <a:off x="2799184" y="1207569"/>
            <a:ext cx="3074437" cy="507831"/>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350" dirty="0"/>
              <a:t>Gain/Refine Understanding and Apply Milestones in Practice</a:t>
            </a:r>
          </a:p>
        </p:txBody>
      </p:sp>
      <p:sp>
        <p:nvSpPr>
          <p:cNvPr id="8" name="Arrow: Bent 7">
            <a:extLst>
              <a:ext uri="{FF2B5EF4-FFF2-40B4-BE49-F238E27FC236}">
                <a16:creationId xmlns:a16="http://schemas.microsoft.com/office/drawing/2014/main" id="{79D7BFE0-D9DF-4BAB-946A-BAC70772D754}"/>
              </a:ext>
            </a:extLst>
          </p:cNvPr>
          <p:cNvSpPr/>
          <p:nvPr/>
        </p:nvSpPr>
        <p:spPr bwMode="auto">
          <a:xfrm rot="16200000">
            <a:off x="2025421" y="2932199"/>
            <a:ext cx="811811" cy="1072784"/>
          </a:xfrm>
          <a:prstGeom prst="ben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9" name="TextBox 8">
            <a:extLst>
              <a:ext uri="{FF2B5EF4-FFF2-40B4-BE49-F238E27FC236}">
                <a16:creationId xmlns:a16="http://schemas.microsoft.com/office/drawing/2014/main" id="{A9FB6DA3-561E-46B5-921A-AEB9C2F5420E}"/>
              </a:ext>
            </a:extLst>
          </p:cNvPr>
          <p:cNvSpPr txBox="1"/>
          <p:nvPr/>
        </p:nvSpPr>
        <p:spPr>
          <a:xfrm>
            <a:off x="899822" y="2468059"/>
            <a:ext cx="2827175" cy="507831"/>
          </a:xfrm>
          <a:prstGeom prst="rect">
            <a:avLst/>
          </a:prstGeom>
          <a:noFill/>
        </p:spPr>
        <p:txBody>
          <a:bodyPr wrap="square" rtlCol="0">
            <a:sp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sz="1350" dirty="0"/>
              <a:t>Complete/Implement </a:t>
            </a:r>
            <a:r>
              <a:rPr lang="en-US" sz="1350" b="1" i="1" dirty="0"/>
              <a:t>Individualized Learning Plan</a:t>
            </a:r>
          </a:p>
        </p:txBody>
      </p:sp>
      <p:sp>
        <p:nvSpPr>
          <p:cNvPr id="10" name="Arrow: Bent 9">
            <a:extLst>
              <a:ext uri="{FF2B5EF4-FFF2-40B4-BE49-F238E27FC236}">
                <a16:creationId xmlns:a16="http://schemas.microsoft.com/office/drawing/2014/main" id="{85B9E6AB-88E6-493A-92C3-F087A2B292C3}"/>
              </a:ext>
            </a:extLst>
          </p:cNvPr>
          <p:cNvSpPr/>
          <p:nvPr/>
        </p:nvSpPr>
        <p:spPr bwMode="auto">
          <a:xfrm>
            <a:off x="1968878" y="1382983"/>
            <a:ext cx="782487" cy="1056455"/>
          </a:xfrm>
          <a:prstGeom prst="bentArrow">
            <a:avLst/>
          </a:prstGeom>
          <a:blipFill dpi="0" rotWithShape="0">
            <a:blip r:embed="rId2"/>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marR="0" indent="0" algn="ctr" defTabSz="6858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193307148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Grp="1" noChangeArrowheads="1"/>
          </p:cNvSpPr>
          <p:nvPr>
            <p:ph type="title"/>
          </p:nvPr>
        </p:nvSpPr>
        <p:spPr>
          <a:xfrm>
            <a:off x="1543050" y="1828800"/>
            <a:ext cx="6172200" cy="857250"/>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eaLnBrk="1" hangingPunct="1"/>
            <a:r>
              <a:rPr lang="en-US" altLang="en-US" sz="3000" i="1"/>
              <a:t>Questions</a:t>
            </a:r>
          </a:p>
        </p:txBody>
      </p:sp>
    </p:spTree>
    <p:extLst>
      <p:ext uri="{BB962C8B-B14F-4D97-AF65-F5344CB8AC3E}">
        <p14:creationId xmlns:p14="http://schemas.microsoft.com/office/powerpoint/2010/main" val="394008158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FACF9C-824A-4C55-B214-0A94216BB346}"/>
              </a:ext>
            </a:extLst>
          </p:cNvPr>
          <p:cNvSpPr>
            <a:spLocks noGrp="1"/>
          </p:cNvSpPr>
          <p:nvPr>
            <p:ph idx="1"/>
          </p:nvPr>
        </p:nvSpPr>
        <p:spPr/>
        <p:txBody>
          <a:bodyPr/>
          <a:lstStyle/>
          <a:p>
            <a:r>
              <a:rPr lang="en-US" dirty="0"/>
              <a:t>Multiple types and methods</a:t>
            </a:r>
          </a:p>
          <a:p>
            <a:r>
              <a:rPr lang="en-US" dirty="0"/>
              <a:t>What is your favorite assessment tool? </a:t>
            </a:r>
          </a:p>
          <a:p>
            <a:r>
              <a:rPr lang="en-US" dirty="0"/>
              <a:t>Who is doing most of the assessment work? </a:t>
            </a:r>
          </a:p>
        </p:txBody>
      </p:sp>
      <p:sp>
        <p:nvSpPr>
          <p:cNvPr id="3" name="Title 2">
            <a:extLst>
              <a:ext uri="{FF2B5EF4-FFF2-40B4-BE49-F238E27FC236}">
                <a16:creationId xmlns:a16="http://schemas.microsoft.com/office/drawing/2014/main" id="{83EBEC75-9E7A-4F4D-BE17-A49E21F08302}"/>
              </a:ext>
            </a:extLst>
          </p:cNvPr>
          <p:cNvSpPr>
            <a:spLocks noGrp="1"/>
          </p:cNvSpPr>
          <p:nvPr>
            <p:ph type="title"/>
          </p:nvPr>
        </p:nvSpPr>
        <p:spPr/>
        <p:txBody>
          <a:bodyPr>
            <a:normAutofit fontScale="90000"/>
          </a:bodyPr>
          <a:lstStyle/>
          <a:p>
            <a:r>
              <a:rPr lang="en-US" dirty="0"/>
              <a:t>Assessments</a:t>
            </a:r>
          </a:p>
        </p:txBody>
      </p:sp>
    </p:spTree>
    <p:extLst>
      <p:ext uri="{BB962C8B-B14F-4D97-AF65-F5344CB8AC3E}">
        <p14:creationId xmlns:p14="http://schemas.microsoft.com/office/powerpoint/2010/main" val="39916747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81600" y="0"/>
            <a:ext cx="8762400" cy="1038817"/>
          </a:xfrm>
        </p:spPr>
        <p:txBody>
          <a:bodyPr>
            <a:no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algn="l"/>
            <a:r>
              <a:rPr lang="en-US" altLang="en-US" sz="4000">
                <a:solidFill>
                  <a:schemeClr val="tx1"/>
                </a:solidFill>
                <a:latin typeface="Arial  "/>
              </a:rPr>
              <a:t>What Are Your Faculty Assessing?</a:t>
            </a:r>
          </a:p>
        </p:txBody>
      </p:sp>
      <p:sp>
        <p:nvSpPr>
          <p:cNvPr id="35843" name="Content Placeholder 2"/>
          <p:cNvSpPr>
            <a:spLocks noGrp="1"/>
          </p:cNvSpPr>
          <p:nvPr>
            <p:ph sz="half" idx="2"/>
          </p:nvPr>
        </p:nvSpPr>
        <p:spPr>
          <a:xfrm>
            <a:off x="801820" y="1163463"/>
            <a:ext cx="8054180" cy="3462618"/>
          </a:xfrm>
        </p:spPr>
        <p:txBody>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pPr marL="0" indent="0" algn="l">
              <a:buClrTx/>
              <a:buNone/>
            </a:pPr>
            <a:r>
              <a:rPr lang="en-US" altLang="en-US" sz="2800">
                <a:latin typeface="Arial  "/>
              </a:rPr>
              <a:t>1:1 patient encounter</a:t>
            </a:r>
            <a:endParaRPr lang="en-US"/>
          </a:p>
          <a:p>
            <a:pPr marL="486410" lvl="1" indent="-342900" algn="l">
              <a:buClrTx/>
              <a:buFont typeface="Arial" panose="05000000000000000000" pitchFamily="2" charset="2"/>
              <a:buChar char="•"/>
            </a:pPr>
            <a:r>
              <a:rPr lang="en-US" altLang="en-US" sz="2400">
                <a:latin typeface="Arial  "/>
              </a:rPr>
              <a:t>Admissions</a:t>
            </a:r>
          </a:p>
          <a:p>
            <a:pPr marL="486410" lvl="1" indent="-342900" algn="l">
              <a:buClrTx/>
              <a:buFont typeface="Arial" panose="05000000000000000000" pitchFamily="2" charset="2"/>
              <a:buChar char="•"/>
            </a:pPr>
            <a:r>
              <a:rPr lang="en-US" altLang="en-US" sz="2400">
                <a:latin typeface="Arial  "/>
              </a:rPr>
              <a:t>Clinic visits</a:t>
            </a:r>
          </a:p>
          <a:p>
            <a:pPr marL="486410" lvl="1" indent="-342900" algn="l">
              <a:buClrTx/>
              <a:buFont typeface="Arial" panose="05000000000000000000" pitchFamily="2" charset="2"/>
              <a:buChar char="•"/>
            </a:pPr>
            <a:r>
              <a:rPr lang="en-US" altLang="en-US" sz="2400">
                <a:latin typeface="Arial  "/>
              </a:rPr>
              <a:t>Daily rounds</a:t>
            </a:r>
          </a:p>
          <a:p>
            <a:pPr marL="486410" lvl="1" indent="-342900" algn="l">
              <a:buClrTx/>
              <a:buFont typeface="Arial" panose="05000000000000000000" pitchFamily="2" charset="2"/>
              <a:buChar char="•"/>
            </a:pPr>
            <a:r>
              <a:rPr lang="en-US" altLang="en-US" sz="2400">
                <a:latin typeface="Arial  "/>
              </a:rPr>
              <a:t>Procedures</a:t>
            </a:r>
          </a:p>
          <a:p>
            <a:pPr marL="0" indent="0" algn="l">
              <a:buClrTx/>
              <a:buNone/>
            </a:pPr>
            <a:r>
              <a:rPr lang="en-US" altLang="en-US" sz="2800">
                <a:latin typeface="Arial  "/>
              </a:rPr>
              <a:t>Work-day or shift performance</a:t>
            </a:r>
          </a:p>
          <a:p>
            <a:pPr marL="0" indent="0" algn="l">
              <a:buClrTx/>
              <a:buNone/>
            </a:pPr>
            <a:r>
              <a:rPr lang="en-US" altLang="en-US" sz="2800">
                <a:latin typeface="Arial  "/>
              </a:rPr>
              <a:t>Rotation-based or longitudinal performance</a:t>
            </a:r>
          </a:p>
        </p:txBody>
      </p:sp>
    </p:spTree>
    <p:extLst>
      <p:ext uri="{BB962C8B-B14F-4D97-AF65-F5344CB8AC3E}">
        <p14:creationId xmlns:p14="http://schemas.microsoft.com/office/powerpoint/2010/main" val="359443546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392624" y="36163"/>
            <a:ext cx="8751376" cy="1003410"/>
          </a:xfrm>
        </p:spPr>
        <p:txBody>
          <a:bodyPr>
            <a:normAutofit/>
          </a:bodyPr>
          <a:lstStyle>
            <a:defPPr>
              <a:defRPr lang="en-US"/>
            </a:defPPr>
            <a:lvl1pPr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1pPr>
            <a:lvl2pPr marL="143518"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2pPr>
            <a:lvl3pPr marL="287536"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3pPr>
            <a:lvl4pPr marL="431554"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4pPr>
            <a:lvl5pPr marL="575572" indent="500" algn="ctr" rtl="0" fontAlgn="base">
              <a:spcBef>
                <a:spcPct val="0"/>
              </a:spcBef>
              <a:spcAft>
                <a:spcPct val="0"/>
              </a:spcAft>
              <a:defRPr sz="1800" kern="1200">
                <a:solidFill>
                  <a:srgbClr val="000000"/>
                </a:solidFill>
                <a:latin typeface="Gill Sans" charset="0"/>
                <a:ea typeface="ヒラギノ角ゴ ProN W3" charset="0"/>
                <a:cs typeface="ヒラギノ角ゴ ProN W3" charset="0"/>
                <a:sym typeface="Gill Sans" charset="0"/>
              </a:defRPr>
            </a:lvl5pPr>
            <a:lvl6pPr marL="720090"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6pPr>
            <a:lvl7pPr marL="864108"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7pPr>
            <a:lvl8pPr marL="1008126"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8pPr>
            <a:lvl9pPr marL="1152144" algn="l" defTabSz="144018" rtl="0" eaLnBrk="1" latinLnBrk="0" hangingPunct="1">
              <a:defRPr sz="1800" kern="1200">
                <a:solidFill>
                  <a:srgbClr val="000000"/>
                </a:solidFill>
                <a:latin typeface="Gill Sans" charset="0"/>
                <a:ea typeface="ヒラギノ角ゴ ProN W3" charset="0"/>
                <a:cs typeface="ヒラギノ角ゴ ProN W3" charset="0"/>
                <a:sym typeface="Gill Sans" charset="0"/>
              </a:defRPr>
            </a:lvl9pPr>
          </a:lstStyle>
          <a:p>
            <a:r>
              <a:rPr lang="en-US" altLang="en-US" sz="5400" b="1">
                <a:solidFill>
                  <a:schemeClr val="tx1"/>
                </a:solidFill>
                <a:latin typeface="+mj-lt"/>
              </a:rPr>
              <a:t>Nothing is Perfect</a:t>
            </a:r>
            <a:endParaRPr lang="en-US" sz="5400">
              <a:solidFill>
                <a:schemeClr val="tx1"/>
              </a:solidFill>
            </a:endParaRPr>
          </a:p>
        </p:txBody>
      </p:sp>
      <p:pic>
        <p:nvPicPr>
          <p:cNvPr id="84995" name="Picture 2" descr="http://img.bhs4.com/5e/7/5e7ad6db0a52ce11a3df7a5dc984d3f6a6c49333_large.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751"/>
          <a:stretch/>
        </p:blipFill>
        <p:spPr bwMode="auto">
          <a:xfrm>
            <a:off x="2295444" y="1264170"/>
            <a:ext cx="4553111" cy="30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7522002"/>
      </p:ext>
    </p:extLst>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CGMETemplate1">
  <a:themeElements>
    <a:clrScheme name="Custom 2">
      <a:dk1>
        <a:srgbClr val="000000"/>
      </a:dk1>
      <a:lt1>
        <a:sysClr val="window" lastClr="FFFFFF"/>
      </a:lt1>
      <a:dk2>
        <a:srgbClr val="5D7880"/>
      </a:dk2>
      <a:lt2>
        <a:srgbClr val="DEDEE0"/>
      </a:lt2>
      <a:accent1>
        <a:srgbClr val="D72229"/>
      </a:accent1>
      <a:accent2>
        <a:srgbClr val="5A7681"/>
      </a:accent2>
      <a:accent3>
        <a:srgbClr val="622F7C"/>
      </a:accent3>
      <a:accent4>
        <a:srgbClr val="056735"/>
      </a:accent4>
      <a:accent5>
        <a:srgbClr val="00728F"/>
      </a:accent5>
      <a:accent6>
        <a:srgbClr val="144B8E"/>
      </a:accent6>
      <a:hlink>
        <a:srgbClr val="D72229"/>
      </a:hlink>
      <a:folHlink>
        <a:srgbClr val="E977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txDef>
      <a:spPr>
        <a:noFill/>
      </a:spPr>
      <a:bodyPr wrap="square" rtlCol="0">
        <a:spAutoFit/>
      </a:bodyPr>
      <a:lstStyle>
        <a:defPPr algn="l">
          <a:defRPr dirty="0" smtClean="0">
            <a:latin typeface="+mj-lt"/>
          </a:defRPr>
        </a:defPPr>
      </a:lstStyle>
    </a:tx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ACGMETemplate1" id="{B761F184-1F50-4055-926A-C85D0770764B}" vid="{3F1DB6F9-DFC9-4EA5-B582-B76AF3A5C9D6}"/>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6CD9D14FBEE345BE47D9919917F4C1" ma:contentTypeVersion="14" ma:contentTypeDescription="Create a new document." ma:contentTypeScope="" ma:versionID="50e6ec8e04740064e194b669481e04d9">
  <xsd:schema xmlns:xsd="http://www.w3.org/2001/XMLSchema" xmlns:xs="http://www.w3.org/2001/XMLSchema" xmlns:p="http://schemas.microsoft.com/office/2006/metadata/properties" xmlns:ns3="5648bf8f-314d-49d4-8a36-abdc27b29584" xmlns:ns4="19430bea-5b08-4b38-b92a-9700049d4650" targetNamespace="http://schemas.microsoft.com/office/2006/metadata/properties" ma:root="true" ma:fieldsID="7611c568e209a4354bac0575c72aa909" ns3:_="" ns4:_="">
    <xsd:import namespace="5648bf8f-314d-49d4-8a36-abdc27b29584"/>
    <xsd:import namespace="19430bea-5b08-4b38-b92a-9700049d4650"/>
    <xsd:element name="properties">
      <xsd:complexType>
        <xsd:sequence>
          <xsd:element name="documentManagement">
            <xsd:complexType>
              <xsd:all>
                <xsd:element ref="ns3:SharedWithUsers" minOccurs="0"/>
                <xsd:element ref="ns3:SharedWithDetails" minOccurs="0"/>
                <xsd:element ref="ns3:SharingHintHash" minOccurs="0"/>
                <xsd:element ref="ns4:_activity"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ObjectDetectorVersions" minOccurs="0"/>
                <xsd:element ref="ns4:MediaServiceSearchProperties" minOccurs="0"/>
                <xsd:element ref="ns4:MediaServiceDateTaken"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48bf8f-314d-49d4-8a36-abdc27b2958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9430bea-5b08-4b38-b92a-9700049d4650" elementFormDefault="qualified">
    <xsd:import namespace="http://schemas.microsoft.com/office/2006/documentManagement/types"/>
    <xsd:import namespace="http://schemas.microsoft.com/office/infopath/2007/PartnerControls"/>
    <xsd:element name="_activity" ma:index="11"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5648bf8f-314d-49d4-8a36-abdc27b29584">
      <UserInfo>
        <DisplayName/>
        <AccountId xsi:nil="true"/>
        <AccountType/>
      </UserInfo>
    </SharedWithUsers>
    <_activity xmlns="19430bea-5b08-4b38-b92a-9700049d4650" xsi:nil="true"/>
  </documentManagement>
</p:properties>
</file>

<file path=customXml/itemProps1.xml><?xml version="1.0" encoding="utf-8"?>
<ds:datastoreItem xmlns:ds="http://schemas.openxmlformats.org/officeDocument/2006/customXml" ds:itemID="{19A4459A-8F3D-4048-A03E-B8D45FDE0226}">
  <ds:schemaRefs>
    <ds:schemaRef ds:uri="http://schemas.microsoft.com/sharepoint/v3/contenttype/forms"/>
  </ds:schemaRefs>
</ds:datastoreItem>
</file>

<file path=customXml/itemProps2.xml><?xml version="1.0" encoding="utf-8"?>
<ds:datastoreItem xmlns:ds="http://schemas.openxmlformats.org/officeDocument/2006/customXml" ds:itemID="{780BD856-2CD1-4152-B58D-D079F52C8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48bf8f-314d-49d4-8a36-abdc27b29584"/>
    <ds:schemaRef ds:uri="19430bea-5b08-4b38-b92a-9700049d46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3BA1E6-2079-4478-BC47-96C1FB7305FB}">
  <ds:schemaRefs>
    <ds:schemaRef ds:uri="http://schemas.microsoft.com/office/infopath/2007/PartnerControls"/>
    <ds:schemaRef ds:uri="http://purl.org/dc/elements/1.1/"/>
    <ds:schemaRef ds:uri="5648bf8f-314d-49d4-8a36-abdc27b29584"/>
    <ds:schemaRef ds:uri="http://schemas.microsoft.com/office/2006/metadata/properties"/>
    <ds:schemaRef ds:uri="http://purl.org/dc/terms/"/>
    <ds:schemaRef ds:uri="http://schemas.microsoft.com/office/2006/documentManagement/types"/>
    <ds:schemaRef ds:uri="19430bea-5b08-4b38-b92a-9700049d4650"/>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1034</TotalTime>
  <Words>3867</Words>
  <Application>Microsoft Office PowerPoint</Application>
  <PresentationFormat>On-screen Show (16:9)</PresentationFormat>
  <Paragraphs>527</Paragraphs>
  <Slides>68</Slides>
  <Notes>21</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68</vt:i4>
      </vt:variant>
    </vt:vector>
  </HeadingPairs>
  <TitlesOfParts>
    <vt:vector size="88" baseType="lpstr">
      <vt:lpstr>ＭＳ Ｐゴシック</vt:lpstr>
      <vt:lpstr>Arial</vt:lpstr>
      <vt:lpstr>Arial  </vt:lpstr>
      <vt:lpstr>Arial Nova</vt:lpstr>
      <vt:lpstr>Baskerville Old Face</vt:lpstr>
      <vt:lpstr>Calibri</vt:lpstr>
      <vt:lpstr>Calibri Light</vt:lpstr>
      <vt:lpstr>Century Schoolbook</vt:lpstr>
      <vt:lpstr>Courier New</vt:lpstr>
      <vt:lpstr>Garamond</vt:lpstr>
      <vt:lpstr>Georgia</vt:lpstr>
      <vt:lpstr>Gill Sans</vt:lpstr>
      <vt:lpstr>Proxima Nova</vt:lpstr>
      <vt:lpstr>Proxima Nova Semibold</vt:lpstr>
      <vt:lpstr>Times New Roman</vt:lpstr>
      <vt:lpstr>TimesNewRomanPS-BoldMT</vt:lpstr>
      <vt:lpstr>Wingdings</vt:lpstr>
      <vt:lpstr>ヒラギノ角ゴ ProN W3</vt:lpstr>
      <vt:lpstr>ACGMETemplate1</vt:lpstr>
      <vt:lpstr>1_Office Theme</vt:lpstr>
      <vt:lpstr>Assessment Basics and Multi-Source Feedback</vt:lpstr>
      <vt:lpstr>Conflicts of Interest</vt:lpstr>
      <vt:lpstr>Objectives</vt:lpstr>
      <vt:lpstr>What is Assessment?</vt:lpstr>
      <vt:lpstr>Assessment as a System  </vt:lpstr>
      <vt:lpstr>Assessment Questions</vt:lpstr>
      <vt:lpstr>Assessments</vt:lpstr>
      <vt:lpstr>What Are Your Faculty Assessing?</vt:lpstr>
      <vt:lpstr>Nothing is Perfect</vt:lpstr>
      <vt:lpstr>“Fit for Purpose”</vt:lpstr>
      <vt:lpstr>Assessment Methods vs. Tools</vt:lpstr>
      <vt:lpstr>PowerPoint Presentation</vt:lpstr>
      <vt:lpstr>PowerPoint Presentation</vt:lpstr>
      <vt:lpstr>“Extended” Miller’s Pyramid</vt:lpstr>
      <vt:lpstr>Cambridge Model: “Righting” the Pyramid</vt:lpstr>
      <vt:lpstr>Small group exercise #1:  </vt:lpstr>
      <vt:lpstr>How to Choose?</vt:lpstr>
      <vt:lpstr>Types of Assessment</vt:lpstr>
      <vt:lpstr>Written tests- Pros/Cons</vt:lpstr>
      <vt:lpstr>Oral Exams</vt:lpstr>
      <vt:lpstr>Oral exams – Pros/Cons</vt:lpstr>
      <vt:lpstr>Performance Tests</vt:lpstr>
      <vt:lpstr>Performance Testing – Pros/Cons</vt:lpstr>
      <vt:lpstr>Clinical (Work-Based) Assessments</vt:lpstr>
      <vt:lpstr>Direct Observation (DO)</vt:lpstr>
      <vt:lpstr>Direct Observation- Pros/Cons</vt:lpstr>
      <vt:lpstr>Multisource Feedback (MSF) </vt:lpstr>
      <vt:lpstr>MSF- Pros/Cons</vt:lpstr>
      <vt:lpstr>Narrative Assessment</vt:lpstr>
      <vt:lpstr>Narrative Assessments- Pros/Cons</vt:lpstr>
      <vt:lpstr>Reliability and Validity Simplified</vt:lpstr>
      <vt:lpstr>Utility Index</vt:lpstr>
      <vt:lpstr>Educational Impact</vt:lpstr>
      <vt:lpstr>Small group exercise #2:  </vt:lpstr>
      <vt:lpstr>Wrap Up</vt:lpstr>
      <vt:lpstr>What assessments are residencies using?  Attestation Survey: &gt;50% residencies use</vt:lpstr>
      <vt:lpstr>What assessments are residencies using? Attestation Survey: 25-50% residencies…</vt:lpstr>
      <vt:lpstr>What assessments are residencies using?  Attestation Survey: &lt;25% </vt:lpstr>
      <vt:lpstr>Multi-Source Feedback: Potential Raters</vt:lpstr>
      <vt:lpstr>MSF Essential for…</vt:lpstr>
      <vt:lpstr>FM ICS2 Subcompetency</vt:lpstr>
      <vt:lpstr>MSF Evidence</vt:lpstr>
      <vt:lpstr>MSF and Malpractice</vt:lpstr>
      <vt:lpstr>Adjusted Effect of Minimum Professionalism/Communication Milestone Category on PARS Year 1 Index Score Category</vt:lpstr>
      <vt:lpstr>Peers</vt:lpstr>
      <vt:lpstr>Benefits to Learners</vt:lpstr>
      <vt:lpstr>Nurses</vt:lpstr>
      <vt:lpstr>Key Steps in Implementing MSF</vt:lpstr>
      <vt:lpstr>Key Steps in Implementing MSF</vt:lpstr>
      <vt:lpstr>Learners and MSF  process</vt:lpstr>
      <vt:lpstr>Review of  Existing MSF Instruments</vt:lpstr>
      <vt:lpstr>Interprofessional Professionalism</vt:lpstr>
      <vt:lpstr>Interprofessional Professionalism Assessment</vt:lpstr>
      <vt:lpstr>Small Group Exercise</vt:lpstr>
      <vt:lpstr>Assessing Patient Experience</vt:lpstr>
      <vt:lpstr>Patient Experience</vt:lpstr>
      <vt:lpstr>Link Between Communication and Outcomes</vt:lpstr>
      <vt:lpstr>Available Patient Survey Approaches</vt:lpstr>
      <vt:lpstr>Small Group Exercise</vt:lpstr>
      <vt:lpstr>Self-Assessment</vt:lpstr>
      <vt:lpstr>PowerPoint Presentation</vt:lpstr>
      <vt:lpstr>Kruger-Dunning Effect</vt:lpstr>
      <vt:lpstr>Confidence versus Competence</vt:lpstr>
      <vt:lpstr>Informed Self Assessment</vt:lpstr>
      <vt:lpstr>Reflective Practice</vt:lpstr>
      <vt:lpstr>Reflective Practice (RP) – Key Elements</vt:lpstr>
      <vt:lpstr>Milestones Learning Cycle</vt:lpstr>
      <vt:lpstr>Questions</vt:lpstr>
    </vt:vector>
  </TitlesOfParts>
  <Company>TMP Worldwide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Awa Gueye</dc:creator>
  <cp:lastModifiedBy>Yoder, Daniel</cp:lastModifiedBy>
  <cp:revision>80</cp:revision>
  <dcterms:created xsi:type="dcterms:W3CDTF">2016-06-16T00:48:59Z</dcterms:created>
  <dcterms:modified xsi:type="dcterms:W3CDTF">2026-02-05T16:36:37Z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0x010100676CD9D14FBEE345BE47D9919917F4C1</vt:lpwstr>
  </property>
  <property fmtid="{D5CDD505-2E9C-101B-9397-08002B2CF9AE}" pid="3" name="Order">
    <vt:r8>100</vt:r8>
  </property>
  <property fmtid="{D5CDD505-2E9C-101B-9397-08002B2CF9AE}" pid="4" name="MediaServiceImageTags">
    <vt:lpwstr/>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