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sldIdLst>
    <p:sldId id="256" r:id="rId3"/>
    <p:sldId id="257" r:id="rId4"/>
    <p:sldId id="284" r:id="rId5"/>
    <p:sldId id="286" r:id="rId6"/>
    <p:sldId id="289" r:id="rId7"/>
    <p:sldId id="285" r:id="rId8"/>
    <p:sldId id="307" r:id="rId9"/>
    <p:sldId id="310" r:id="rId10"/>
    <p:sldId id="258" r:id="rId11"/>
    <p:sldId id="312" r:id="rId12"/>
    <p:sldId id="259" r:id="rId13"/>
    <p:sldId id="313" r:id="rId14"/>
    <p:sldId id="314" r:id="rId15"/>
    <p:sldId id="260" r:id="rId16"/>
    <p:sldId id="294" r:id="rId17"/>
    <p:sldId id="315" r:id="rId18"/>
    <p:sldId id="261" r:id="rId19"/>
    <p:sldId id="316" r:id="rId20"/>
    <p:sldId id="317" r:id="rId21"/>
    <p:sldId id="318" r:id="rId22"/>
    <p:sldId id="319" r:id="rId23"/>
    <p:sldId id="320" r:id="rId24"/>
    <p:sldId id="321" r:id="rId25"/>
    <p:sldId id="322" r:id="rId26"/>
    <p:sldId id="323" r:id="rId27"/>
    <p:sldId id="324" r:id="rId28"/>
    <p:sldId id="267" r:id="rId29"/>
    <p:sldId id="262" r:id="rId30"/>
    <p:sldId id="263" r:id="rId31"/>
    <p:sldId id="264" r:id="rId32"/>
    <p:sldId id="265" r:id="rId33"/>
    <p:sldId id="266" r:id="rId34"/>
    <p:sldId id="268" r:id="rId35"/>
    <p:sldId id="269" r:id="rId36"/>
    <p:sldId id="271" r:id="rId37"/>
    <p:sldId id="273" r:id="rId38"/>
    <p:sldId id="326" r:id="rId39"/>
    <p:sldId id="275" r:id="rId40"/>
    <p:sldId id="276" r:id="rId41"/>
    <p:sldId id="277" r:id="rId42"/>
    <p:sldId id="278" r:id="rId43"/>
    <p:sldId id="327" r:id="rId44"/>
    <p:sldId id="279" r:id="rId45"/>
    <p:sldId id="280" r:id="rId46"/>
    <p:sldId id="282" r:id="rId47"/>
    <p:sldId id="283" r:id="rId48"/>
    <p:sldId id="32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39" autoAdjust="0"/>
  </p:normalViewPr>
  <p:slideViewPr>
    <p:cSldViewPr snapToGrid="0" snapToObjects="1">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71675-F78D-4373-A54D-C9E944F3CBEB}"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A3769A0-9370-4F98-A4CB-3E5A37436304}">
      <dgm:prSet/>
      <dgm:spPr/>
      <dgm:t>
        <a:bodyPr/>
        <a:lstStyle/>
        <a:p>
          <a:pPr>
            <a:lnSpc>
              <a:spcPct val="100000"/>
            </a:lnSpc>
          </a:pPr>
          <a:r>
            <a:rPr lang="en-US"/>
            <a:t>• Define coaching</a:t>
          </a:r>
        </a:p>
      </dgm:t>
    </dgm:pt>
    <dgm:pt modelId="{FC0C826F-4B5C-4C82-8CF6-2091D370CADF}" type="parTrans" cxnId="{3269559C-2D39-4E86-B265-6F259CBDCCF1}">
      <dgm:prSet/>
      <dgm:spPr/>
      <dgm:t>
        <a:bodyPr/>
        <a:lstStyle/>
        <a:p>
          <a:endParaRPr lang="en-US"/>
        </a:p>
      </dgm:t>
    </dgm:pt>
    <dgm:pt modelId="{BC891484-A2AF-402A-BAA0-8BE22962D3E5}" type="sibTrans" cxnId="{3269559C-2D39-4E86-B265-6F259CBDCCF1}">
      <dgm:prSet/>
      <dgm:spPr/>
      <dgm:t>
        <a:bodyPr/>
        <a:lstStyle/>
        <a:p>
          <a:endParaRPr lang="en-US"/>
        </a:p>
      </dgm:t>
    </dgm:pt>
    <dgm:pt modelId="{87A89F97-81C6-4329-B76D-A7596B3F99EF}">
      <dgm:prSet/>
      <dgm:spPr/>
      <dgm:t>
        <a:bodyPr/>
        <a:lstStyle/>
        <a:p>
          <a:pPr>
            <a:lnSpc>
              <a:spcPct val="100000"/>
            </a:lnSpc>
          </a:pPr>
          <a:r>
            <a:rPr lang="en-US"/>
            <a:t>• Distinguish coaching vs mentoring/advising</a:t>
          </a:r>
        </a:p>
      </dgm:t>
    </dgm:pt>
    <dgm:pt modelId="{DAAD5588-074D-41FD-965F-4C867836CD8C}" type="parTrans" cxnId="{90FAB980-52AF-4A44-B234-66B91572D9A9}">
      <dgm:prSet/>
      <dgm:spPr/>
      <dgm:t>
        <a:bodyPr/>
        <a:lstStyle/>
        <a:p>
          <a:endParaRPr lang="en-US"/>
        </a:p>
      </dgm:t>
    </dgm:pt>
    <dgm:pt modelId="{8AD2446A-9A69-4D2A-84A1-17A4DFF2D217}" type="sibTrans" cxnId="{90FAB980-52AF-4A44-B234-66B91572D9A9}">
      <dgm:prSet/>
      <dgm:spPr/>
      <dgm:t>
        <a:bodyPr/>
        <a:lstStyle/>
        <a:p>
          <a:endParaRPr lang="en-US"/>
        </a:p>
      </dgm:t>
    </dgm:pt>
    <dgm:pt modelId="{6E5219C4-1CD1-49AF-9739-1860AB6E678D}">
      <dgm:prSet/>
      <dgm:spPr/>
      <dgm:t>
        <a:bodyPr/>
        <a:lstStyle/>
        <a:p>
          <a:pPr>
            <a:lnSpc>
              <a:spcPct val="100000"/>
            </a:lnSpc>
          </a:pPr>
          <a:r>
            <a:rPr lang="en-US"/>
            <a:t>• Practice core coaching skills</a:t>
          </a:r>
        </a:p>
      </dgm:t>
    </dgm:pt>
    <dgm:pt modelId="{093EFC4E-47E3-4F96-ADD4-260F615D2176}" type="parTrans" cxnId="{D47706F8-DD6C-4F92-AE94-BD57D5C15E4A}">
      <dgm:prSet/>
      <dgm:spPr/>
      <dgm:t>
        <a:bodyPr/>
        <a:lstStyle/>
        <a:p>
          <a:endParaRPr lang="en-US"/>
        </a:p>
      </dgm:t>
    </dgm:pt>
    <dgm:pt modelId="{5F832536-666B-4E07-8AB6-9210AF376AB6}" type="sibTrans" cxnId="{D47706F8-DD6C-4F92-AE94-BD57D5C15E4A}">
      <dgm:prSet/>
      <dgm:spPr/>
      <dgm:t>
        <a:bodyPr/>
        <a:lstStyle/>
        <a:p>
          <a:endParaRPr lang="en-US"/>
        </a:p>
      </dgm:t>
    </dgm:pt>
    <dgm:pt modelId="{E6B8908E-50E0-40F8-BF6D-F571D704631F}" type="pres">
      <dgm:prSet presAssocID="{4BD71675-F78D-4373-A54D-C9E944F3CBEB}" presName="root" presStyleCnt="0">
        <dgm:presLayoutVars>
          <dgm:dir/>
          <dgm:resizeHandles val="exact"/>
        </dgm:presLayoutVars>
      </dgm:prSet>
      <dgm:spPr/>
    </dgm:pt>
    <dgm:pt modelId="{0E01433A-419B-430D-AFFB-1B1174CBD16D}" type="pres">
      <dgm:prSet presAssocID="{EA3769A0-9370-4F98-A4CB-3E5A37436304}" presName="compNode" presStyleCnt="0"/>
      <dgm:spPr/>
    </dgm:pt>
    <dgm:pt modelId="{07185348-3B66-4010-98E8-6E9B5B1A7B33}" type="pres">
      <dgm:prSet presAssocID="{EA3769A0-9370-4F98-A4CB-3E5A37436304}" presName="bgRect" presStyleLbl="bgShp" presStyleIdx="0" presStyleCnt="3" custLinFactNeighborX="-1145" custLinFactNeighborY="-50043"/>
      <dgm:spPr/>
    </dgm:pt>
    <dgm:pt modelId="{C277CC63-38BA-4851-A170-1F5250BD3E72}" type="pres">
      <dgm:prSet presAssocID="{EA3769A0-9370-4F98-A4CB-3E5A374363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13BC7CA0-C5E7-439B-B176-76702A6B2FF2}" type="pres">
      <dgm:prSet presAssocID="{EA3769A0-9370-4F98-A4CB-3E5A37436304}" presName="spaceRect" presStyleCnt="0"/>
      <dgm:spPr/>
    </dgm:pt>
    <dgm:pt modelId="{E8C8B0FF-6886-4F17-8DC0-7164B4950DF0}" type="pres">
      <dgm:prSet presAssocID="{EA3769A0-9370-4F98-A4CB-3E5A37436304}" presName="parTx" presStyleLbl="revTx" presStyleIdx="0" presStyleCnt="3">
        <dgm:presLayoutVars>
          <dgm:chMax val="0"/>
          <dgm:chPref val="0"/>
        </dgm:presLayoutVars>
      </dgm:prSet>
      <dgm:spPr/>
    </dgm:pt>
    <dgm:pt modelId="{C2DF6ABC-8217-4CD7-BD9E-D47356D2BF6E}" type="pres">
      <dgm:prSet presAssocID="{BC891484-A2AF-402A-BAA0-8BE22962D3E5}" presName="sibTrans" presStyleCnt="0"/>
      <dgm:spPr/>
    </dgm:pt>
    <dgm:pt modelId="{21631176-02A5-4AB1-B5D3-C702118B2C3B}" type="pres">
      <dgm:prSet presAssocID="{87A89F97-81C6-4329-B76D-A7596B3F99EF}" presName="compNode" presStyleCnt="0"/>
      <dgm:spPr/>
    </dgm:pt>
    <dgm:pt modelId="{DA618BA1-A1C9-43AB-896B-D02688452DA7}" type="pres">
      <dgm:prSet presAssocID="{87A89F97-81C6-4329-B76D-A7596B3F99EF}" presName="bgRect" presStyleLbl="bgShp" presStyleIdx="1" presStyleCnt="3"/>
      <dgm:spPr/>
    </dgm:pt>
    <dgm:pt modelId="{861DE407-D19A-4360-99A6-E794104B41BF}" type="pres">
      <dgm:prSet presAssocID="{87A89F97-81C6-4329-B76D-A7596B3F99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746C9BBB-61C6-4B3C-9A6E-5CF117F641EB}" type="pres">
      <dgm:prSet presAssocID="{87A89F97-81C6-4329-B76D-A7596B3F99EF}" presName="spaceRect" presStyleCnt="0"/>
      <dgm:spPr/>
    </dgm:pt>
    <dgm:pt modelId="{B188834E-D4A3-4058-9058-543412A8836E}" type="pres">
      <dgm:prSet presAssocID="{87A89F97-81C6-4329-B76D-A7596B3F99EF}" presName="parTx" presStyleLbl="revTx" presStyleIdx="1" presStyleCnt="3">
        <dgm:presLayoutVars>
          <dgm:chMax val="0"/>
          <dgm:chPref val="0"/>
        </dgm:presLayoutVars>
      </dgm:prSet>
      <dgm:spPr/>
    </dgm:pt>
    <dgm:pt modelId="{B056CB3C-002C-4FAB-827E-B745A66F20AB}" type="pres">
      <dgm:prSet presAssocID="{8AD2446A-9A69-4D2A-84A1-17A4DFF2D217}" presName="sibTrans" presStyleCnt="0"/>
      <dgm:spPr/>
    </dgm:pt>
    <dgm:pt modelId="{9B9155F9-4AC9-4FBF-9F03-30D1A40A91AC}" type="pres">
      <dgm:prSet presAssocID="{6E5219C4-1CD1-49AF-9739-1860AB6E678D}" presName="compNode" presStyleCnt="0"/>
      <dgm:spPr/>
    </dgm:pt>
    <dgm:pt modelId="{1CA2C468-EF50-41E4-AFE2-6675B4A88C48}" type="pres">
      <dgm:prSet presAssocID="{6E5219C4-1CD1-49AF-9739-1860AB6E678D}" presName="bgRect" presStyleLbl="bgShp" presStyleIdx="2" presStyleCnt="3"/>
      <dgm:spPr/>
    </dgm:pt>
    <dgm:pt modelId="{F3598CDF-2A0B-466D-B29F-4EEA77764FDD}" type="pres">
      <dgm:prSet presAssocID="{6E5219C4-1CD1-49AF-9739-1860AB6E67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E0459A5-5F74-41BB-9321-4795C7593C15}" type="pres">
      <dgm:prSet presAssocID="{6E5219C4-1CD1-49AF-9739-1860AB6E678D}" presName="spaceRect" presStyleCnt="0"/>
      <dgm:spPr/>
    </dgm:pt>
    <dgm:pt modelId="{DAAF5548-99DA-4414-A53D-17F91475F4F9}" type="pres">
      <dgm:prSet presAssocID="{6E5219C4-1CD1-49AF-9739-1860AB6E678D}" presName="parTx" presStyleLbl="revTx" presStyleIdx="2" presStyleCnt="3">
        <dgm:presLayoutVars>
          <dgm:chMax val="0"/>
          <dgm:chPref val="0"/>
        </dgm:presLayoutVars>
      </dgm:prSet>
      <dgm:spPr/>
    </dgm:pt>
  </dgm:ptLst>
  <dgm:cxnLst>
    <dgm:cxn modelId="{1A30E56B-0EDA-4732-AF59-BD7DC64BF3B4}" type="presOf" srcId="{4BD71675-F78D-4373-A54D-C9E944F3CBEB}" destId="{E6B8908E-50E0-40F8-BF6D-F571D704631F}" srcOrd="0" destOrd="0" presId="urn:microsoft.com/office/officeart/2018/2/layout/IconVerticalSolidList"/>
    <dgm:cxn modelId="{90FAB980-52AF-4A44-B234-66B91572D9A9}" srcId="{4BD71675-F78D-4373-A54D-C9E944F3CBEB}" destId="{87A89F97-81C6-4329-B76D-A7596B3F99EF}" srcOrd="1" destOrd="0" parTransId="{DAAD5588-074D-41FD-965F-4C867836CD8C}" sibTransId="{8AD2446A-9A69-4D2A-84A1-17A4DFF2D217}"/>
    <dgm:cxn modelId="{3269559C-2D39-4E86-B265-6F259CBDCCF1}" srcId="{4BD71675-F78D-4373-A54D-C9E944F3CBEB}" destId="{EA3769A0-9370-4F98-A4CB-3E5A37436304}" srcOrd="0" destOrd="0" parTransId="{FC0C826F-4B5C-4C82-8CF6-2091D370CADF}" sibTransId="{BC891484-A2AF-402A-BAA0-8BE22962D3E5}"/>
    <dgm:cxn modelId="{970948B8-13C8-4EC3-86C9-B74A0C3E859B}" type="presOf" srcId="{87A89F97-81C6-4329-B76D-A7596B3F99EF}" destId="{B188834E-D4A3-4058-9058-543412A8836E}" srcOrd="0" destOrd="0" presId="urn:microsoft.com/office/officeart/2018/2/layout/IconVerticalSolidList"/>
    <dgm:cxn modelId="{362948BE-7F6A-4873-B379-643A4E11D62B}" type="presOf" srcId="{EA3769A0-9370-4F98-A4CB-3E5A37436304}" destId="{E8C8B0FF-6886-4F17-8DC0-7164B4950DF0}" srcOrd="0" destOrd="0" presId="urn:microsoft.com/office/officeart/2018/2/layout/IconVerticalSolidList"/>
    <dgm:cxn modelId="{273310D4-A68D-4BFD-A5AE-4F3C83AB1F06}" type="presOf" srcId="{6E5219C4-1CD1-49AF-9739-1860AB6E678D}" destId="{DAAF5548-99DA-4414-A53D-17F91475F4F9}" srcOrd="0" destOrd="0" presId="urn:microsoft.com/office/officeart/2018/2/layout/IconVerticalSolidList"/>
    <dgm:cxn modelId="{D47706F8-DD6C-4F92-AE94-BD57D5C15E4A}" srcId="{4BD71675-F78D-4373-A54D-C9E944F3CBEB}" destId="{6E5219C4-1CD1-49AF-9739-1860AB6E678D}" srcOrd="2" destOrd="0" parTransId="{093EFC4E-47E3-4F96-ADD4-260F615D2176}" sibTransId="{5F832536-666B-4E07-8AB6-9210AF376AB6}"/>
    <dgm:cxn modelId="{1C913F35-1873-4700-9FF4-776B67DB32A8}" type="presParOf" srcId="{E6B8908E-50E0-40F8-BF6D-F571D704631F}" destId="{0E01433A-419B-430D-AFFB-1B1174CBD16D}" srcOrd="0" destOrd="0" presId="urn:microsoft.com/office/officeart/2018/2/layout/IconVerticalSolidList"/>
    <dgm:cxn modelId="{2AAEAC5C-0772-4562-AAA2-4BE12AC9C5FF}" type="presParOf" srcId="{0E01433A-419B-430D-AFFB-1B1174CBD16D}" destId="{07185348-3B66-4010-98E8-6E9B5B1A7B33}" srcOrd="0" destOrd="0" presId="urn:microsoft.com/office/officeart/2018/2/layout/IconVerticalSolidList"/>
    <dgm:cxn modelId="{863FB2AA-CA42-4560-BCA2-C9BF95A5303A}" type="presParOf" srcId="{0E01433A-419B-430D-AFFB-1B1174CBD16D}" destId="{C277CC63-38BA-4851-A170-1F5250BD3E72}" srcOrd="1" destOrd="0" presId="urn:microsoft.com/office/officeart/2018/2/layout/IconVerticalSolidList"/>
    <dgm:cxn modelId="{18A6E637-8322-4BE4-AE30-94BEF70514B1}" type="presParOf" srcId="{0E01433A-419B-430D-AFFB-1B1174CBD16D}" destId="{13BC7CA0-C5E7-439B-B176-76702A6B2FF2}" srcOrd="2" destOrd="0" presId="urn:microsoft.com/office/officeart/2018/2/layout/IconVerticalSolidList"/>
    <dgm:cxn modelId="{3883AC39-6B93-4209-BEAF-9516056C5C06}" type="presParOf" srcId="{0E01433A-419B-430D-AFFB-1B1174CBD16D}" destId="{E8C8B0FF-6886-4F17-8DC0-7164B4950DF0}" srcOrd="3" destOrd="0" presId="urn:microsoft.com/office/officeart/2018/2/layout/IconVerticalSolidList"/>
    <dgm:cxn modelId="{28A3C1BE-6665-422A-B6BF-4CE555380EE4}" type="presParOf" srcId="{E6B8908E-50E0-40F8-BF6D-F571D704631F}" destId="{C2DF6ABC-8217-4CD7-BD9E-D47356D2BF6E}" srcOrd="1" destOrd="0" presId="urn:microsoft.com/office/officeart/2018/2/layout/IconVerticalSolidList"/>
    <dgm:cxn modelId="{211D7957-8923-4758-95BD-72F395DA1579}" type="presParOf" srcId="{E6B8908E-50E0-40F8-BF6D-F571D704631F}" destId="{21631176-02A5-4AB1-B5D3-C702118B2C3B}" srcOrd="2" destOrd="0" presId="urn:microsoft.com/office/officeart/2018/2/layout/IconVerticalSolidList"/>
    <dgm:cxn modelId="{4FA2323B-4D29-4B5D-BEC2-0695EA1EA1AE}" type="presParOf" srcId="{21631176-02A5-4AB1-B5D3-C702118B2C3B}" destId="{DA618BA1-A1C9-43AB-896B-D02688452DA7}" srcOrd="0" destOrd="0" presId="urn:microsoft.com/office/officeart/2018/2/layout/IconVerticalSolidList"/>
    <dgm:cxn modelId="{EB793340-8B2B-4F8C-A279-B69ED192927C}" type="presParOf" srcId="{21631176-02A5-4AB1-B5D3-C702118B2C3B}" destId="{861DE407-D19A-4360-99A6-E794104B41BF}" srcOrd="1" destOrd="0" presId="urn:microsoft.com/office/officeart/2018/2/layout/IconVerticalSolidList"/>
    <dgm:cxn modelId="{F922DD01-67C7-40C9-B2B5-FCB53083E4A6}" type="presParOf" srcId="{21631176-02A5-4AB1-B5D3-C702118B2C3B}" destId="{746C9BBB-61C6-4B3C-9A6E-5CF117F641EB}" srcOrd="2" destOrd="0" presId="urn:microsoft.com/office/officeart/2018/2/layout/IconVerticalSolidList"/>
    <dgm:cxn modelId="{EBE22A6E-FCFA-4B64-937B-AC1DA4029807}" type="presParOf" srcId="{21631176-02A5-4AB1-B5D3-C702118B2C3B}" destId="{B188834E-D4A3-4058-9058-543412A8836E}" srcOrd="3" destOrd="0" presId="urn:microsoft.com/office/officeart/2018/2/layout/IconVerticalSolidList"/>
    <dgm:cxn modelId="{05389F48-8566-4BD6-9A55-3E7E6754A103}" type="presParOf" srcId="{E6B8908E-50E0-40F8-BF6D-F571D704631F}" destId="{B056CB3C-002C-4FAB-827E-B745A66F20AB}" srcOrd="3" destOrd="0" presId="urn:microsoft.com/office/officeart/2018/2/layout/IconVerticalSolidList"/>
    <dgm:cxn modelId="{7E93AB71-DD5B-45B3-B6C8-E9603BC6BAD5}" type="presParOf" srcId="{E6B8908E-50E0-40F8-BF6D-F571D704631F}" destId="{9B9155F9-4AC9-4FBF-9F03-30D1A40A91AC}" srcOrd="4" destOrd="0" presId="urn:microsoft.com/office/officeart/2018/2/layout/IconVerticalSolidList"/>
    <dgm:cxn modelId="{FA662B71-E080-4B16-9B83-F08F0C8DD534}" type="presParOf" srcId="{9B9155F9-4AC9-4FBF-9F03-30D1A40A91AC}" destId="{1CA2C468-EF50-41E4-AFE2-6675B4A88C48}" srcOrd="0" destOrd="0" presId="urn:microsoft.com/office/officeart/2018/2/layout/IconVerticalSolidList"/>
    <dgm:cxn modelId="{414DE8A9-7CBC-4B19-ABBF-1B8A9B6D80E2}" type="presParOf" srcId="{9B9155F9-4AC9-4FBF-9F03-30D1A40A91AC}" destId="{F3598CDF-2A0B-466D-B29F-4EEA77764FDD}" srcOrd="1" destOrd="0" presId="urn:microsoft.com/office/officeart/2018/2/layout/IconVerticalSolidList"/>
    <dgm:cxn modelId="{CF81D78C-C3AF-4C84-A785-4041F0F04EB1}" type="presParOf" srcId="{9B9155F9-4AC9-4FBF-9F03-30D1A40A91AC}" destId="{7E0459A5-5F74-41BB-9321-4795C7593C15}" srcOrd="2" destOrd="0" presId="urn:microsoft.com/office/officeart/2018/2/layout/IconVerticalSolidList"/>
    <dgm:cxn modelId="{AD714F0D-F4D8-4837-8857-66E43071E0F6}" type="presParOf" srcId="{9B9155F9-4AC9-4FBF-9F03-30D1A40A91AC}" destId="{DAAF5548-99DA-4414-A53D-17F91475F4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0E7D5-F98F-4BE5-9C56-CF10F3B1596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5D2F037D-42FC-4D9E-84C0-72D02BC8F35F}">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STAGE 1: Current Scenario</a:t>
          </a:r>
        </a:p>
      </dgm:t>
    </dgm:pt>
    <dgm:pt modelId="{C15C02E3-79D3-4DDF-9A5B-A864E49A31AF}" type="parTrans" cxnId="{6BB306E0-343A-4CFF-B56B-C5E1A25EB20A}">
      <dgm:prSet/>
      <dgm:spPr/>
      <dgm:t>
        <a:bodyPr/>
        <a:lstStyle/>
        <a:p>
          <a:endParaRPr lang="en-US"/>
        </a:p>
      </dgm:t>
    </dgm:pt>
    <dgm:pt modelId="{02CDC874-64CB-4CCE-BC94-EDB000DAB595}" type="sibTrans" cxnId="{6BB306E0-343A-4CFF-B56B-C5E1A25EB20A}">
      <dgm:prSet/>
      <dgm:spPr/>
      <dgm:t>
        <a:bodyPr/>
        <a:lstStyle/>
        <a:p>
          <a:endParaRPr lang="en-US"/>
        </a:p>
      </dgm:t>
    </dgm:pt>
    <dgm:pt modelId="{EBE17935-2918-4D4A-BB18-82DB03580D14}">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1a: The story (What’s going on?)</a:t>
          </a:r>
        </a:p>
      </dgm:t>
    </dgm:pt>
    <dgm:pt modelId="{11B73CBF-EC7E-4712-8FE1-6B88DDEA2345}" type="parTrans" cxnId="{EE5282D4-3310-4840-BCEC-B895A25E674A}">
      <dgm:prSet/>
      <dgm:spPr/>
      <dgm:t>
        <a:bodyPr/>
        <a:lstStyle/>
        <a:p>
          <a:endParaRPr lang="en-US"/>
        </a:p>
      </dgm:t>
    </dgm:pt>
    <dgm:pt modelId="{6F31C594-969B-4635-86D7-9BEF322295E0}" type="sibTrans" cxnId="{EE5282D4-3310-4840-BCEC-B895A25E674A}">
      <dgm:prSet/>
      <dgm:spPr/>
      <dgm:t>
        <a:bodyPr/>
        <a:lstStyle/>
        <a:p>
          <a:endParaRPr lang="en-US"/>
        </a:p>
      </dgm:t>
    </dgm:pt>
    <dgm:pt modelId="{5C76877B-AE6C-49FF-8EFC-40F1F20A3172}">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STAGE 2: Preferred Scenario</a:t>
          </a:r>
        </a:p>
      </dgm:t>
    </dgm:pt>
    <dgm:pt modelId="{14B0D19B-CB3B-43A8-93D6-A0F4E14385C1}" type="parTrans" cxnId="{C0530A10-70BD-40C1-B94E-E81378618ABE}">
      <dgm:prSet/>
      <dgm:spPr/>
      <dgm:t>
        <a:bodyPr/>
        <a:lstStyle/>
        <a:p>
          <a:endParaRPr lang="en-US"/>
        </a:p>
      </dgm:t>
    </dgm:pt>
    <dgm:pt modelId="{8E4EBB0D-C1BA-4777-9CA8-BF3F8EE4C149}" type="sibTrans" cxnId="{C0530A10-70BD-40C1-B94E-E81378618ABE}">
      <dgm:prSet/>
      <dgm:spPr/>
      <dgm:t>
        <a:bodyPr/>
        <a:lstStyle/>
        <a:p>
          <a:endParaRPr lang="en-US"/>
        </a:p>
      </dgm:t>
    </dgm:pt>
    <dgm:pt modelId="{4F03FBE1-353E-466F-9A26-B3FA1259B343}">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2a: Possibilities (Ideally, What do I want instead?)</a:t>
          </a:r>
        </a:p>
      </dgm:t>
    </dgm:pt>
    <dgm:pt modelId="{7643C026-E23C-4CA4-8152-F8440401BE44}" type="parTrans" cxnId="{DF3DDC66-8E07-429C-9AF4-7AE7DFBC9017}">
      <dgm:prSet/>
      <dgm:spPr/>
      <dgm:t>
        <a:bodyPr/>
        <a:lstStyle/>
        <a:p>
          <a:endParaRPr lang="en-US"/>
        </a:p>
      </dgm:t>
    </dgm:pt>
    <dgm:pt modelId="{380615C3-B439-4AF8-BA48-1180B3F0B9AE}" type="sibTrans" cxnId="{DF3DDC66-8E07-429C-9AF4-7AE7DFBC9017}">
      <dgm:prSet/>
      <dgm:spPr/>
      <dgm:t>
        <a:bodyPr/>
        <a:lstStyle/>
        <a:p>
          <a:endParaRPr lang="en-US"/>
        </a:p>
      </dgm:t>
    </dgm:pt>
    <dgm:pt modelId="{2816614F-B76B-4B88-A328-DE4A998DBC0D}">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2b: Change agenda (SMART goals)</a:t>
          </a:r>
        </a:p>
      </dgm:t>
    </dgm:pt>
    <dgm:pt modelId="{AF7C6CEF-F0BA-4380-9131-D751161BD8CA}" type="parTrans" cxnId="{C35A6E17-F2E0-4A46-9978-612A4E8D0395}">
      <dgm:prSet/>
      <dgm:spPr/>
      <dgm:t>
        <a:bodyPr/>
        <a:lstStyle/>
        <a:p>
          <a:endParaRPr lang="en-US"/>
        </a:p>
      </dgm:t>
    </dgm:pt>
    <dgm:pt modelId="{02E6E5A6-A07B-4D3F-97CE-95B546A93582}" type="sibTrans" cxnId="{C35A6E17-F2E0-4A46-9978-612A4E8D0395}">
      <dgm:prSet/>
      <dgm:spPr/>
      <dgm:t>
        <a:bodyPr/>
        <a:lstStyle/>
        <a:p>
          <a:endParaRPr lang="en-US"/>
        </a:p>
      </dgm:t>
    </dgm:pt>
    <dgm:pt modelId="{988C31B8-5C5E-4961-9D3F-0F760730FB83}">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STAGE 3: Action Strategies</a:t>
          </a:r>
        </a:p>
      </dgm:t>
    </dgm:pt>
    <dgm:pt modelId="{271336EB-D415-4499-898B-F05DBB9ED003}" type="parTrans" cxnId="{C6B53DA9-EF34-4FB0-B4FB-E896DDAFBC34}">
      <dgm:prSet/>
      <dgm:spPr/>
      <dgm:t>
        <a:bodyPr/>
        <a:lstStyle/>
        <a:p>
          <a:endParaRPr lang="en-US"/>
        </a:p>
      </dgm:t>
    </dgm:pt>
    <dgm:pt modelId="{07F2CD0F-9269-4E17-9581-351290AC6754}" type="sibTrans" cxnId="{C6B53DA9-EF34-4FB0-B4FB-E896DDAFBC34}">
      <dgm:prSet/>
      <dgm:spPr/>
      <dgm:t>
        <a:bodyPr/>
        <a:lstStyle/>
        <a:p>
          <a:endParaRPr lang="en-US"/>
        </a:p>
      </dgm:t>
    </dgm:pt>
    <dgm:pt modelId="{BA48CC87-716B-49C7-B59E-7C52B2FB9BE3}">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3a: Possible actions (How many ways are there?)</a:t>
          </a:r>
        </a:p>
      </dgm:t>
    </dgm:pt>
    <dgm:pt modelId="{30D60140-863D-4B71-8FC7-7829A471138D}" type="parTrans" cxnId="{94AF919C-67BC-4126-A5B8-AEE60C5C3F36}">
      <dgm:prSet/>
      <dgm:spPr/>
      <dgm:t>
        <a:bodyPr/>
        <a:lstStyle/>
        <a:p>
          <a:endParaRPr lang="en-US"/>
        </a:p>
      </dgm:t>
    </dgm:pt>
    <dgm:pt modelId="{0BA9A16E-8CB4-462A-BA61-E2C52F93539F}" type="sibTrans" cxnId="{94AF919C-67BC-4126-A5B8-AEE60C5C3F36}">
      <dgm:prSet/>
      <dgm:spPr/>
      <dgm:t>
        <a:bodyPr/>
        <a:lstStyle/>
        <a:p>
          <a:endParaRPr lang="en-US"/>
        </a:p>
      </dgm:t>
    </dgm:pt>
    <dgm:pt modelId="{B0610339-1C36-4743-A248-1995323B1926}">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3b: Best fit strategies (What will work for me?)</a:t>
          </a:r>
        </a:p>
      </dgm:t>
    </dgm:pt>
    <dgm:pt modelId="{7BFDFFC4-4558-40FA-91F3-80205620270F}" type="parTrans" cxnId="{19666325-DCA8-4856-B338-BF151C6078C9}">
      <dgm:prSet/>
      <dgm:spPr/>
      <dgm:t>
        <a:bodyPr/>
        <a:lstStyle/>
        <a:p>
          <a:endParaRPr lang="en-US"/>
        </a:p>
      </dgm:t>
    </dgm:pt>
    <dgm:pt modelId="{7989564C-BB18-4D2B-B5BB-AAFB947B0574}" type="sibTrans" cxnId="{19666325-DCA8-4856-B338-BF151C6078C9}">
      <dgm:prSet/>
      <dgm:spPr/>
      <dgm:t>
        <a:bodyPr/>
        <a:lstStyle/>
        <a:p>
          <a:endParaRPr lang="en-US"/>
        </a:p>
      </dgm:t>
    </dgm:pt>
    <dgm:pt modelId="{8A225DB0-E6A7-40B5-B47C-38F83B29F60C}">
      <dgm:prSe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1b: Blind spots (What’s really going on?)</a:t>
          </a:r>
        </a:p>
      </dgm:t>
    </dgm:pt>
    <dgm:pt modelId="{BCA6ABC4-9816-4AC3-BFED-A95D53E2B114}" type="parTrans" cxnId="{9C69F3B6-7CF1-4685-A58F-D7176E6772AA}">
      <dgm:prSet/>
      <dgm:spPr/>
      <dgm:t>
        <a:bodyPr/>
        <a:lstStyle/>
        <a:p>
          <a:endParaRPr lang="en-US"/>
        </a:p>
      </dgm:t>
    </dgm:pt>
    <dgm:pt modelId="{3C37AFEB-73B2-46B6-B52A-DF4C672FEF65}" type="sibTrans" cxnId="{9C69F3B6-7CF1-4685-A58F-D7176E6772AA}">
      <dgm:prSet/>
      <dgm:spPr/>
      <dgm:t>
        <a:bodyPr/>
        <a:lstStyle/>
        <a:p>
          <a:endParaRPr lang="en-US"/>
        </a:p>
      </dgm:t>
    </dgm:pt>
    <dgm:pt modelId="{4600EF10-0DC9-4910-8F68-B8FC15797B65}">
      <dgm:prSe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1c: Leveraging (Focusing &amp; Prioritizing)</a:t>
          </a:r>
        </a:p>
      </dgm:t>
    </dgm:pt>
    <dgm:pt modelId="{5E984409-17BC-40EC-87CA-C865B5747515}" type="parTrans" cxnId="{848F1C1E-3D89-4981-B062-091EBEF39103}">
      <dgm:prSet/>
      <dgm:spPr/>
      <dgm:t>
        <a:bodyPr/>
        <a:lstStyle/>
        <a:p>
          <a:endParaRPr lang="en-US"/>
        </a:p>
      </dgm:t>
    </dgm:pt>
    <dgm:pt modelId="{E9BAA50B-498D-4E6F-882D-39CFB06A445B}" type="sibTrans" cxnId="{848F1C1E-3D89-4981-B062-091EBEF39103}">
      <dgm:prSet/>
      <dgm:spPr/>
      <dgm:t>
        <a:bodyPr/>
        <a:lstStyle/>
        <a:p>
          <a:endParaRPr lang="en-US"/>
        </a:p>
      </dgm:t>
    </dgm:pt>
    <dgm:pt modelId="{BEC40361-FEB4-47AC-A783-51779E0C0977}">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2c: Commitment (Check goals are right)</a:t>
          </a:r>
        </a:p>
      </dgm:t>
    </dgm:pt>
    <dgm:pt modelId="{5E349AC9-430D-470C-92CD-03EDE3B1C403}" type="parTrans" cxnId="{A12DD2A8-43B1-48A6-B411-A2618E787946}">
      <dgm:prSet/>
      <dgm:spPr/>
      <dgm:t>
        <a:bodyPr/>
        <a:lstStyle/>
        <a:p>
          <a:endParaRPr lang="en-US"/>
        </a:p>
      </dgm:t>
    </dgm:pt>
    <dgm:pt modelId="{F559BD4C-51BF-47B6-9C8B-F4ECFCE8EAFC}" type="sibTrans" cxnId="{A12DD2A8-43B1-48A6-B411-A2618E787946}">
      <dgm:prSet/>
      <dgm:spPr/>
      <dgm:t>
        <a:bodyPr/>
        <a:lstStyle/>
        <a:p>
          <a:endParaRPr lang="en-US"/>
        </a:p>
      </dgm:t>
    </dgm:pt>
    <dgm:pt modelId="{26D7A4D8-0246-4BA1-BF48-DBCBBBA0192F}">
      <dgm:prSet phldrT="[Text]"/>
      <dgm:spPr/>
      <dgm:t>
        <a:bodyPr/>
        <a:lstStyle/>
        <a:p>
          <a:r>
            <a:rPr lang="en-US" dirty="0">
              <a:latin typeface="Segoe UI" panose="020B0502040204020203" pitchFamily="34" charset="0"/>
              <a:ea typeface="Segoe UI" panose="020B0502040204020203" pitchFamily="34" charset="0"/>
              <a:cs typeface="Segoe UI" panose="020B0502040204020203" pitchFamily="34" charset="0"/>
            </a:rPr>
            <a:t>3c: Plan (What next &amp; when?)</a:t>
          </a:r>
        </a:p>
      </dgm:t>
    </dgm:pt>
    <dgm:pt modelId="{77A44A3D-9031-4055-9A33-332A122B7D0F}" type="parTrans" cxnId="{6FBA123B-345E-4499-8F10-29042AA0794B}">
      <dgm:prSet/>
      <dgm:spPr/>
      <dgm:t>
        <a:bodyPr/>
        <a:lstStyle/>
        <a:p>
          <a:endParaRPr lang="en-US"/>
        </a:p>
      </dgm:t>
    </dgm:pt>
    <dgm:pt modelId="{0F32F597-D5F7-4591-B863-FC46BA002A72}" type="sibTrans" cxnId="{6FBA123B-345E-4499-8F10-29042AA0794B}">
      <dgm:prSet/>
      <dgm:spPr/>
      <dgm:t>
        <a:bodyPr/>
        <a:lstStyle/>
        <a:p>
          <a:endParaRPr lang="en-US"/>
        </a:p>
      </dgm:t>
    </dgm:pt>
    <dgm:pt modelId="{A7ECDE5A-234A-4689-9062-73A5EDEE5779}" type="pres">
      <dgm:prSet presAssocID="{1900E7D5-F98F-4BE5-9C56-CF10F3B1596D}" presName="Name0" presStyleCnt="0">
        <dgm:presLayoutVars>
          <dgm:dir/>
          <dgm:animLvl val="lvl"/>
          <dgm:resizeHandles val="exact"/>
        </dgm:presLayoutVars>
      </dgm:prSet>
      <dgm:spPr/>
    </dgm:pt>
    <dgm:pt modelId="{3073774D-B38B-498D-8EC5-E413D79E5B85}" type="pres">
      <dgm:prSet presAssocID="{988C31B8-5C5E-4961-9D3F-0F760730FB83}" presName="boxAndChildren" presStyleCnt="0"/>
      <dgm:spPr/>
    </dgm:pt>
    <dgm:pt modelId="{C740D6DD-E639-4D69-A90C-D06A9FCECB54}" type="pres">
      <dgm:prSet presAssocID="{988C31B8-5C5E-4961-9D3F-0F760730FB83}" presName="parentTextBox" presStyleLbl="node1" presStyleIdx="0" presStyleCnt="3"/>
      <dgm:spPr/>
    </dgm:pt>
    <dgm:pt modelId="{8D6289D7-7B64-40E7-8BD7-4160A486ECA4}" type="pres">
      <dgm:prSet presAssocID="{988C31B8-5C5E-4961-9D3F-0F760730FB83}" presName="entireBox" presStyleLbl="node1" presStyleIdx="0" presStyleCnt="3"/>
      <dgm:spPr/>
    </dgm:pt>
    <dgm:pt modelId="{2FA4511A-3A5A-4C3D-B285-7C8E13ADE4C2}" type="pres">
      <dgm:prSet presAssocID="{988C31B8-5C5E-4961-9D3F-0F760730FB83}" presName="descendantBox" presStyleCnt="0"/>
      <dgm:spPr/>
    </dgm:pt>
    <dgm:pt modelId="{982BB2CA-6ED6-48C0-93E4-AD8C418CE818}" type="pres">
      <dgm:prSet presAssocID="{BA48CC87-716B-49C7-B59E-7C52B2FB9BE3}" presName="childTextBox" presStyleLbl="fgAccFollowNode1" presStyleIdx="0" presStyleCnt="9">
        <dgm:presLayoutVars>
          <dgm:bulletEnabled val="1"/>
        </dgm:presLayoutVars>
      </dgm:prSet>
      <dgm:spPr/>
    </dgm:pt>
    <dgm:pt modelId="{E6D1BA81-B232-44D3-B753-AB08E32587ED}" type="pres">
      <dgm:prSet presAssocID="{B0610339-1C36-4743-A248-1995323B1926}" presName="childTextBox" presStyleLbl="fgAccFollowNode1" presStyleIdx="1" presStyleCnt="9">
        <dgm:presLayoutVars>
          <dgm:bulletEnabled val="1"/>
        </dgm:presLayoutVars>
      </dgm:prSet>
      <dgm:spPr/>
    </dgm:pt>
    <dgm:pt modelId="{E579B359-FA8F-46C5-9560-76F600453887}" type="pres">
      <dgm:prSet presAssocID="{26D7A4D8-0246-4BA1-BF48-DBCBBBA0192F}" presName="childTextBox" presStyleLbl="fgAccFollowNode1" presStyleIdx="2" presStyleCnt="9">
        <dgm:presLayoutVars>
          <dgm:bulletEnabled val="1"/>
        </dgm:presLayoutVars>
      </dgm:prSet>
      <dgm:spPr/>
    </dgm:pt>
    <dgm:pt modelId="{CDDF65B4-E307-4E55-A4AE-6C7946BF297A}" type="pres">
      <dgm:prSet presAssocID="{8E4EBB0D-C1BA-4777-9CA8-BF3F8EE4C149}" presName="sp" presStyleCnt="0"/>
      <dgm:spPr/>
    </dgm:pt>
    <dgm:pt modelId="{B8B93BD0-164D-4609-892F-0EF9D01073B9}" type="pres">
      <dgm:prSet presAssocID="{5C76877B-AE6C-49FF-8EFC-40F1F20A3172}" presName="arrowAndChildren" presStyleCnt="0"/>
      <dgm:spPr/>
    </dgm:pt>
    <dgm:pt modelId="{6AD50712-77D1-413A-A009-C2761BCA3860}" type="pres">
      <dgm:prSet presAssocID="{5C76877B-AE6C-49FF-8EFC-40F1F20A3172}" presName="parentTextArrow" presStyleLbl="node1" presStyleIdx="0" presStyleCnt="3"/>
      <dgm:spPr/>
    </dgm:pt>
    <dgm:pt modelId="{812758F3-6B80-4E9B-837E-5AB5B4C1667A}" type="pres">
      <dgm:prSet presAssocID="{5C76877B-AE6C-49FF-8EFC-40F1F20A3172}" presName="arrow" presStyleLbl="node1" presStyleIdx="1" presStyleCnt="3"/>
      <dgm:spPr/>
    </dgm:pt>
    <dgm:pt modelId="{D15638C2-FA7A-4024-B014-9E8035CAB427}" type="pres">
      <dgm:prSet presAssocID="{5C76877B-AE6C-49FF-8EFC-40F1F20A3172}" presName="descendantArrow" presStyleCnt="0"/>
      <dgm:spPr/>
    </dgm:pt>
    <dgm:pt modelId="{ED288528-E5C8-4A26-BD40-33090E225C67}" type="pres">
      <dgm:prSet presAssocID="{4F03FBE1-353E-466F-9A26-B3FA1259B343}" presName="childTextArrow" presStyleLbl="fgAccFollowNode1" presStyleIdx="3" presStyleCnt="9">
        <dgm:presLayoutVars>
          <dgm:bulletEnabled val="1"/>
        </dgm:presLayoutVars>
      </dgm:prSet>
      <dgm:spPr/>
    </dgm:pt>
    <dgm:pt modelId="{F6DFFE1B-4938-4C0F-953E-0936A550A49D}" type="pres">
      <dgm:prSet presAssocID="{2816614F-B76B-4B88-A328-DE4A998DBC0D}" presName="childTextArrow" presStyleLbl="fgAccFollowNode1" presStyleIdx="4" presStyleCnt="9">
        <dgm:presLayoutVars>
          <dgm:bulletEnabled val="1"/>
        </dgm:presLayoutVars>
      </dgm:prSet>
      <dgm:spPr/>
    </dgm:pt>
    <dgm:pt modelId="{BCF670AD-511B-4929-B577-8BD3486393B6}" type="pres">
      <dgm:prSet presAssocID="{BEC40361-FEB4-47AC-A783-51779E0C0977}" presName="childTextArrow" presStyleLbl="fgAccFollowNode1" presStyleIdx="5" presStyleCnt="9">
        <dgm:presLayoutVars>
          <dgm:bulletEnabled val="1"/>
        </dgm:presLayoutVars>
      </dgm:prSet>
      <dgm:spPr/>
    </dgm:pt>
    <dgm:pt modelId="{6784E7F2-6E36-49D7-886C-5F7E6BC5D489}" type="pres">
      <dgm:prSet presAssocID="{02CDC874-64CB-4CCE-BC94-EDB000DAB595}" presName="sp" presStyleCnt="0"/>
      <dgm:spPr/>
    </dgm:pt>
    <dgm:pt modelId="{3FECB0F1-4C30-4640-82AA-E64B1B065B82}" type="pres">
      <dgm:prSet presAssocID="{5D2F037D-42FC-4D9E-84C0-72D02BC8F35F}" presName="arrowAndChildren" presStyleCnt="0"/>
      <dgm:spPr/>
    </dgm:pt>
    <dgm:pt modelId="{88846871-0F78-42B7-894A-7DCE6D005469}" type="pres">
      <dgm:prSet presAssocID="{5D2F037D-42FC-4D9E-84C0-72D02BC8F35F}" presName="parentTextArrow" presStyleLbl="node1" presStyleIdx="1" presStyleCnt="3"/>
      <dgm:spPr/>
    </dgm:pt>
    <dgm:pt modelId="{6E570E0A-4476-4DA7-89F4-267A9C743282}" type="pres">
      <dgm:prSet presAssocID="{5D2F037D-42FC-4D9E-84C0-72D02BC8F35F}" presName="arrow" presStyleLbl="node1" presStyleIdx="2" presStyleCnt="3" custLinFactNeighborX="1750" custLinFactNeighborY="-46"/>
      <dgm:spPr/>
    </dgm:pt>
    <dgm:pt modelId="{BCE07945-4F12-4955-BF45-3D2A48E68CF3}" type="pres">
      <dgm:prSet presAssocID="{5D2F037D-42FC-4D9E-84C0-72D02BC8F35F}" presName="descendantArrow" presStyleCnt="0"/>
      <dgm:spPr/>
    </dgm:pt>
    <dgm:pt modelId="{707E1AB4-1CB1-4F36-A457-1C37108B9A2F}" type="pres">
      <dgm:prSet presAssocID="{EBE17935-2918-4D4A-BB18-82DB03580D14}" presName="childTextArrow" presStyleLbl="fgAccFollowNode1" presStyleIdx="6" presStyleCnt="9">
        <dgm:presLayoutVars>
          <dgm:bulletEnabled val="1"/>
        </dgm:presLayoutVars>
      </dgm:prSet>
      <dgm:spPr/>
    </dgm:pt>
    <dgm:pt modelId="{44A28478-1CF8-45A1-A4F6-1723B5FECEC9}" type="pres">
      <dgm:prSet presAssocID="{8A225DB0-E6A7-40B5-B47C-38F83B29F60C}" presName="childTextArrow" presStyleLbl="fgAccFollowNode1" presStyleIdx="7" presStyleCnt="9">
        <dgm:presLayoutVars>
          <dgm:bulletEnabled val="1"/>
        </dgm:presLayoutVars>
      </dgm:prSet>
      <dgm:spPr/>
    </dgm:pt>
    <dgm:pt modelId="{C8334745-3853-4895-B689-FD4338B5B4E7}" type="pres">
      <dgm:prSet presAssocID="{4600EF10-0DC9-4910-8F68-B8FC15797B65}" presName="childTextArrow" presStyleLbl="fgAccFollowNode1" presStyleIdx="8" presStyleCnt="9">
        <dgm:presLayoutVars>
          <dgm:bulletEnabled val="1"/>
        </dgm:presLayoutVars>
      </dgm:prSet>
      <dgm:spPr/>
    </dgm:pt>
  </dgm:ptLst>
  <dgm:cxnLst>
    <dgm:cxn modelId="{C0530A10-70BD-40C1-B94E-E81378618ABE}" srcId="{1900E7D5-F98F-4BE5-9C56-CF10F3B1596D}" destId="{5C76877B-AE6C-49FF-8EFC-40F1F20A3172}" srcOrd="1" destOrd="0" parTransId="{14B0D19B-CB3B-43A8-93D6-A0F4E14385C1}" sibTransId="{8E4EBB0D-C1BA-4777-9CA8-BF3F8EE4C149}"/>
    <dgm:cxn modelId="{5AE9E110-D40E-474C-A784-D477C22D01BF}" type="presOf" srcId="{5D2F037D-42FC-4D9E-84C0-72D02BC8F35F}" destId="{6E570E0A-4476-4DA7-89F4-267A9C743282}" srcOrd="1" destOrd="0" presId="urn:microsoft.com/office/officeart/2005/8/layout/process4"/>
    <dgm:cxn modelId="{C35A6E17-F2E0-4A46-9978-612A4E8D0395}" srcId="{5C76877B-AE6C-49FF-8EFC-40F1F20A3172}" destId="{2816614F-B76B-4B88-A328-DE4A998DBC0D}" srcOrd="1" destOrd="0" parTransId="{AF7C6CEF-F0BA-4380-9131-D751161BD8CA}" sibTransId="{02E6E5A6-A07B-4D3F-97CE-95B546A93582}"/>
    <dgm:cxn modelId="{4958FC1B-FFD1-4931-93C0-B0AA5854F725}" type="presOf" srcId="{8A225DB0-E6A7-40B5-B47C-38F83B29F60C}" destId="{44A28478-1CF8-45A1-A4F6-1723B5FECEC9}" srcOrd="0" destOrd="0" presId="urn:microsoft.com/office/officeart/2005/8/layout/process4"/>
    <dgm:cxn modelId="{848F1C1E-3D89-4981-B062-091EBEF39103}" srcId="{5D2F037D-42FC-4D9E-84C0-72D02BC8F35F}" destId="{4600EF10-0DC9-4910-8F68-B8FC15797B65}" srcOrd="2" destOrd="0" parTransId="{5E984409-17BC-40EC-87CA-C865B5747515}" sibTransId="{E9BAA50B-498D-4E6F-882D-39CFB06A445B}"/>
    <dgm:cxn modelId="{19666325-DCA8-4856-B338-BF151C6078C9}" srcId="{988C31B8-5C5E-4961-9D3F-0F760730FB83}" destId="{B0610339-1C36-4743-A248-1995323B1926}" srcOrd="1" destOrd="0" parTransId="{7BFDFFC4-4558-40FA-91F3-80205620270F}" sibTransId="{7989564C-BB18-4D2B-B5BB-AAFB947B0574}"/>
    <dgm:cxn modelId="{AF65C437-DD56-44BD-8992-A85301B01BD6}" type="presOf" srcId="{5C76877B-AE6C-49FF-8EFC-40F1F20A3172}" destId="{6AD50712-77D1-413A-A009-C2761BCA3860}" srcOrd="0" destOrd="0" presId="urn:microsoft.com/office/officeart/2005/8/layout/process4"/>
    <dgm:cxn modelId="{6FBA123B-345E-4499-8F10-29042AA0794B}" srcId="{988C31B8-5C5E-4961-9D3F-0F760730FB83}" destId="{26D7A4D8-0246-4BA1-BF48-DBCBBBA0192F}" srcOrd="2" destOrd="0" parTransId="{77A44A3D-9031-4055-9A33-332A122B7D0F}" sibTransId="{0F32F597-D5F7-4591-B863-FC46BA002A72}"/>
    <dgm:cxn modelId="{5D66D861-C252-4866-9381-B805E5464EE9}" type="presOf" srcId="{1900E7D5-F98F-4BE5-9C56-CF10F3B1596D}" destId="{A7ECDE5A-234A-4689-9062-73A5EDEE5779}" srcOrd="0" destOrd="0" presId="urn:microsoft.com/office/officeart/2005/8/layout/process4"/>
    <dgm:cxn modelId="{DF3DDC66-8E07-429C-9AF4-7AE7DFBC9017}" srcId="{5C76877B-AE6C-49FF-8EFC-40F1F20A3172}" destId="{4F03FBE1-353E-466F-9A26-B3FA1259B343}" srcOrd="0" destOrd="0" parTransId="{7643C026-E23C-4CA4-8152-F8440401BE44}" sibTransId="{380615C3-B439-4AF8-BA48-1180B3F0B9AE}"/>
    <dgm:cxn modelId="{EB826C88-7443-4518-A9D3-EAA728C46507}" type="presOf" srcId="{5C76877B-AE6C-49FF-8EFC-40F1F20A3172}" destId="{812758F3-6B80-4E9B-837E-5AB5B4C1667A}" srcOrd="1" destOrd="0" presId="urn:microsoft.com/office/officeart/2005/8/layout/process4"/>
    <dgm:cxn modelId="{AA55ED8A-ED46-491E-B58E-360C9CF38759}" type="presOf" srcId="{B0610339-1C36-4743-A248-1995323B1926}" destId="{E6D1BA81-B232-44D3-B753-AB08E32587ED}" srcOrd="0" destOrd="0" presId="urn:microsoft.com/office/officeart/2005/8/layout/process4"/>
    <dgm:cxn modelId="{BBBC7A90-6FFF-4983-81E0-D2C4F870CD07}" type="presOf" srcId="{988C31B8-5C5E-4961-9D3F-0F760730FB83}" destId="{8D6289D7-7B64-40E7-8BD7-4160A486ECA4}" srcOrd="1" destOrd="0" presId="urn:microsoft.com/office/officeart/2005/8/layout/process4"/>
    <dgm:cxn modelId="{210E1E9A-859A-41FB-AAC5-6584AE9590A7}" type="presOf" srcId="{4600EF10-0DC9-4910-8F68-B8FC15797B65}" destId="{C8334745-3853-4895-B689-FD4338B5B4E7}" srcOrd="0" destOrd="0" presId="urn:microsoft.com/office/officeart/2005/8/layout/process4"/>
    <dgm:cxn modelId="{94AF919C-67BC-4126-A5B8-AEE60C5C3F36}" srcId="{988C31B8-5C5E-4961-9D3F-0F760730FB83}" destId="{BA48CC87-716B-49C7-B59E-7C52B2FB9BE3}" srcOrd="0" destOrd="0" parTransId="{30D60140-863D-4B71-8FC7-7829A471138D}" sibTransId="{0BA9A16E-8CB4-462A-BA61-E2C52F93539F}"/>
    <dgm:cxn modelId="{949B729E-824B-4B2D-B151-923E24BE3454}" type="presOf" srcId="{26D7A4D8-0246-4BA1-BF48-DBCBBBA0192F}" destId="{E579B359-FA8F-46C5-9560-76F600453887}" srcOrd="0" destOrd="0" presId="urn:microsoft.com/office/officeart/2005/8/layout/process4"/>
    <dgm:cxn modelId="{98C652A6-4E71-4C1E-B7EF-F172A8E9713D}" type="presOf" srcId="{4F03FBE1-353E-466F-9A26-B3FA1259B343}" destId="{ED288528-E5C8-4A26-BD40-33090E225C67}" srcOrd="0" destOrd="0" presId="urn:microsoft.com/office/officeart/2005/8/layout/process4"/>
    <dgm:cxn modelId="{A12DD2A8-43B1-48A6-B411-A2618E787946}" srcId="{5C76877B-AE6C-49FF-8EFC-40F1F20A3172}" destId="{BEC40361-FEB4-47AC-A783-51779E0C0977}" srcOrd="2" destOrd="0" parTransId="{5E349AC9-430D-470C-92CD-03EDE3B1C403}" sibTransId="{F559BD4C-51BF-47B6-9C8B-F4ECFCE8EAFC}"/>
    <dgm:cxn modelId="{C6B53DA9-EF34-4FB0-B4FB-E896DDAFBC34}" srcId="{1900E7D5-F98F-4BE5-9C56-CF10F3B1596D}" destId="{988C31B8-5C5E-4961-9D3F-0F760730FB83}" srcOrd="2" destOrd="0" parTransId="{271336EB-D415-4499-898B-F05DBB9ED003}" sibTransId="{07F2CD0F-9269-4E17-9581-351290AC6754}"/>
    <dgm:cxn modelId="{C445DDAB-A89B-45AB-8DB6-EDB37F46CB4B}" type="presOf" srcId="{988C31B8-5C5E-4961-9D3F-0F760730FB83}" destId="{C740D6DD-E639-4D69-A90C-D06A9FCECB54}" srcOrd="0" destOrd="0" presId="urn:microsoft.com/office/officeart/2005/8/layout/process4"/>
    <dgm:cxn modelId="{FBF5B1B0-F45E-45F0-8C29-AC6C2304CFEC}" type="presOf" srcId="{BEC40361-FEB4-47AC-A783-51779E0C0977}" destId="{BCF670AD-511B-4929-B577-8BD3486393B6}" srcOrd="0" destOrd="0" presId="urn:microsoft.com/office/officeart/2005/8/layout/process4"/>
    <dgm:cxn modelId="{5FE8F6B1-0E9F-43DA-B9A6-F5B47C3B2A0E}" type="presOf" srcId="{2816614F-B76B-4B88-A328-DE4A998DBC0D}" destId="{F6DFFE1B-4938-4C0F-953E-0936A550A49D}" srcOrd="0" destOrd="0" presId="urn:microsoft.com/office/officeart/2005/8/layout/process4"/>
    <dgm:cxn modelId="{9C69F3B6-7CF1-4685-A58F-D7176E6772AA}" srcId="{5D2F037D-42FC-4D9E-84C0-72D02BC8F35F}" destId="{8A225DB0-E6A7-40B5-B47C-38F83B29F60C}" srcOrd="1" destOrd="0" parTransId="{BCA6ABC4-9816-4AC3-BFED-A95D53E2B114}" sibTransId="{3C37AFEB-73B2-46B6-B52A-DF4C672FEF65}"/>
    <dgm:cxn modelId="{416B6AC3-774C-4C04-AE1C-F9FEF98E5CF5}" type="presOf" srcId="{5D2F037D-42FC-4D9E-84C0-72D02BC8F35F}" destId="{88846871-0F78-42B7-894A-7DCE6D005469}" srcOrd="0" destOrd="0" presId="urn:microsoft.com/office/officeart/2005/8/layout/process4"/>
    <dgm:cxn modelId="{5C9BDECA-E796-4D61-AC4E-47F638F8DCC3}" type="presOf" srcId="{BA48CC87-716B-49C7-B59E-7C52B2FB9BE3}" destId="{982BB2CA-6ED6-48C0-93E4-AD8C418CE818}" srcOrd="0" destOrd="0" presId="urn:microsoft.com/office/officeart/2005/8/layout/process4"/>
    <dgm:cxn modelId="{EE5282D4-3310-4840-BCEC-B895A25E674A}" srcId="{5D2F037D-42FC-4D9E-84C0-72D02BC8F35F}" destId="{EBE17935-2918-4D4A-BB18-82DB03580D14}" srcOrd="0" destOrd="0" parTransId="{11B73CBF-EC7E-4712-8FE1-6B88DDEA2345}" sibTransId="{6F31C594-969B-4635-86D7-9BEF322295E0}"/>
    <dgm:cxn modelId="{6BB306E0-343A-4CFF-B56B-C5E1A25EB20A}" srcId="{1900E7D5-F98F-4BE5-9C56-CF10F3B1596D}" destId="{5D2F037D-42FC-4D9E-84C0-72D02BC8F35F}" srcOrd="0" destOrd="0" parTransId="{C15C02E3-79D3-4DDF-9A5B-A864E49A31AF}" sibTransId="{02CDC874-64CB-4CCE-BC94-EDB000DAB595}"/>
    <dgm:cxn modelId="{22792BED-D1C9-4CD1-8078-2730E52F4E33}" type="presOf" srcId="{EBE17935-2918-4D4A-BB18-82DB03580D14}" destId="{707E1AB4-1CB1-4F36-A457-1C37108B9A2F}" srcOrd="0" destOrd="0" presId="urn:microsoft.com/office/officeart/2005/8/layout/process4"/>
    <dgm:cxn modelId="{E6096AFC-3D26-4926-A698-E99E28B541AF}" type="presParOf" srcId="{A7ECDE5A-234A-4689-9062-73A5EDEE5779}" destId="{3073774D-B38B-498D-8EC5-E413D79E5B85}" srcOrd="0" destOrd="0" presId="urn:microsoft.com/office/officeart/2005/8/layout/process4"/>
    <dgm:cxn modelId="{502824D8-D3FF-4FE7-A047-7DFC1ACCF328}" type="presParOf" srcId="{3073774D-B38B-498D-8EC5-E413D79E5B85}" destId="{C740D6DD-E639-4D69-A90C-D06A9FCECB54}" srcOrd="0" destOrd="0" presId="urn:microsoft.com/office/officeart/2005/8/layout/process4"/>
    <dgm:cxn modelId="{E86A965D-D7D9-4460-9EEC-70A5C92F20A0}" type="presParOf" srcId="{3073774D-B38B-498D-8EC5-E413D79E5B85}" destId="{8D6289D7-7B64-40E7-8BD7-4160A486ECA4}" srcOrd="1" destOrd="0" presId="urn:microsoft.com/office/officeart/2005/8/layout/process4"/>
    <dgm:cxn modelId="{07CCFD0E-6708-4FB1-A970-21A7E672506A}" type="presParOf" srcId="{3073774D-B38B-498D-8EC5-E413D79E5B85}" destId="{2FA4511A-3A5A-4C3D-B285-7C8E13ADE4C2}" srcOrd="2" destOrd="0" presId="urn:microsoft.com/office/officeart/2005/8/layout/process4"/>
    <dgm:cxn modelId="{A3F2EDD5-C401-45C8-94F8-450246BD3646}" type="presParOf" srcId="{2FA4511A-3A5A-4C3D-B285-7C8E13ADE4C2}" destId="{982BB2CA-6ED6-48C0-93E4-AD8C418CE818}" srcOrd="0" destOrd="0" presId="urn:microsoft.com/office/officeart/2005/8/layout/process4"/>
    <dgm:cxn modelId="{7CF0158C-113F-435F-A848-872946BE6EC5}" type="presParOf" srcId="{2FA4511A-3A5A-4C3D-B285-7C8E13ADE4C2}" destId="{E6D1BA81-B232-44D3-B753-AB08E32587ED}" srcOrd="1" destOrd="0" presId="urn:microsoft.com/office/officeart/2005/8/layout/process4"/>
    <dgm:cxn modelId="{39315DC0-077A-4AA8-AAAB-447989537186}" type="presParOf" srcId="{2FA4511A-3A5A-4C3D-B285-7C8E13ADE4C2}" destId="{E579B359-FA8F-46C5-9560-76F600453887}" srcOrd="2" destOrd="0" presId="urn:microsoft.com/office/officeart/2005/8/layout/process4"/>
    <dgm:cxn modelId="{6A483E70-6641-4C22-9D29-A11CF859D0E0}" type="presParOf" srcId="{A7ECDE5A-234A-4689-9062-73A5EDEE5779}" destId="{CDDF65B4-E307-4E55-A4AE-6C7946BF297A}" srcOrd="1" destOrd="0" presId="urn:microsoft.com/office/officeart/2005/8/layout/process4"/>
    <dgm:cxn modelId="{846EDD88-FE71-44BA-9556-23B98E288E4A}" type="presParOf" srcId="{A7ECDE5A-234A-4689-9062-73A5EDEE5779}" destId="{B8B93BD0-164D-4609-892F-0EF9D01073B9}" srcOrd="2" destOrd="0" presId="urn:microsoft.com/office/officeart/2005/8/layout/process4"/>
    <dgm:cxn modelId="{C789093D-AED9-479C-9C04-BF96D44ACA53}" type="presParOf" srcId="{B8B93BD0-164D-4609-892F-0EF9D01073B9}" destId="{6AD50712-77D1-413A-A009-C2761BCA3860}" srcOrd="0" destOrd="0" presId="urn:microsoft.com/office/officeart/2005/8/layout/process4"/>
    <dgm:cxn modelId="{DAFB48E4-5B54-4890-B255-6A852FCBE317}" type="presParOf" srcId="{B8B93BD0-164D-4609-892F-0EF9D01073B9}" destId="{812758F3-6B80-4E9B-837E-5AB5B4C1667A}" srcOrd="1" destOrd="0" presId="urn:microsoft.com/office/officeart/2005/8/layout/process4"/>
    <dgm:cxn modelId="{4E7A1BF1-BDCE-44C3-9C5A-61698405B9FB}" type="presParOf" srcId="{B8B93BD0-164D-4609-892F-0EF9D01073B9}" destId="{D15638C2-FA7A-4024-B014-9E8035CAB427}" srcOrd="2" destOrd="0" presId="urn:microsoft.com/office/officeart/2005/8/layout/process4"/>
    <dgm:cxn modelId="{912FA57F-7805-4E59-850F-5596CB649175}" type="presParOf" srcId="{D15638C2-FA7A-4024-B014-9E8035CAB427}" destId="{ED288528-E5C8-4A26-BD40-33090E225C67}" srcOrd="0" destOrd="0" presId="urn:microsoft.com/office/officeart/2005/8/layout/process4"/>
    <dgm:cxn modelId="{0521FA8C-AB4D-4F5F-8304-24CEEE7C77A3}" type="presParOf" srcId="{D15638C2-FA7A-4024-B014-9E8035CAB427}" destId="{F6DFFE1B-4938-4C0F-953E-0936A550A49D}" srcOrd="1" destOrd="0" presId="urn:microsoft.com/office/officeart/2005/8/layout/process4"/>
    <dgm:cxn modelId="{E20C21A3-9EAE-417F-9A93-4DE1FCC04AAC}" type="presParOf" srcId="{D15638C2-FA7A-4024-B014-9E8035CAB427}" destId="{BCF670AD-511B-4929-B577-8BD3486393B6}" srcOrd="2" destOrd="0" presId="urn:microsoft.com/office/officeart/2005/8/layout/process4"/>
    <dgm:cxn modelId="{E941840A-18CD-417A-9AAE-B0BDA7A00B59}" type="presParOf" srcId="{A7ECDE5A-234A-4689-9062-73A5EDEE5779}" destId="{6784E7F2-6E36-49D7-886C-5F7E6BC5D489}" srcOrd="3" destOrd="0" presId="urn:microsoft.com/office/officeart/2005/8/layout/process4"/>
    <dgm:cxn modelId="{0C6D3C86-996A-4ABC-ACD1-39071DB83D9E}" type="presParOf" srcId="{A7ECDE5A-234A-4689-9062-73A5EDEE5779}" destId="{3FECB0F1-4C30-4640-82AA-E64B1B065B82}" srcOrd="4" destOrd="0" presId="urn:microsoft.com/office/officeart/2005/8/layout/process4"/>
    <dgm:cxn modelId="{1B3C2C4A-CE5E-493E-9D19-B77B1DB67521}" type="presParOf" srcId="{3FECB0F1-4C30-4640-82AA-E64B1B065B82}" destId="{88846871-0F78-42B7-894A-7DCE6D005469}" srcOrd="0" destOrd="0" presId="urn:microsoft.com/office/officeart/2005/8/layout/process4"/>
    <dgm:cxn modelId="{0D40F90C-7ADE-4EF1-BC40-FA7A3BD5BA64}" type="presParOf" srcId="{3FECB0F1-4C30-4640-82AA-E64B1B065B82}" destId="{6E570E0A-4476-4DA7-89F4-267A9C743282}" srcOrd="1" destOrd="0" presId="urn:microsoft.com/office/officeart/2005/8/layout/process4"/>
    <dgm:cxn modelId="{EC6185A5-4923-418A-986F-E0C444E22C2E}" type="presParOf" srcId="{3FECB0F1-4C30-4640-82AA-E64B1B065B82}" destId="{BCE07945-4F12-4955-BF45-3D2A48E68CF3}" srcOrd="2" destOrd="0" presId="urn:microsoft.com/office/officeart/2005/8/layout/process4"/>
    <dgm:cxn modelId="{8DB726E6-03B4-49AA-AFB8-49DAF3CDA6EB}" type="presParOf" srcId="{BCE07945-4F12-4955-BF45-3D2A48E68CF3}" destId="{707E1AB4-1CB1-4F36-A457-1C37108B9A2F}" srcOrd="0" destOrd="0" presId="urn:microsoft.com/office/officeart/2005/8/layout/process4"/>
    <dgm:cxn modelId="{6B6BFA92-A1D5-4D0B-AEB2-D6AFC8C6C8D9}" type="presParOf" srcId="{BCE07945-4F12-4955-BF45-3D2A48E68CF3}" destId="{44A28478-1CF8-45A1-A4F6-1723B5FECEC9}" srcOrd="1" destOrd="0" presId="urn:microsoft.com/office/officeart/2005/8/layout/process4"/>
    <dgm:cxn modelId="{E89DB670-83F7-48F0-8759-B7CD4C538CE0}" type="presParOf" srcId="{BCE07945-4F12-4955-BF45-3D2A48E68CF3}" destId="{C8334745-3853-4895-B689-FD4338B5B4E7}"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581B8-E3E9-44D5-8AC8-0E97FB62231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7EB8152-B781-44A0-9504-23C3CA263E3E}">
      <dgm:prSet/>
      <dgm:spPr/>
      <dgm:t>
        <a:bodyPr/>
        <a:lstStyle/>
        <a:p>
          <a:r>
            <a:rPr lang="en-US"/>
            <a:t>Trust</a:t>
          </a:r>
        </a:p>
      </dgm:t>
    </dgm:pt>
    <dgm:pt modelId="{65F8C797-AB8D-467E-B1B4-C164226D9617}" type="parTrans" cxnId="{85AD689F-9E9E-4595-9B62-318ABCE65E87}">
      <dgm:prSet/>
      <dgm:spPr/>
      <dgm:t>
        <a:bodyPr/>
        <a:lstStyle/>
        <a:p>
          <a:endParaRPr lang="en-US"/>
        </a:p>
      </dgm:t>
    </dgm:pt>
    <dgm:pt modelId="{8710AA7D-8E30-46C8-8800-95960E59A446}" type="sibTrans" cxnId="{85AD689F-9E9E-4595-9B62-318ABCE65E87}">
      <dgm:prSet/>
      <dgm:spPr/>
      <dgm:t>
        <a:bodyPr/>
        <a:lstStyle/>
        <a:p>
          <a:endParaRPr lang="en-US"/>
        </a:p>
      </dgm:t>
    </dgm:pt>
    <dgm:pt modelId="{DDEB5115-7468-41F5-9BED-2E3139410141}">
      <dgm:prSet/>
      <dgm:spPr/>
      <dgm:t>
        <a:bodyPr/>
        <a:lstStyle/>
        <a:p>
          <a:r>
            <a:rPr lang="en-US"/>
            <a:t>Psychological safety</a:t>
          </a:r>
        </a:p>
      </dgm:t>
    </dgm:pt>
    <dgm:pt modelId="{AED74D60-18F5-4E84-AA0B-172E4D432C37}" type="parTrans" cxnId="{C667F9F0-B75B-4EF9-8231-E33531417FEC}">
      <dgm:prSet/>
      <dgm:spPr/>
      <dgm:t>
        <a:bodyPr/>
        <a:lstStyle/>
        <a:p>
          <a:endParaRPr lang="en-US"/>
        </a:p>
      </dgm:t>
    </dgm:pt>
    <dgm:pt modelId="{448F9CCB-0E7E-4D5F-B32B-F15D7902BB80}" type="sibTrans" cxnId="{C667F9F0-B75B-4EF9-8231-E33531417FEC}">
      <dgm:prSet/>
      <dgm:spPr/>
      <dgm:t>
        <a:bodyPr/>
        <a:lstStyle/>
        <a:p>
          <a:endParaRPr lang="en-US"/>
        </a:p>
      </dgm:t>
    </dgm:pt>
    <dgm:pt modelId="{9D9BC1C5-1C48-4070-965D-6644DF6535BD}">
      <dgm:prSet/>
      <dgm:spPr/>
      <dgm:t>
        <a:bodyPr/>
        <a:lstStyle/>
        <a:p>
          <a:r>
            <a:rPr lang="en-US"/>
            <a:t>Role clarity</a:t>
          </a:r>
        </a:p>
      </dgm:t>
    </dgm:pt>
    <dgm:pt modelId="{D4078222-5F6F-408E-B073-062E10A25C26}" type="parTrans" cxnId="{AECFB5C3-D340-42D6-AB94-25C138DBAB8A}">
      <dgm:prSet/>
      <dgm:spPr/>
      <dgm:t>
        <a:bodyPr/>
        <a:lstStyle/>
        <a:p>
          <a:endParaRPr lang="en-US"/>
        </a:p>
      </dgm:t>
    </dgm:pt>
    <dgm:pt modelId="{24F37DB7-3C0C-4246-9DFC-E554694B00AB}" type="sibTrans" cxnId="{AECFB5C3-D340-42D6-AB94-25C138DBAB8A}">
      <dgm:prSet/>
      <dgm:spPr/>
      <dgm:t>
        <a:bodyPr/>
        <a:lstStyle/>
        <a:p>
          <a:endParaRPr lang="en-US"/>
        </a:p>
      </dgm:t>
    </dgm:pt>
    <dgm:pt modelId="{7A9C8F4D-8210-4796-ABD4-357C049B3204}" type="pres">
      <dgm:prSet presAssocID="{67B581B8-E3E9-44D5-8AC8-0E97FB622313}" presName="hierChild1" presStyleCnt="0">
        <dgm:presLayoutVars>
          <dgm:chPref val="1"/>
          <dgm:dir/>
          <dgm:animOne val="branch"/>
          <dgm:animLvl val="lvl"/>
          <dgm:resizeHandles/>
        </dgm:presLayoutVars>
      </dgm:prSet>
      <dgm:spPr/>
    </dgm:pt>
    <dgm:pt modelId="{4BCB3087-212A-40F5-9A0A-9116C0C6DA8D}" type="pres">
      <dgm:prSet presAssocID="{07EB8152-B781-44A0-9504-23C3CA263E3E}" presName="hierRoot1" presStyleCnt="0"/>
      <dgm:spPr/>
    </dgm:pt>
    <dgm:pt modelId="{5279BE55-742D-432D-B79C-CAB5EFCC59E8}" type="pres">
      <dgm:prSet presAssocID="{07EB8152-B781-44A0-9504-23C3CA263E3E}" presName="composite" presStyleCnt="0"/>
      <dgm:spPr/>
    </dgm:pt>
    <dgm:pt modelId="{B8E9857C-3D65-4311-B9CE-C675F64AD9C9}" type="pres">
      <dgm:prSet presAssocID="{07EB8152-B781-44A0-9504-23C3CA263E3E}" presName="background" presStyleLbl="node0" presStyleIdx="0" presStyleCnt="3"/>
      <dgm:spPr/>
    </dgm:pt>
    <dgm:pt modelId="{E5E5E847-90C8-42A3-9F2C-8D66DEBEBE46}" type="pres">
      <dgm:prSet presAssocID="{07EB8152-B781-44A0-9504-23C3CA263E3E}" presName="text" presStyleLbl="fgAcc0" presStyleIdx="0" presStyleCnt="3">
        <dgm:presLayoutVars>
          <dgm:chPref val="3"/>
        </dgm:presLayoutVars>
      </dgm:prSet>
      <dgm:spPr/>
    </dgm:pt>
    <dgm:pt modelId="{27937D88-FB5B-46A2-AF74-6D449D89B024}" type="pres">
      <dgm:prSet presAssocID="{07EB8152-B781-44A0-9504-23C3CA263E3E}" presName="hierChild2" presStyleCnt="0"/>
      <dgm:spPr/>
    </dgm:pt>
    <dgm:pt modelId="{C2855005-E729-4BE1-93FE-DFC7D85B4EC8}" type="pres">
      <dgm:prSet presAssocID="{DDEB5115-7468-41F5-9BED-2E3139410141}" presName="hierRoot1" presStyleCnt="0"/>
      <dgm:spPr/>
    </dgm:pt>
    <dgm:pt modelId="{2F8076A3-DFB0-4963-8D33-4787C62F3157}" type="pres">
      <dgm:prSet presAssocID="{DDEB5115-7468-41F5-9BED-2E3139410141}" presName="composite" presStyleCnt="0"/>
      <dgm:spPr/>
    </dgm:pt>
    <dgm:pt modelId="{89FBD418-528D-43DE-B19F-75CBF5106E44}" type="pres">
      <dgm:prSet presAssocID="{DDEB5115-7468-41F5-9BED-2E3139410141}" presName="background" presStyleLbl="node0" presStyleIdx="1" presStyleCnt="3"/>
      <dgm:spPr/>
    </dgm:pt>
    <dgm:pt modelId="{CCF00B9D-83D9-4140-A8FF-46125805772D}" type="pres">
      <dgm:prSet presAssocID="{DDEB5115-7468-41F5-9BED-2E3139410141}" presName="text" presStyleLbl="fgAcc0" presStyleIdx="1" presStyleCnt="3">
        <dgm:presLayoutVars>
          <dgm:chPref val="3"/>
        </dgm:presLayoutVars>
      </dgm:prSet>
      <dgm:spPr/>
    </dgm:pt>
    <dgm:pt modelId="{42551173-8CB4-4435-AB62-434C88E104EE}" type="pres">
      <dgm:prSet presAssocID="{DDEB5115-7468-41F5-9BED-2E3139410141}" presName="hierChild2" presStyleCnt="0"/>
      <dgm:spPr/>
    </dgm:pt>
    <dgm:pt modelId="{E8EFE1DD-6BBE-4F06-98A2-0C9C0FEB35A1}" type="pres">
      <dgm:prSet presAssocID="{9D9BC1C5-1C48-4070-965D-6644DF6535BD}" presName="hierRoot1" presStyleCnt="0"/>
      <dgm:spPr/>
    </dgm:pt>
    <dgm:pt modelId="{1FC5B96E-3F81-4813-8335-960D371A8D17}" type="pres">
      <dgm:prSet presAssocID="{9D9BC1C5-1C48-4070-965D-6644DF6535BD}" presName="composite" presStyleCnt="0"/>
      <dgm:spPr/>
    </dgm:pt>
    <dgm:pt modelId="{2079D58C-9C86-41DA-BAFF-6BAE21CB7F91}" type="pres">
      <dgm:prSet presAssocID="{9D9BC1C5-1C48-4070-965D-6644DF6535BD}" presName="background" presStyleLbl="node0" presStyleIdx="2" presStyleCnt="3"/>
      <dgm:spPr/>
    </dgm:pt>
    <dgm:pt modelId="{0BF5EAD0-C176-4EDF-83A8-2F5EDD38EF45}" type="pres">
      <dgm:prSet presAssocID="{9D9BC1C5-1C48-4070-965D-6644DF6535BD}" presName="text" presStyleLbl="fgAcc0" presStyleIdx="2" presStyleCnt="3">
        <dgm:presLayoutVars>
          <dgm:chPref val="3"/>
        </dgm:presLayoutVars>
      </dgm:prSet>
      <dgm:spPr/>
    </dgm:pt>
    <dgm:pt modelId="{A505F04E-3394-463B-AF86-EFA6028C9F41}" type="pres">
      <dgm:prSet presAssocID="{9D9BC1C5-1C48-4070-965D-6644DF6535BD}" presName="hierChild2" presStyleCnt="0"/>
      <dgm:spPr/>
    </dgm:pt>
  </dgm:ptLst>
  <dgm:cxnLst>
    <dgm:cxn modelId="{EAD8B34E-945E-413B-B8F3-DCB31D1D7248}" type="presOf" srcId="{9D9BC1C5-1C48-4070-965D-6644DF6535BD}" destId="{0BF5EAD0-C176-4EDF-83A8-2F5EDD38EF45}" srcOrd="0" destOrd="0" presId="urn:microsoft.com/office/officeart/2005/8/layout/hierarchy1"/>
    <dgm:cxn modelId="{8BEBC86F-34D1-4ABA-99E4-7D44429E806C}" type="presOf" srcId="{07EB8152-B781-44A0-9504-23C3CA263E3E}" destId="{E5E5E847-90C8-42A3-9F2C-8D66DEBEBE46}" srcOrd="0" destOrd="0" presId="urn:microsoft.com/office/officeart/2005/8/layout/hierarchy1"/>
    <dgm:cxn modelId="{4883528C-783C-40DA-8836-BD470F7E0686}" type="presOf" srcId="{DDEB5115-7468-41F5-9BED-2E3139410141}" destId="{CCF00B9D-83D9-4140-A8FF-46125805772D}" srcOrd="0" destOrd="0" presId="urn:microsoft.com/office/officeart/2005/8/layout/hierarchy1"/>
    <dgm:cxn modelId="{85AD689F-9E9E-4595-9B62-318ABCE65E87}" srcId="{67B581B8-E3E9-44D5-8AC8-0E97FB622313}" destId="{07EB8152-B781-44A0-9504-23C3CA263E3E}" srcOrd="0" destOrd="0" parTransId="{65F8C797-AB8D-467E-B1B4-C164226D9617}" sibTransId="{8710AA7D-8E30-46C8-8800-95960E59A446}"/>
    <dgm:cxn modelId="{95D5569F-6F09-4A38-B1A8-E9DBC2B76A44}" type="presOf" srcId="{67B581B8-E3E9-44D5-8AC8-0E97FB622313}" destId="{7A9C8F4D-8210-4796-ABD4-357C049B3204}" srcOrd="0" destOrd="0" presId="urn:microsoft.com/office/officeart/2005/8/layout/hierarchy1"/>
    <dgm:cxn modelId="{AECFB5C3-D340-42D6-AB94-25C138DBAB8A}" srcId="{67B581B8-E3E9-44D5-8AC8-0E97FB622313}" destId="{9D9BC1C5-1C48-4070-965D-6644DF6535BD}" srcOrd="2" destOrd="0" parTransId="{D4078222-5F6F-408E-B073-062E10A25C26}" sibTransId="{24F37DB7-3C0C-4246-9DFC-E554694B00AB}"/>
    <dgm:cxn modelId="{C667F9F0-B75B-4EF9-8231-E33531417FEC}" srcId="{67B581B8-E3E9-44D5-8AC8-0E97FB622313}" destId="{DDEB5115-7468-41F5-9BED-2E3139410141}" srcOrd="1" destOrd="0" parTransId="{AED74D60-18F5-4E84-AA0B-172E4D432C37}" sibTransId="{448F9CCB-0E7E-4D5F-B32B-F15D7902BB80}"/>
    <dgm:cxn modelId="{6143384A-D056-459E-A541-D463666F5B63}" type="presParOf" srcId="{7A9C8F4D-8210-4796-ABD4-357C049B3204}" destId="{4BCB3087-212A-40F5-9A0A-9116C0C6DA8D}" srcOrd="0" destOrd="0" presId="urn:microsoft.com/office/officeart/2005/8/layout/hierarchy1"/>
    <dgm:cxn modelId="{6BA1E688-C66C-4D50-8EF4-3D871066CC85}" type="presParOf" srcId="{4BCB3087-212A-40F5-9A0A-9116C0C6DA8D}" destId="{5279BE55-742D-432D-B79C-CAB5EFCC59E8}" srcOrd="0" destOrd="0" presId="urn:microsoft.com/office/officeart/2005/8/layout/hierarchy1"/>
    <dgm:cxn modelId="{F36C55B0-A123-40F0-A45F-E9B384CA2F3E}" type="presParOf" srcId="{5279BE55-742D-432D-B79C-CAB5EFCC59E8}" destId="{B8E9857C-3D65-4311-B9CE-C675F64AD9C9}" srcOrd="0" destOrd="0" presId="urn:microsoft.com/office/officeart/2005/8/layout/hierarchy1"/>
    <dgm:cxn modelId="{D2049A1A-DB0A-425D-A0A5-6B6B97B7A87B}" type="presParOf" srcId="{5279BE55-742D-432D-B79C-CAB5EFCC59E8}" destId="{E5E5E847-90C8-42A3-9F2C-8D66DEBEBE46}" srcOrd="1" destOrd="0" presId="urn:microsoft.com/office/officeart/2005/8/layout/hierarchy1"/>
    <dgm:cxn modelId="{D8834084-9754-49FB-8DA5-98846F802B91}" type="presParOf" srcId="{4BCB3087-212A-40F5-9A0A-9116C0C6DA8D}" destId="{27937D88-FB5B-46A2-AF74-6D449D89B024}" srcOrd="1" destOrd="0" presId="urn:microsoft.com/office/officeart/2005/8/layout/hierarchy1"/>
    <dgm:cxn modelId="{2A069E99-EA92-4287-8FB6-C8E26B36CA1A}" type="presParOf" srcId="{7A9C8F4D-8210-4796-ABD4-357C049B3204}" destId="{C2855005-E729-4BE1-93FE-DFC7D85B4EC8}" srcOrd="1" destOrd="0" presId="urn:microsoft.com/office/officeart/2005/8/layout/hierarchy1"/>
    <dgm:cxn modelId="{FAB4990E-0072-426F-A3FC-0024BA0098C4}" type="presParOf" srcId="{C2855005-E729-4BE1-93FE-DFC7D85B4EC8}" destId="{2F8076A3-DFB0-4963-8D33-4787C62F3157}" srcOrd="0" destOrd="0" presId="urn:microsoft.com/office/officeart/2005/8/layout/hierarchy1"/>
    <dgm:cxn modelId="{CCE91142-DF65-4C0F-9F43-2561C5B17D1B}" type="presParOf" srcId="{2F8076A3-DFB0-4963-8D33-4787C62F3157}" destId="{89FBD418-528D-43DE-B19F-75CBF5106E44}" srcOrd="0" destOrd="0" presId="urn:microsoft.com/office/officeart/2005/8/layout/hierarchy1"/>
    <dgm:cxn modelId="{F697D115-5C97-45D3-AB91-EFC31029DF87}" type="presParOf" srcId="{2F8076A3-DFB0-4963-8D33-4787C62F3157}" destId="{CCF00B9D-83D9-4140-A8FF-46125805772D}" srcOrd="1" destOrd="0" presId="urn:microsoft.com/office/officeart/2005/8/layout/hierarchy1"/>
    <dgm:cxn modelId="{DD337F77-8726-4AE7-A561-A9C43A23555D}" type="presParOf" srcId="{C2855005-E729-4BE1-93FE-DFC7D85B4EC8}" destId="{42551173-8CB4-4435-AB62-434C88E104EE}" srcOrd="1" destOrd="0" presId="urn:microsoft.com/office/officeart/2005/8/layout/hierarchy1"/>
    <dgm:cxn modelId="{04B93EB0-D020-4581-AC9F-6C809FBD1C02}" type="presParOf" srcId="{7A9C8F4D-8210-4796-ABD4-357C049B3204}" destId="{E8EFE1DD-6BBE-4F06-98A2-0C9C0FEB35A1}" srcOrd="2" destOrd="0" presId="urn:microsoft.com/office/officeart/2005/8/layout/hierarchy1"/>
    <dgm:cxn modelId="{E588BCAA-5635-465B-80C1-842970DC4420}" type="presParOf" srcId="{E8EFE1DD-6BBE-4F06-98A2-0C9C0FEB35A1}" destId="{1FC5B96E-3F81-4813-8335-960D371A8D17}" srcOrd="0" destOrd="0" presId="urn:microsoft.com/office/officeart/2005/8/layout/hierarchy1"/>
    <dgm:cxn modelId="{B21E9876-5697-4F3C-8371-EE9F64F21A9B}" type="presParOf" srcId="{1FC5B96E-3F81-4813-8335-960D371A8D17}" destId="{2079D58C-9C86-41DA-BAFF-6BAE21CB7F91}" srcOrd="0" destOrd="0" presId="urn:microsoft.com/office/officeart/2005/8/layout/hierarchy1"/>
    <dgm:cxn modelId="{D85883BA-FFF5-48BE-9100-3D9B2E734DD4}" type="presParOf" srcId="{1FC5B96E-3F81-4813-8335-960D371A8D17}" destId="{0BF5EAD0-C176-4EDF-83A8-2F5EDD38EF45}" srcOrd="1" destOrd="0" presId="urn:microsoft.com/office/officeart/2005/8/layout/hierarchy1"/>
    <dgm:cxn modelId="{329CD2ED-27EB-42C6-9253-0DBD5431F498}" type="presParOf" srcId="{E8EFE1DD-6BBE-4F06-98A2-0C9C0FEB35A1}" destId="{A505F04E-3394-463B-AF86-EFA6028C9F4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5348-3B66-4010-98E8-6E9B5B1A7B33}">
      <dsp:nvSpPr>
        <dsp:cNvPr id="0" name=""/>
        <dsp:cNvSpPr/>
      </dsp:nvSpPr>
      <dsp:spPr>
        <a:xfrm>
          <a:off x="0" y="0"/>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7CC63-38BA-4851-A170-1F5250BD3E7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8B0FF-6886-4F17-8DC0-7164B4950DF0}">
      <dsp:nvSpPr>
        <dsp:cNvPr id="0" name=""/>
        <dsp:cNvSpPr/>
      </dsp:nvSpPr>
      <dsp:spPr>
        <a:xfrm>
          <a:off x="1844034" y="682"/>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22350">
            <a:lnSpc>
              <a:spcPct val="100000"/>
            </a:lnSpc>
            <a:spcBef>
              <a:spcPct val="0"/>
            </a:spcBef>
            <a:spcAft>
              <a:spcPct val="35000"/>
            </a:spcAft>
            <a:buNone/>
          </a:pPr>
          <a:r>
            <a:rPr lang="en-US" sz="2300" kern="1200"/>
            <a:t>• Define coaching</a:t>
          </a:r>
        </a:p>
      </dsp:txBody>
      <dsp:txXfrm>
        <a:off x="1844034" y="682"/>
        <a:ext cx="2839914" cy="1596566"/>
      </dsp:txXfrm>
    </dsp:sp>
    <dsp:sp modelId="{DA618BA1-A1C9-43AB-896B-D02688452DA7}">
      <dsp:nvSpPr>
        <dsp:cNvPr id="0" name=""/>
        <dsp:cNvSpPr/>
      </dsp:nvSpPr>
      <dsp:spPr>
        <a:xfrm>
          <a:off x="0" y="1996390"/>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DE407-D19A-4360-99A6-E794104B41BF}">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88834E-D4A3-4058-9058-543412A8836E}">
      <dsp:nvSpPr>
        <dsp:cNvPr id="0" name=""/>
        <dsp:cNvSpPr/>
      </dsp:nvSpPr>
      <dsp:spPr>
        <a:xfrm>
          <a:off x="1844034" y="1996390"/>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22350">
            <a:lnSpc>
              <a:spcPct val="100000"/>
            </a:lnSpc>
            <a:spcBef>
              <a:spcPct val="0"/>
            </a:spcBef>
            <a:spcAft>
              <a:spcPct val="35000"/>
            </a:spcAft>
            <a:buNone/>
          </a:pPr>
          <a:r>
            <a:rPr lang="en-US" sz="2300" kern="1200"/>
            <a:t>• Distinguish coaching vs mentoring/advising</a:t>
          </a:r>
        </a:p>
      </dsp:txBody>
      <dsp:txXfrm>
        <a:off x="1844034" y="1996390"/>
        <a:ext cx="2839914" cy="1596566"/>
      </dsp:txXfrm>
    </dsp:sp>
    <dsp:sp modelId="{1CA2C468-EF50-41E4-AFE2-6675B4A88C48}">
      <dsp:nvSpPr>
        <dsp:cNvPr id="0" name=""/>
        <dsp:cNvSpPr/>
      </dsp:nvSpPr>
      <dsp:spPr>
        <a:xfrm>
          <a:off x="0" y="3992098"/>
          <a:ext cx="4683949"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98CDF-2A0B-466D-B29F-4EEA77764FD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F5548-99DA-4414-A53D-17F91475F4F9}">
      <dsp:nvSpPr>
        <dsp:cNvPr id="0" name=""/>
        <dsp:cNvSpPr/>
      </dsp:nvSpPr>
      <dsp:spPr>
        <a:xfrm>
          <a:off x="1844034" y="3992098"/>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22350">
            <a:lnSpc>
              <a:spcPct val="100000"/>
            </a:lnSpc>
            <a:spcBef>
              <a:spcPct val="0"/>
            </a:spcBef>
            <a:spcAft>
              <a:spcPct val="35000"/>
            </a:spcAft>
            <a:buNone/>
          </a:pPr>
          <a:r>
            <a:rPr lang="en-US" sz="2300" kern="1200"/>
            <a:t>• Practice core coaching skills</a:t>
          </a:r>
        </a:p>
      </dsp:txBody>
      <dsp:txXfrm>
        <a:off x="1844034" y="3992098"/>
        <a:ext cx="2839914"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289D7-7B64-40E7-8BD7-4160A486ECA4}">
      <dsp:nvSpPr>
        <dsp:cNvPr id="0" name=""/>
        <dsp:cNvSpPr/>
      </dsp:nvSpPr>
      <dsp:spPr>
        <a:xfrm>
          <a:off x="0" y="2837259"/>
          <a:ext cx="8229600" cy="9312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Segoe UI" panose="020B0502040204020203" pitchFamily="34" charset="0"/>
              <a:ea typeface="Segoe UI" panose="020B0502040204020203" pitchFamily="34" charset="0"/>
              <a:cs typeface="Segoe UI" panose="020B0502040204020203" pitchFamily="34" charset="0"/>
            </a:rPr>
            <a:t>STAGE 3: Action Strategies</a:t>
          </a:r>
        </a:p>
      </dsp:txBody>
      <dsp:txXfrm>
        <a:off x="0" y="2837259"/>
        <a:ext cx="8229600" cy="502876"/>
      </dsp:txXfrm>
    </dsp:sp>
    <dsp:sp modelId="{982BB2CA-6ED6-48C0-93E4-AD8C418CE818}">
      <dsp:nvSpPr>
        <dsp:cNvPr id="0" name=""/>
        <dsp:cNvSpPr/>
      </dsp:nvSpPr>
      <dsp:spPr>
        <a:xfrm>
          <a:off x="4018" y="3321510"/>
          <a:ext cx="2740521" cy="42837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3a: Possible actions (How many ways are there?)</a:t>
          </a:r>
        </a:p>
      </dsp:txBody>
      <dsp:txXfrm>
        <a:off x="4018" y="3321510"/>
        <a:ext cx="2740521" cy="428375"/>
      </dsp:txXfrm>
    </dsp:sp>
    <dsp:sp modelId="{E6D1BA81-B232-44D3-B753-AB08E32587ED}">
      <dsp:nvSpPr>
        <dsp:cNvPr id="0" name=""/>
        <dsp:cNvSpPr/>
      </dsp:nvSpPr>
      <dsp:spPr>
        <a:xfrm>
          <a:off x="2744539" y="3321510"/>
          <a:ext cx="2740521" cy="428375"/>
        </a:xfrm>
        <a:prstGeom prst="rect">
          <a:avLst/>
        </a:prstGeom>
        <a:solidFill>
          <a:schemeClr val="accent5">
            <a:tint val="40000"/>
            <a:alpha val="90000"/>
            <a:hueOff val="-1342560"/>
            <a:satOff val="6032"/>
            <a:lumOff val="41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3b: Best fit strategies (What will work for me?)</a:t>
          </a:r>
        </a:p>
      </dsp:txBody>
      <dsp:txXfrm>
        <a:off x="2744539" y="3321510"/>
        <a:ext cx="2740521" cy="428375"/>
      </dsp:txXfrm>
    </dsp:sp>
    <dsp:sp modelId="{E579B359-FA8F-46C5-9560-76F600453887}">
      <dsp:nvSpPr>
        <dsp:cNvPr id="0" name=""/>
        <dsp:cNvSpPr/>
      </dsp:nvSpPr>
      <dsp:spPr>
        <a:xfrm>
          <a:off x="5485060" y="3321510"/>
          <a:ext cx="2740521" cy="428375"/>
        </a:xfrm>
        <a:prstGeom prst="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3c: Plan (What next &amp; when?)</a:t>
          </a:r>
        </a:p>
      </dsp:txBody>
      <dsp:txXfrm>
        <a:off x="5485060" y="3321510"/>
        <a:ext cx="2740521" cy="428375"/>
      </dsp:txXfrm>
    </dsp:sp>
    <dsp:sp modelId="{812758F3-6B80-4E9B-837E-5AB5B4C1667A}">
      <dsp:nvSpPr>
        <dsp:cNvPr id="0" name=""/>
        <dsp:cNvSpPr/>
      </dsp:nvSpPr>
      <dsp:spPr>
        <a:xfrm rot="10800000">
          <a:off x="0" y="1418963"/>
          <a:ext cx="8229600" cy="1432265"/>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Segoe UI" panose="020B0502040204020203" pitchFamily="34" charset="0"/>
              <a:ea typeface="Segoe UI" panose="020B0502040204020203" pitchFamily="34" charset="0"/>
              <a:cs typeface="Segoe UI" panose="020B0502040204020203" pitchFamily="34" charset="0"/>
            </a:rPr>
            <a:t>STAGE 2: Preferred Scenario</a:t>
          </a:r>
        </a:p>
      </dsp:txBody>
      <dsp:txXfrm rot="-10800000">
        <a:off x="0" y="1418963"/>
        <a:ext cx="8229600" cy="502725"/>
      </dsp:txXfrm>
    </dsp:sp>
    <dsp:sp modelId="{ED288528-E5C8-4A26-BD40-33090E225C67}">
      <dsp:nvSpPr>
        <dsp:cNvPr id="0" name=""/>
        <dsp:cNvSpPr/>
      </dsp:nvSpPr>
      <dsp:spPr>
        <a:xfrm>
          <a:off x="4018" y="1921688"/>
          <a:ext cx="2740521" cy="428247"/>
        </a:xfrm>
        <a:prstGeom prst="rect">
          <a:avLst/>
        </a:prstGeom>
        <a:solidFill>
          <a:schemeClr val="accent5">
            <a:tint val="40000"/>
            <a:alpha val="90000"/>
            <a:hueOff val="-4027680"/>
            <a:satOff val="18095"/>
            <a:lumOff val="124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2a: Possibilities (Ideally, What do I want instead?)</a:t>
          </a:r>
        </a:p>
      </dsp:txBody>
      <dsp:txXfrm>
        <a:off x="4018" y="1921688"/>
        <a:ext cx="2740521" cy="428247"/>
      </dsp:txXfrm>
    </dsp:sp>
    <dsp:sp modelId="{F6DFFE1B-4938-4C0F-953E-0936A550A49D}">
      <dsp:nvSpPr>
        <dsp:cNvPr id="0" name=""/>
        <dsp:cNvSpPr/>
      </dsp:nvSpPr>
      <dsp:spPr>
        <a:xfrm>
          <a:off x="2744539" y="1921688"/>
          <a:ext cx="2740521" cy="428247"/>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2b: Change agenda (SMART goals)</a:t>
          </a:r>
        </a:p>
      </dsp:txBody>
      <dsp:txXfrm>
        <a:off x="2744539" y="1921688"/>
        <a:ext cx="2740521" cy="428247"/>
      </dsp:txXfrm>
    </dsp:sp>
    <dsp:sp modelId="{BCF670AD-511B-4929-B577-8BD3486393B6}">
      <dsp:nvSpPr>
        <dsp:cNvPr id="0" name=""/>
        <dsp:cNvSpPr/>
      </dsp:nvSpPr>
      <dsp:spPr>
        <a:xfrm>
          <a:off x="5485060" y="1921688"/>
          <a:ext cx="2740521" cy="428247"/>
        </a:xfrm>
        <a:prstGeom prst="rect">
          <a:avLst/>
        </a:prstGeom>
        <a:solidFill>
          <a:schemeClr val="accent5">
            <a:tint val="40000"/>
            <a:alpha val="90000"/>
            <a:hueOff val="-6712801"/>
            <a:satOff val="30158"/>
            <a:lumOff val="207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2c: Commitment (Check goals are right)</a:t>
          </a:r>
        </a:p>
      </dsp:txBody>
      <dsp:txXfrm>
        <a:off x="5485060" y="1921688"/>
        <a:ext cx="2740521" cy="428247"/>
      </dsp:txXfrm>
    </dsp:sp>
    <dsp:sp modelId="{6E570E0A-4476-4DA7-89F4-267A9C743282}">
      <dsp:nvSpPr>
        <dsp:cNvPr id="0" name=""/>
        <dsp:cNvSpPr/>
      </dsp:nvSpPr>
      <dsp:spPr>
        <a:xfrm rot="10800000">
          <a:off x="0" y="7"/>
          <a:ext cx="8229600" cy="1432265"/>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Segoe UI" panose="020B0502040204020203" pitchFamily="34" charset="0"/>
              <a:ea typeface="Segoe UI" panose="020B0502040204020203" pitchFamily="34" charset="0"/>
              <a:cs typeface="Segoe UI" panose="020B0502040204020203" pitchFamily="34" charset="0"/>
            </a:rPr>
            <a:t>STAGE 1: Current Scenario</a:t>
          </a:r>
        </a:p>
      </dsp:txBody>
      <dsp:txXfrm rot="-10800000">
        <a:off x="0" y="7"/>
        <a:ext cx="8229600" cy="502725"/>
      </dsp:txXfrm>
    </dsp:sp>
    <dsp:sp modelId="{707E1AB4-1CB1-4F36-A457-1C37108B9A2F}">
      <dsp:nvSpPr>
        <dsp:cNvPr id="0" name=""/>
        <dsp:cNvSpPr/>
      </dsp:nvSpPr>
      <dsp:spPr>
        <a:xfrm>
          <a:off x="4018" y="503391"/>
          <a:ext cx="2740521" cy="428247"/>
        </a:xfrm>
        <a:prstGeom prst="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1a: The story (What’s going on?)</a:t>
          </a:r>
        </a:p>
      </dsp:txBody>
      <dsp:txXfrm>
        <a:off x="4018" y="503391"/>
        <a:ext cx="2740521" cy="428247"/>
      </dsp:txXfrm>
    </dsp:sp>
    <dsp:sp modelId="{44A28478-1CF8-45A1-A4F6-1723B5FECEC9}">
      <dsp:nvSpPr>
        <dsp:cNvPr id="0" name=""/>
        <dsp:cNvSpPr/>
      </dsp:nvSpPr>
      <dsp:spPr>
        <a:xfrm>
          <a:off x="2744539" y="503391"/>
          <a:ext cx="2740521" cy="428247"/>
        </a:xfrm>
        <a:prstGeom prst="rect">
          <a:avLst/>
        </a:prstGeom>
        <a:solidFill>
          <a:schemeClr val="accent5">
            <a:tint val="40000"/>
            <a:alpha val="90000"/>
            <a:hueOff val="-9397921"/>
            <a:satOff val="42221"/>
            <a:lumOff val="290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1b: Blind spots (What’s really going on?)</a:t>
          </a:r>
        </a:p>
      </dsp:txBody>
      <dsp:txXfrm>
        <a:off x="2744539" y="503391"/>
        <a:ext cx="2740521" cy="428247"/>
      </dsp:txXfrm>
    </dsp:sp>
    <dsp:sp modelId="{C8334745-3853-4895-B689-FD4338B5B4E7}">
      <dsp:nvSpPr>
        <dsp:cNvPr id="0" name=""/>
        <dsp:cNvSpPr/>
      </dsp:nvSpPr>
      <dsp:spPr>
        <a:xfrm>
          <a:off x="5485060" y="503391"/>
          <a:ext cx="2740521" cy="42824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ea typeface="Segoe UI" panose="020B0502040204020203" pitchFamily="34" charset="0"/>
              <a:cs typeface="Segoe UI" panose="020B0502040204020203" pitchFamily="34" charset="0"/>
            </a:rPr>
            <a:t>1c: Leveraging (Focusing &amp; Prioritizing)</a:t>
          </a:r>
        </a:p>
      </dsp:txBody>
      <dsp:txXfrm>
        <a:off x="5485060" y="503391"/>
        <a:ext cx="2740521" cy="428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9857C-3D65-4311-B9CE-C675F64AD9C9}">
      <dsp:nvSpPr>
        <dsp:cNvPr id="0" name=""/>
        <dsp:cNvSpPr/>
      </dsp:nvSpPr>
      <dsp:spPr>
        <a:xfrm>
          <a:off x="0"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5E847-90C8-42A3-9F2C-8D66DEBEBE46}">
      <dsp:nvSpPr>
        <dsp:cNvPr id="0" name=""/>
        <dsp:cNvSpPr/>
      </dsp:nvSpPr>
      <dsp:spPr>
        <a:xfrm>
          <a:off x="257174"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Trust</a:t>
          </a:r>
        </a:p>
      </dsp:txBody>
      <dsp:txXfrm>
        <a:off x="300222" y="1693310"/>
        <a:ext cx="2228479" cy="1383659"/>
      </dsp:txXfrm>
    </dsp:sp>
    <dsp:sp modelId="{89FBD418-528D-43DE-B19F-75CBF5106E44}">
      <dsp:nvSpPr>
        <dsp:cNvPr id="0" name=""/>
        <dsp:cNvSpPr/>
      </dsp:nvSpPr>
      <dsp:spPr>
        <a:xfrm>
          <a:off x="2828924"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00B9D-83D9-4140-A8FF-46125805772D}">
      <dsp:nvSpPr>
        <dsp:cNvPr id="0" name=""/>
        <dsp:cNvSpPr/>
      </dsp:nvSpPr>
      <dsp:spPr>
        <a:xfrm>
          <a:off x="3086099"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Psychological safety</a:t>
          </a:r>
        </a:p>
      </dsp:txBody>
      <dsp:txXfrm>
        <a:off x="3129147" y="1693310"/>
        <a:ext cx="2228479" cy="1383659"/>
      </dsp:txXfrm>
    </dsp:sp>
    <dsp:sp modelId="{2079D58C-9C86-41DA-BAFF-6BAE21CB7F91}">
      <dsp:nvSpPr>
        <dsp:cNvPr id="0" name=""/>
        <dsp:cNvSpPr/>
      </dsp:nvSpPr>
      <dsp:spPr>
        <a:xfrm>
          <a:off x="5657850"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5EAD0-C176-4EDF-83A8-2F5EDD38EF45}">
      <dsp:nvSpPr>
        <dsp:cNvPr id="0" name=""/>
        <dsp:cNvSpPr/>
      </dsp:nvSpPr>
      <dsp:spPr>
        <a:xfrm>
          <a:off x="5915024"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Role clarity</a:t>
          </a:r>
        </a:p>
      </dsp:txBody>
      <dsp:txXfrm>
        <a:off x="5958072" y="1693310"/>
        <a:ext cx="2228479" cy="13836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33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Welcome participants.</a:t>
            </a:r>
          </a:p>
          <a:p>
            <a:r>
              <a:t>Frame coaching as a developmental skill, not remediation.</a:t>
            </a:r>
          </a:p>
          <a:p>
            <a:r>
              <a:t>Timing: 2 minutes.</a:t>
            </a:r>
          </a:p>
          <a:p>
            <a:r>
              <a:t>Literature anchor: Palamara et al. (JGME 2015) on professional development coaching.</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Silent reflection 1 minute.</a:t>
            </a:r>
          </a:p>
          <a:p>
            <a:r>
              <a:t>Optional pair share 2 minutes.</a:t>
            </a:r>
          </a:p>
          <a:p>
            <a:r>
              <a:t>Timing: 3 minutes total.</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Dave’s part</a:t>
            </a:r>
          </a:p>
          <a:p>
            <a:endParaRPr lang="en-US" dirty="0"/>
          </a:p>
          <a:p>
            <a:r>
              <a:rPr lang="en-US" dirty="0"/>
              <a:t>Explaining why we chose</a:t>
            </a:r>
            <a:r>
              <a:rPr lang="en-US" baseline="0" dirty="0"/>
              <a:t> this for medical education</a:t>
            </a:r>
            <a:endParaRPr lang="en-US" dirty="0"/>
          </a:p>
          <a:p>
            <a:endParaRPr lang="en-US" dirty="0"/>
          </a:p>
          <a:p>
            <a:pPr defTabSz="914350">
              <a:defRPr/>
            </a:pPr>
            <a:r>
              <a:rPr lang="en-US" dirty="0"/>
              <a:t>Pg. 9 Stealth Coaching by Rob Kramer, </a:t>
            </a:r>
            <a:r>
              <a:rPr lang="en-US" dirty="0" err="1"/>
              <a:t>egans</a:t>
            </a:r>
            <a:r>
              <a:rPr lang="en-US" dirty="0"/>
              <a:t> skilled coaching</a:t>
            </a:r>
            <a:r>
              <a:rPr lang="en-US" baseline="0" dirty="0"/>
              <a:t> method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8F96EFD-5B1C-49B6-BB57-4D640C544A6B}" type="slidenum">
              <a:rPr lang="en-US" smtClean="0"/>
              <a:t>18</a:t>
            </a:fld>
            <a:endParaRPr lang="en-US"/>
          </a:p>
        </p:txBody>
      </p:sp>
    </p:spTree>
    <p:extLst>
      <p:ext uri="{BB962C8B-B14F-4D97-AF65-F5344CB8AC3E}">
        <p14:creationId xmlns:p14="http://schemas.microsoft.com/office/powerpoint/2010/main" val="45495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19</a:t>
            </a:fld>
            <a:endParaRPr lang="en-US"/>
          </a:p>
        </p:txBody>
      </p:sp>
    </p:spTree>
    <p:extLst>
      <p:ext uri="{BB962C8B-B14F-4D97-AF65-F5344CB8AC3E}">
        <p14:creationId xmlns:p14="http://schemas.microsoft.com/office/powerpoint/2010/main" val="334607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Think pair share. Personal</a:t>
            </a:r>
            <a:r>
              <a:rPr lang="en-US" baseline="0" dirty="0"/>
              <a:t> experience of being intrinsic and extrinsic motivation. How did it feel? Did it work? Did it stick?</a:t>
            </a:r>
            <a:endParaRPr lang="en-US" dirty="0"/>
          </a:p>
        </p:txBody>
      </p:sp>
      <p:sp>
        <p:nvSpPr>
          <p:cNvPr id="4" name="Slide Number Placeholder 3"/>
          <p:cNvSpPr>
            <a:spLocks noGrp="1"/>
          </p:cNvSpPr>
          <p:nvPr>
            <p:ph type="sldNum" sz="quarter" idx="10"/>
          </p:nvPr>
        </p:nvSpPr>
        <p:spPr/>
        <p:txBody>
          <a:bodyPr/>
          <a:lstStyle/>
          <a:p>
            <a:fld id="{E8F96EFD-5B1C-49B6-BB57-4D640C544A6B}" type="slidenum">
              <a:rPr lang="en-US" smtClean="0"/>
              <a:t>20</a:t>
            </a:fld>
            <a:endParaRPr lang="en-US"/>
          </a:p>
        </p:txBody>
      </p:sp>
    </p:spTree>
    <p:extLst>
      <p:ext uri="{BB962C8B-B14F-4D97-AF65-F5344CB8AC3E}">
        <p14:creationId xmlns:p14="http://schemas.microsoft.com/office/powerpoint/2010/main" val="226795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21</a:t>
            </a:fld>
            <a:endParaRPr lang="en-US"/>
          </a:p>
        </p:txBody>
      </p:sp>
    </p:spTree>
    <p:extLst>
      <p:ext uri="{BB962C8B-B14F-4D97-AF65-F5344CB8AC3E}">
        <p14:creationId xmlns:p14="http://schemas.microsoft.com/office/powerpoint/2010/main" val="166218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96EFD-5B1C-49B6-BB57-4D640C544A6B}" type="slidenum">
              <a:rPr lang="en-US" smtClean="0"/>
              <a:t>22</a:t>
            </a:fld>
            <a:endParaRPr lang="en-US"/>
          </a:p>
        </p:txBody>
      </p:sp>
    </p:spTree>
    <p:extLst>
      <p:ext uri="{BB962C8B-B14F-4D97-AF65-F5344CB8AC3E}">
        <p14:creationId xmlns:p14="http://schemas.microsoft.com/office/powerpoint/2010/main" val="375299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23</a:t>
            </a:fld>
            <a:endParaRPr lang="en-US"/>
          </a:p>
        </p:txBody>
      </p:sp>
    </p:spTree>
    <p:extLst>
      <p:ext uri="{BB962C8B-B14F-4D97-AF65-F5344CB8AC3E}">
        <p14:creationId xmlns:p14="http://schemas.microsoft.com/office/powerpoint/2010/main" val="69198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24</a:t>
            </a:fld>
            <a:endParaRPr lang="en-US"/>
          </a:p>
        </p:txBody>
      </p:sp>
    </p:spTree>
    <p:extLst>
      <p:ext uri="{BB962C8B-B14F-4D97-AF65-F5344CB8AC3E}">
        <p14:creationId xmlns:p14="http://schemas.microsoft.com/office/powerpoint/2010/main" val="4042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25</a:t>
            </a:fld>
            <a:endParaRPr lang="en-US"/>
          </a:p>
        </p:txBody>
      </p:sp>
    </p:spTree>
    <p:extLst>
      <p:ext uri="{BB962C8B-B14F-4D97-AF65-F5344CB8AC3E}">
        <p14:creationId xmlns:p14="http://schemas.microsoft.com/office/powerpoint/2010/main" val="312081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26</a:t>
            </a:fld>
            <a:endParaRPr lang="en-US"/>
          </a:p>
        </p:txBody>
      </p:sp>
    </p:spTree>
    <p:extLst>
      <p:ext uri="{BB962C8B-B14F-4D97-AF65-F5344CB8AC3E}">
        <p14:creationId xmlns:p14="http://schemas.microsoft.com/office/powerpoint/2010/main" val="383630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Review objectives.</a:t>
            </a:r>
          </a:p>
          <a:p>
            <a:r>
              <a:rPr dirty="0"/>
              <a:t>Set expectation this is interactive.</a:t>
            </a:r>
          </a:p>
          <a:p>
            <a:r>
              <a:rPr dirty="0"/>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Model tone and pacing.</a:t>
            </a:r>
          </a:p>
          <a:p>
            <a:r>
              <a:t>Timing: 3 minutes.</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Introduce educational alliance concept.</a:t>
            </a:r>
          </a:p>
          <a:p>
            <a:r>
              <a:t>Timing: 2 minutes.</a:t>
            </a:r>
          </a:p>
          <a:p>
            <a:r>
              <a:t>Literature: mentoring/coaching environment reviews.</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Normalize discomfort with silence.</a:t>
            </a:r>
          </a:p>
          <a:p>
            <a:r>
              <a:t>Timing: 2 minutes.</a:t>
            </a:r>
          </a:p>
          <a:p>
            <a:r>
              <a:t>Literature: coaching fundamentals.</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Connect coaching to CBME.</a:t>
            </a:r>
          </a:p>
          <a:p>
            <a:r>
              <a:t>Timing: 3 minutes.</a:t>
            </a:r>
          </a:p>
          <a:p>
            <a:r>
              <a:t>Literature: Armson et al.</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Name the pain point faculty feel.</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Reframe ILPs as developmental roadmaps.</a:t>
            </a:r>
          </a:p>
          <a:p>
            <a:r>
              <a:t>Timing: 2 minutes.</a:t>
            </a:r>
          </a:p>
          <a:p>
            <a:r>
              <a:t>Literature: Armson; AAFP ILP coaching work.</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Key faculty anxiety slide.</a:t>
            </a:r>
          </a:p>
          <a:p>
            <a:r>
              <a:t>Timing: 3 minutes.</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Set up skill-building section.</a:t>
            </a:r>
          </a:p>
          <a:p>
            <a:r>
              <a:t>Timing: 2 minutes.</a:t>
            </a:r>
          </a:p>
          <a:p>
            <a:r>
              <a:t>Literature: Armson et al.</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Encourage practice mindset.</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Explain scenario.</a:t>
            </a:r>
          </a:p>
          <a:p>
            <a:r>
              <a:t>Assign roles.</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Frame the problem: CBME and ILPs require ownership; coaching helps fill the gap left by evaluation-heavy systems.</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Sam is on his first inpatient medicine rotation of intern year. He is affable and well-liked by patients and their families. However, for the third time this week, you’ve had to push back rounding time because he wasn’t ready. When he does arrive, his white coat is wrinkled, his pockets are overflowing with EKGs, post-it notes, and printed copies of his H&amp;Ps. His presentations are hard to follow, often straying from the SOAP format. He has had more duty hour violations than his peers, often arriving at the hospital at 4 AM and/or staying late into the night completing dictations. </a:t>
            </a:r>
          </a:p>
          <a:p>
            <a:endParaRPr lang="en-US" baseline="0" dirty="0"/>
          </a:p>
          <a:p>
            <a:r>
              <a:rPr lang="en-US" baseline="0" dirty="0"/>
              <a:t>Using the framework of the ACGME core competencies PLUS, turn to the person next to you and decide which competency or competencies seem to be the issue. </a:t>
            </a:r>
          </a:p>
          <a:p>
            <a:r>
              <a:rPr lang="en-US" baseline="0" dirty="0"/>
              <a:t>2 MINUTES*</a:t>
            </a:r>
          </a:p>
          <a:p>
            <a:endParaRPr lang="en-US" baseline="0" dirty="0"/>
          </a:p>
          <a:p>
            <a:pPr marL="0" marR="0" indent="0" algn="l" defTabSz="1141171" rtl="0" eaLnBrk="1" fontAlgn="auto" latinLnBrk="0" hangingPunct="1">
              <a:lnSpc>
                <a:spcPct val="100000"/>
              </a:lnSpc>
              <a:spcBef>
                <a:spcPts val="0"/>
              </a:spcBef>
              <a:spcAft>
                <a:spcPts val="0"/>
              </a:spcAft>
              <a:buClrTx/>
              <a:buSzTx/>
              <a:buFontTx/>
              <a:buNone/>
              <a:tabLst/>
              <a:defRPr/>
            </a:pPr>
            <a:r>
              <a:rPr lang="en-US" baseline="0" dirty="0"/>
              <a:t>This case was intended to be a straightforward deficit in time management and organization. However, and this may have come up with your partners, you can’t be completely sure that Sam does not have a mental health or substance abuse issue. The disorganization and disheveled appearance could indicate that. One way to differentiate is whether he is consistently disorganized (time </a:t>
            </a:r>
            <a:r>
              <a:rPr lang="en-US" baseline="0" dirty="0" err="1"/>
              <a:t>mgmt</a:t>
            </a:r>
            <a:r>
              <a:rPr lang="en-US" baseline="0" dirty="0"/>
              <a:t>/ organization problem) or inconsistently having trouble, which could correlate to stress, a mental health issue, or substance abuse. </a:t>
            </a:r>
            <a:endParaRPr lang="en-US" dirty="0"/>
          </a:p>
          <a:p>
            <a:endParaRPr lang="en-US" baseline="0" dirty="0"/>
          </a:p>
        </p:txBody>
      </p:sp>
      <p:sp>
        <p:nvSpPr>
          <p:cNvPr id="4" name="Slide Number Placeholder 3"/>
          <p:cNvSpPr>
            <a:spLocks noGrp="1"/>
          </p:cNvSpPr>
          <p:nvPr>
            <p:ph type="sldNum" sz="quarter" idx="10"/>
          </p:nvPr>
        </p:nvSpPr>
        <p:spPr/>
        <p:txBody>
          <a:bodyPr/>
          <a:lstStyle/>
          <a:p>
            <a:fld id="{3AB5047A-5F22-48E9-89B4-A7E5772FB3EF}" type="slidenum">
              <a:rPr lang="en-US" smtClean="0"/>
              <a:t>37</a:t>
            </a:fld>
            <a:endParaRPr lang="en-US"/>
          </a:p>
        </p:txBody>
      </p:sp>
    </p:spTree>
    <p:extLst>
      <p:ext uri="{BB962C8B-B14F-4D97-AF65-F5344CB8AC3E}">
        <p14:creationId xmlns:p14="http://schemas.microsoft.com/office/powerpoint/2010/main" val="4243334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Group discussion.</a:t>
            </a:r>
          </a:p>
          <a:p>
            <a:r>
              <a:t>Timing: 4 minutes.</a:t>
            </a:r>
          </a:p>
        </p:txBody>
      </p:sp>
      <p:sp>
        <p:nvSpPr>
          <p:cNvPr id="4" name="Slide Number Placeholder 3"/>
          <p:cNvSpPr>
            <a:spLocks noGrp="1"/>
          </p:cNvSpPr>
          <p:nvPr>
            <p:ph type="sldNum" sz="quarter" idx="5"/>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Normalize feasibility.</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Normalize need for practice.</a:t>
            </a:r>
          </a:p>
          <a:p>
            <a:r>
              <a:t>Timing: 2 minutes.</a:t>
            </a:r>
          </a:p>
          <a:p>
            <a:r>
              <a:t>Literature: Armson.</a:t>
            </a:r>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Summarize.</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Invite reflection; pause for silence.</a:t>
            </a:r>
          </a:p>
        </p:txBody>
      </p:sp>
      <p:sp>
        <p:nvSpPr>
          <p:cNvPr id="4" name="Slide Number Placeholder 3"/>
          <p:cNvSpPr>
            <a:spLocks noGrp="1"/>
          </p:cNvSpPr>
          <p:nvPr>
            <p:ph type="sldNum" sz="quarter" idx="5"/>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Concrete next steps.</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Invite reflection and questions.</a:t>
            </a:r>
          </a:p>
          <a:p>
            <a:r>
              <a:t>Timing: 2 minutes.</a:t>
            </a:r>
          </a:p>
        </p:txBody>
      </p:sp>
      <p:sp>
        <p:nvSpPr>
          <p:cNvPr id="4" name="Slide Number Placeholder 3"/>
          <p:cNvSpPr>
            <a:spLocks noGrp="1"/>
          </p:cNvSpPr>
          <p:nvPr>
            <p:ph type="sldNum" sz="quarter" idx="5"/>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stress, burnout, identity formation.</a:t>
            </a:r>
          </a:p>
          <a:p>
            <a:r>
              <a:t>Timing: 3 minutes.</a:t>
            </a:r>
          </a:p>
          <a:p>
            <a:r>
              <a:t>Literature: Palamara; professional identity formation literature.</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Define coaching clearly.</a:t>
            </a:r>
          </a:p>
          <a:p>
            <a:r>
              <a:t>Emphasize partnership and learner ownership.</a:t>
            </a:r>
          </a:p>
          <a:p>
            <a:r>
              <a:t>Timing: 3 minutes.</a:t>
            </a:r>
          </a:p>
          <a:p>
            <a:r>
              <a:t>Literature: Branzetti et al. JGME 2023.</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 Share</a:t>
            </a:r>
            <a:r>
              <a:rPr lang="en-US" baseline="0" dirty="0"/>
              <a:t> what do you think of when I say mentor, coach, advisor</a:t>
            </a:r>
            <a:endParaRPr lang="en-US" dirty="0"/>
          </a:p>
        </p:txBody>
      </p:sp>
      <p:sp>
        <p:nvSpPr>
          <p:cNvPr id="4" name="Slide Number Placeholder 3"/>
          <p:cNvSpPr>
            <a:spLocks noGrp="1"/>
          </p:cNvSpPr>
          <p:nvPr>
            <p:ph type="sldNum" sz="quarter" idx="10"/>
          </p:nvPr>
        </p:nvSpPr>
        <p:spPr/>
        <p:txBody>
          <a:bodyPr/>
          <a:lstStyle/>
          <a:p>
            <a:fld id="{E8F96EFD-5B1C-49B6-BB57-4D640C544A6B}" type="slidenum">
              <a:rPr lang="en-US" smtClean="0"/>
              <a:t>13</a:t>
            </a:fld>
            <a:endParaRPr lang="en-US"/>
          </a:p>
        </p:txBody>
      </p:sp>
    </p:spTree>
    <p:extLst>
      <p:ext uri="{BB962C8B-B14F-4D97-AF65-F5344CB8AC3E}">
        <p14:creationId xmlns:p14="http://schemas.microsoft.com/office/powerpoint/2010/main" val="294810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Walk through distinctions.</a:t>
            </a:r>
          </a:p>
          <a:p>
            <a:r>
              <a:t>Normalize faculty role confusion.</a:t>
            </a:r>
          </a:p>
          <a:p>
            <a:r>
              <a:t>Timing: 3 minutes.</a:t>
            </a:r>
          </a:p>
          <a:p>
            <a:r>
              <a:t>Literature: Branzetti; Armson.</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3429A-C6A8-46A1-8E24-59CCF6CC790B}" type="slidenum">
              <a:rPr lang="en-US" smtClean="0"/>
              <a:t>15</a:t>
            </a:fld>
            <a:endParaRPr lang="en-US"/>
          </a:p>
        </p:txBody>
      </p:sp>
    </p:spTree>
    <p:extLst>
      <p:ext uri="{BB962C8B-B14F-4D97-AF65-F5344CB8AC3E}">
        <p14:creationId xmlns:p14="http://schemas.microsoft.com/office/powerpoint/2010/main" val="184354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96EFD-5B1C-49B6-BB57-4D640C544A6B}" type="slidenum">
              <a:rPr lang="en-US" smtClean="0"/>
              <a:t>16</a:t>
            </a:fld>
            <a:endParaRPr lang="en-US"/>
          </a:p>
        </p:txBody>
      </p:sp>
    </p:spTree>
    <p:extLst>
      <p:ext uri="{BB962C8B-B14F-4D97-AF65-F5344CB8AC3E}">
        <p14:creationId xmlns:p14="http://schemas.microsoft.com/office/powerpoint/2010/main" val="53921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426F64-DF5F-4CE6-9561-EF09D08A9611}"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22D68-221C-4535-A1E0-845559D36C1A}"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BB197-AABF-4E9A-B508-5165708B7DBD}"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27"/>
            <a:ext cx="8229600" cy="1015068"/>
          </a:xfrm>
          <a:prstGeom prst="rect">
            <a:avLst/>
          </a:prstGeom>
        </p:spPr>
        <p:txBody>
          <a:bodyPr/>
          <a:lstStyle>
            <a:lvl1pPr>
              <a:defRPr/>
            </a:lvl1pPr>
          </a:lstStyle>
          <a:p>
            <a:r>
              <a:rPr lang="en-US" dirty="0"/>
              <a:t>Click to edit Master title style</a:t>
            </a:r>
          </a:p>
        </p:txBody>
      </p:sp>
      <p:sp>
        <p:nvSpPr>
          <p:cNvPr id="12" name="Content Placeholder 11"/>
          <p:cNvSpPr>
            <a:spLocks noGrp="1"/>
          </p:cNvSpPr>
          <p:nvPr>
            <p:ph sz="quarter" idx="12"/>
          </p:nvPr>
        </p:nvSpPr>
        <p:spPr>
          <a:xfrm>
            <a:off x="457200" y="1411518"/>
            <a:ext cx="8229600" cy="4695668"/>
          </a:xfrm>
        </p:spPr>
        <p:txBody>
          <a:bodyPr/>
          <a:lstStyle>
            <a:lvl1pPr marL="344488" indent="-344488">
              <a:buFont typeface="Arial" panose="020B0604020202020204" pitchFamily="34" charset="0"/>
              <a:buChar char="•"/>
              <a:defRPr sz="2800"/>
            </a:lvl1pPr>
            <a:lvl3pPr marL="569913" indent="-230188">
              <a:spcAft>
                <a:spcPts val="600"/>
              </a:spcAft>
              <a:buSzPct val="100000"/>
              <a:defRPr/>
            </a:lvl3pPr>
            <a:lvl4pPr marL="919163" indent="-230188">
              <a:spcAft>
                <a:spcPts val="600"/>
              </a:spcAft>
              <a:buClr>
                <a:schemeClr val="accent3"/>
              </a:buClr>
              <a:tabLst/>
              <a:defRPr/>
            </a:lvl4pPr>
            <a:lvl5pPr>
              <a:spcAft>
                <a:spcPts val="600"/>
              </a:spcAft>
              <a:buClr>
                <a:schemeClr val="accent4"/>
              </a:buClr>
              <a:defRPr baseline="0"/>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txBox="1">
            <a:spLocks/>
          </p:cNvSpPr>
          <p:nvPr/>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z="1000" smtClean="0"/>
              <a:pPr/>
              <a:t>‹#›</a:t>
            </a:fld>
            <a:endParaRPr lang="en-US" sz="1000" dirty="0"/>
          </a:p>
        </p:txBody>
      </p:sp>
    </p:spTree>
    <p:extLst>
      <p:ext uri="{BB962C8B-B14F-4D97-AF65-F5344CB8AC3E}">
        <p14:creationId xmlns:p14="http://schemas.microsoft.com/office/powerpoint/2010/main" val="23042019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38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34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767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60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53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10"/>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199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over Slide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CFBDD-E17E-3BB3-0A76-00E1C1CEECD6}"/>
              </a:ext>
            </a:extLst>
          </p:cNvPr>
          <p:cNvSpPr/>
          <p:nvPr userDrawn="1"/>
        </p:nvSpPr>
        <p:spPr>
          <a:xfrm>
            <a:off x="1" y="2"/>
            <a:ext cx="9143999" cy="6857999"/>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a:ln>
                <a:noFill/>
              </a:ln>
              <a:solidFill>
                <a:schemeClr val="accent5"/>
              </a:solidFill>
              <a:effectLst/>
              <a:uLnTx/>
              <a:uFillTx/>
              <a:latin typeface="Arial"/>
              <a:ea typeface="+mn-ea"/>
              <a:cs typeface="+mn-cs"/>
              <a:sym typeface="Gill Sans" charset="0"/>
            </a:endParaRPr>
          </a:p>
        </p:txBody>
      </p:sp>
      <p:sp>
        <p:nvSpPr>
          <p:cNvPr id="3" name="Rectangle 2">
            <a:extLst>
              <a:ext uri="{FF2B5EF4-FFF2-40B4-BE49-F238E27FC236}">
                <a16:creationId xmlns:a16="http://schemas.microsoft.com/office/drawing/2014/main" id="{A5C5AAB5-B4EF-4452-04FB-41E1B3120185}"/>
              </a:ext>
            </a:extLst>
          </p:cNvPr>
          <p:cNvSpPr/>
          <p:nvPr userDrawn="1"/>
        </p:nvSpPr>
        <p:spPr>
          <a:xfrm>
            <a:off x="181583" y="226733"/>
            <a:ext cx="8780833" cy="5812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dirty="0">
              <a:ln>
                <a:noFill/>
              </a:ln>
              <a:solidFill>
                <a:schemeClr val="accent5"/>
              </a:solidFill>
              <a:effectLst/>
              <a:uLnTx/>
              <a:uFillTx/>
              <a:latin typeface="Arial"/>
              <a:ea typeface="+mn-ea"/>
              <a:cs typeface="+mn-cs"/>
              <a:sym typeface="Gill Sans" charset="0"/>
            </a:endParaRPr>
          </a:p>
        </p:txBody>
      </p:sp>
      <p:sp>
        <p:nvSpPr>
          <p:cNvPr id="11" name="Picture Placeholder 10"/>
          <p:cNvSpPr>
            <a:spLocks noGrp="1"/>
          </p:cNvSpPr>
          <p:nvPr>
            <p:ph type="pic" sz="quarter" idx="13" hasCustomPrompt="1"/>
          </p:nvPr>
        </p:nvSpPr>
        <p:spPr>
          <a:xfrm>
            <a:off x="6191802" y="437029"/>
            <a:ext cx="2249710" cy="2198793"/>
          </a:xfrm>
        </p:spPr>
        <p:txBody>
          <a:bodyPr anchor="ctr"/>
          <a:lstStyle>
            <a:lvl1pPr marL="149345" indent="0" algn="ctr">
              <a:buNone/>
              <a:defRPr sz="2800"/>
            </a:lvl1pPr>
          </a:lstStyle>
          <a:p>
            <a:r>
              <a:rPr lang="en-US" dirty="0"/>
              <a:t>Click icon to add logo</a:t>
            </a:r>
          </a:p>
        </p:txBody>
      </p:sp>
      <p:cxnSp>
        <p:nvCxnSpPr>
          <p:cNvPr id="12" name="Straight Connector 11"/>
          <p:cNvCxnSpPr/>
          <p:nvPr/>
        </p:nvCxnSpPr>
        <p:spPr>
          <a:xfrm>
            <a:off x="378300" y="619448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2"/>
          </p:nvPr>
        </p:nvSpPr>
        <p:spPr>
          <a:xfrm>
            <a:off x="5863329" y="6253140"/>
            <a:ext cx="2133600" cy="365125"/>
          </a:xfrm>
          <a:prstGeom prst="rect">
            <a:avLst/>
          </a:prstGeom>
        </p:spPr>
        <p:txBody>
          <a:bodyPr vert="horz" lIns="91440" tIns="45720" rIns="91440" bIns="45720" rtlCol="0" anchor="ctr"/>
          <a:lstStyle>
            <a:lvl1pPr algn="r">
              <a:defRPr sz="1333" b="0">
                <a:solidFill>
                  <a:schemeClr val="bg1"/>
                </a:solidFill>
                <a:latin typeface="Arial"/>
                <a:cs typeface="Arial"/>
              </a:defRPr>
            </a:lvl1pPr>
          </a:lstStyle>
          <a:p>
            <a:fld id="{4EE8989A-9866-425A-91B0-B20CA1D324E7}" type="datetime4">
              <a:rPr lang="en-US" smtClean="0"/>
              <a:pPr/>
              <a:t>February 6, 2026</a:t>
            </a:fld>
            <a:endParaRPr lang="en-US" dirty="0"/>
          </a:p>
        </p:txBody>
      </p:sp>
      <p:sp>
        <p:nvSpPr>
          <p:cNvPr id="14" name="Footer Placeholder 4"/>
          <p:cNvSpPr>
            <a:spLocks noGrp="1"/>
          </p:cNvSpPr>
          <p:nvPr>
            <p:ph type="ftr" sz="quarter" idx="3"/>
          </p:nvPr>
        </p:nvSpPr>
        <p:spPr>
          <a:xfrm>
            <a:off x="378302" y="6266145"/>
            <a:ext cx="3778017" cy="365125"/>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15" name="Slide Number Placeholder 5"/>
          <p:cNvSpPr>
            <a:spLocks noGrp="1"/>
          </p:cNvSpPr>
          <p:nvPr>
            <p:ph type="sldNum" sz="quarter" idx="4"/>
          </p:nvPr>
        </p:nvSpPr>
        <p:spPr>
          <a:xfrm>
            <a:off x="8088808" y="6281060"/>
            <a:ext cx="762000" cy="299431"/>
          </a:xfrm>
          <a:prstGeom prst="rect">
            <a:avLst/>
          </a:prstGeom>
        </p:spPr>
        <p:txBody>
          <a:bodyPr vert="horz" lIns="91440" tIns="45720" rIns="91440" bIns="45720" rtlCol="0" anchor="ctr"/>
          <a:lstStyle>
            <a:lvl1pPr algn="r">
              <a:defRPr sz="1333">
                <a:solidFill>
                  <a:schemeClr val="bg1"/>
                </a:solidFill>
                <a:latin typeface="Arial"/>
                <a:cs typeface="Arial"/>
              </a:defRPr>
            </a:lvl1pPr>
          </a:lstStyle>
          <a:p>
            <a:r>
              <a:rPr lang="en-US" dirty="0"/>
              <a:t> | </a:t>
            </a:r>
            <a:fld id="{BFEBEB0A-9E3D-4B14-9782-E2AE3DA60D96}" type="slidenum">
              <a:rPr lang="en-US" smtClean="0"/>
              <a:pPr/>
              <a:t>‹#›</a:t>
            </a:fld>
            <a:endParaRPr lang="en-US" dirty="0"/>
          </a:p>
        </p:txBody>
      </p:sp>
      <p:sp>
        <p:nvSpPr>
          <p:cNvPr id="9" name="Title 1"/>
          <p:cNvSpPr>
            <a:spLocks noGrp="1"/>
          </p:cNvSpPr>
          <p:nvPr>
            <p:ph type="ctrTitle" hasCustomPrompt="1"/>
          </p:nvPr>
        </p:nvSpPr>
        <p:spPr>
          <a:xfrm>
            <a:off x="378300" y="2850421"/>
            <a:ext cx="8472511" cy="1524000"/>
          </a:xfrm>
        </p:spPr>
        <p:txBody>
          <a:bodyPr>
            <a:noAutofit/>
          </a:bodyPr>
          <a:lstStyle>
            <a:lvl1pPr>
              <a:defRPr sz="5400">
                <a:solidFill>
                  <a:schemeClr val="tx1"/>
                </a:solidFill>
              </a:defRPr>
            </a:lvl1pPr>
          </a:lstStyle>
          <a:p>
            <a:r>
              <a:rPr lang="en-US" dirty="0"/>
              <a:t>CLICK TO EDIT</a:t>
            </a:r>
          </a:p>
        </p:txBody>
      </p:sp>
      <p:sp>
        <p:nvSpPr>
          <p:cNvPr id="10" name="Subtitle 2"/>
          <p:cNvSpPr>
            <a:spLocks noGrp="1"/>
          </p:cNvSpPr>
          <p:nvPr>
            <p:ph type="subTitle" idx="1" hasCustomPrompt="1"/>
          </p:nvPr>
        </p:nvSpPr>
        <p:spPr>
          <a:xfrm>
            <a:off x="378300" y="4541181"/>
            <a:ext cx="8472511" cy="990600"/>
          </a:xfrm>
        </p:spPr>
        <p:txBody>
          <a:bodyPr anchor="t" anchorCtr="0">
            <a:normAutofit/>
          </a:bodyPr>
          <a:lstStyle>
            <a:lvl1pPr marL="0" indent="0" algn="l">
              <a:buNone/>
              <a:defRPr sz="4267">
                <a:solidFill>
                  <a:schemeClr val="accent6"/>
                </a:solidFill>
                <a:latin typeface="+mn-lt"/>
                <a:cs typeface="Baskerville Old Face" panose="02020602080505020303" pitchFamily="18" charset="0"/>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6" indent="0" algn="ctr">
              <a:buNone/>
              <a:defRPr>
                <a:solidFill>
                  <a:schemeClr val="tx1">
                    <a:tint val="75000"/>
                  </a:schemeClr>
                </a:solidFill>
              </a:defRPr>
            </a:lvl8pPr>
            <a:lvl9pPr marL="4876556" indent="0" algn="ctr">
              <a:buNone/>
              <a:defRPr>
                <a:solidFill>
                  <a:schemeClr val="tx1">
                    <a:tint val="75000"/>
                  </a:schemeClr>
                </a:solidFill>
              </a:defRPr>
            </a:lvl9pPr>
          </a:lstStyle>
          <a:p>
            <a:r>
              <a:rPr lang="en-US" dirty="0"/>
              <a:t>Click to edit subtitle</a:t>
            </a:r>
          </a:p>
        </p:txBody>
      </p:sp>
      <p:pic>
        <p:nvPicPr>
          <p:cNvPr id="16" name="Picture 15"/>
          <p:cNvPicPr>
            <a:picLocks noChangeAspect="1"/>
          </p:cNvPicPr>
          <p:nvPr/>
        </p:nvPicPr>
        <p:blipFill>
          <a:blip r:embed="rId2"/>
          <a:srcRect t="4137" b="4137"/>
          <a:stretch/>
        </p:blipFill>
        <p:spPr>
          <a:xfrm>
            <a:off x="726646" y="527049"/>
            <a:ext cx="1277579" cy="2018749"/>
          </a:xfrm>
          <a:prstGeom prst="rect">
            <a:avLst/>
          </a:prstGeom>
        </p:spPr>
      </p:pic>
      <p:cxnSp>
        <p:nvCxnSpPr>
          <p:cNvPr id="17" name="Straight Connector 16"/>
          <p:cNvCxnSpPr>
            <a:cxnSpLocks/>
          </p:cNvCxnSpPr>
          <p:nvPr userDrawn="1"/>
        </p:nvCxnSpPr>
        <p:spPr>
          <a:xfrm>
            <a:off x="181583" y="6194480"/>
            <a:ext cx="8780833" cy="0"/>
          </a:xfrm>
          <a:prstGeom prst="line">
            <a:avLst/>
          </a:prstGeom>
          <a:ln w="12700" cap="sq"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5730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AEF23-B7B5-4C19-900A-999B314E4C15}"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2563" y="1564979"/>
            <a:ext cx="8488247" cy="4228529"/>
          </a:xfr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378300" y="196471"/>
            <a:ext cx="8472511" cy="1187632"/>
          </a:xfrm>
          <a:prstGeom prst="rect">
            <a:avLst/>
          </a:prstGeom>
        </p:spPr>
        <p:txBody>
          <a:bodyPr vert="horz" lIns="91440" tIns="45720" rIns="91440" bIns="45720" rtlCol="0" anchor="b" anchorCtr="0">
            <a:noAutofit/>
          </a:bodyPr>
          <a:lstStyle>
            <a:lvl1pPr>
              <a:defRPr sz="5400"/>
            </a:lvl1pPr>
          </a:lstStyle>
          <a:p>
            <a:r>
              <a:rPr lang="en-US" dirty="0"/>
              <a:t>CLICK TO EDIT</a:t>
            </a:r>
          </a:p>
        </p:txBody>
      </p:sp>
    </p:spTree>
    <p:extLst>
      <p:ext uri="{BB962C8B-B14F-4D97-AF65-F5344CB8AC3E}">
        <p14:creationId xmlns:p14="http://schemas.microsoft.com/office/powerpoint/2010/main" val="2034176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78300" y="196471"/>
            <a:ext cx="8472511" cy="1187632"/>
          </a:xfrm>
          <a:prstGeom prst="rect">
            <a:avLst/>
          </a:prstGeom>
        </p:spPr>
        <p:txBody>
          <a:bodyPr vert="horz" lIns="91440" tIns="45720" rIns="91440" bIns="45720" rtlCol="0" anchor="b" anchorCtr="0">
            <a:noAutofit/>
          </a:bodyPr>
          <a:lstStyle>
            <a:lvl1pPr>
              <a:defRPr sz="5400"/>
            </a:lvl1pPr>
          </a:lstStyle>
          <a:p>
            <a:r>
              <a:rPr lang="en-US" dirty="0"/>
              <a:t>CLICK TO EDIT</a:t>
            </a:r>
          </a:p>
        </p:txBody>
      </p:sp>
    </p:spTree>
    <p:extLst>
      <p:ext uri="{BB962C8B-B14F-4D97-AF65-F5344CB8AC3E}">
        <p14:creationId xmlns:p14="http://schemas.microsoft.com/office/powerpoint/2010/main" val="11435381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p:nvSpPr>
        <p:spPr>
          <a:xfrm>
            <a:off x="0" y="2"/>
            <a:ext cx="9144000" cy="654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aseline="-25000" dirty="0"/>
          </a:p>
        </p:txBody>
      </p:sp>
      <p:grpSp>
        <p:nvGrpSpPr>
          <p:cNvPr id="15" name="Group 14"/>
          <p:cNvGrpSpPr/>
          <p:nvPr userDrawn="1"/>
        </p:nvGrpSpPr>
        <p:grpSpPr>
          <a:xfrm>
            <a:off x="8355342" y="5821761"/>
            <a:ext cx="485910" cy="838435"/>
            <a:chOff x="321700" y="4356987"/>
            <a:chExt cx="485910" cy="628826"/>
          </a:xfrm>
        </p:grpSpPr>
        <p:sp>
          <p:nvSpPr>
            <p:cNvPr id="16" name="Rectangle 15"/>
            <p:cNvSpPr/>
            <p:nvPr userDrawn="1"/>
          </p:nvSpPr>
          <p:spPr bwMode="auto">
            <a:xfrm>
              <a:off x="356204" y="4461786"/>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37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00" y="4356987"/>
              <a:ext cx="485910" cy="628826"/>
            </a:xfrm>
            <a:prstGeom prst="rect">
              <a:avLst/>
            </a:prstGeom>
          </p:spPr>
        </p:pic>
      </p:grpSp>
      <p:sp>
        <p:nvSpPr>
          <p:cNvPr id="3" name="Rectangle 2">
            <a:extLst>
              <a:ext uri="{FF2B5EF4-FFF2-40B4-BE49-F238E27FC236}">
                <a16:creationId xmlns:a16="http://schemas.microsoft.com/office/drawing/2014/main" id="{214D719D-3A98-AC01-FC54-3BC47E2EEBBE}"/>
              </a:ext>
            </a:extLst>
          </p:cNvPr>
          <p:cNvSpPr/>
          <p:nvPr userDrawn="1"/>
        </p:nvSpPr>
        <p:spPr>
          <a:xfrm>
            <a:off x="8389846" y="5876148"/>
            <a:ext cx="420624" cy="85344"/>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25000" noProof="0" dirty="0">
              <a:ln>
                <a:noFill/>
              </a:ln>
              <a:solidFill>
                <a:schemeClr val="accent5"/>
              </a:solidFill>
              <a:effectLst/>
              <a:uLnTx/>
              <a:uFillTx/>
              <a:latin typeface="Arial"/>
              <a:ea typeface="+mn-ea"/>
              <a:cs typeface="+mn-cs"/>
              <a:sym typeface="Gill Sans" charset="0"/>
            </a:endParaRPr>
          </a:p>
        </p:txBody>
      </p:sp>
    </p:spTree>
    <p:extLst>
      <p:ext uri="{BB962C8B-B14F-4D97-AF65-F5344CB8AC3E}">
        <p14:creationId xmlns:p14="http://schemas.microsoft.com/office/powerpoint/2010/main" val="20503597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p:cNvSpPr/>
          <p:nvPr/>
        </p:nvSpPr>
        <p:spPr>
          <a:xfrm>
            <a:off x="0" y="-1"/>
            <a:ext cx="9144000" cy="658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0" y="-1"/>
            <a:ext cx="9144000" cy="658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p:cNvSpPr/>
          <p:nvPr userDrawn="1"/>
        </p:nvSpPr>
        <p:spPr>
          <a:xfrm>
            <a:off x="0" y="-1"/>
            <a:ext cx="9144000" cy="658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9144000" cy="658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483967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378300" y="1603464"/>
            <a:ext cx="8472511" cy="42693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hasCustomPrompt="1"/>
          </p:nvPr>
        </p:nvSpPr>
        <p:spPr>
          <a:xfrm>
            <a:off x="378300" y="196471"/>
            <a:ext cx="8472511" cy="1187632"/>
          </a:xfrm>
          <a:prstGeom prst="rect">
            <a:avLst/>
          </a:prstGeom>
        </p:spPr>
        <p:txBody>
          <a:bodyPr vert="horz" lIns="91440" tIns="45720" rIns="91440" bIns="45720" rtlCol="0" anchor="b" anchorCtr="0">
            <a:noAutofit/>
          </a:bodyPr>
          <a:lstStyle>
            <a:lvl1pPr>
              <a:defRPr sz="5400"/>
            </a:lvl1pPr>
          </a:lstStyle>
          <a:p>
            <a:r>
              <a:rPr lang="en-US"/>
              <a:t>CLICK TO EDIT</a:t>
            </a:r>
          </a:p>
        </p:txBody>
      </p:sp>
      <p:sp>
        <p:nvSpPr>
          <p:cNvPr id="11" name="Date Placeholder 3"/>
          <p:cNvSpPr>
            <a:spLocks noGrp="1"/>
          </p:cNvSpPr>
          <p:nvPr>
            <p:ph type="dt" sz="half" idx="2"/>
          </p:nvPr>
        </p:nvSpPr>
        <p:spPr>
          <a:xfrm>
            <a:off x="5863329" y="6070577"/>
            <a:ext cx="2133600" cy="365125"/>
          </a:xfrm>
          <a:prstGeom prst="rect">
            <a:avLst/>
          </a:prstGeom>
        </p:spPr>
        <p:txBody>
          <a:bodyPr vert="horz" lIns="91440" tIns="45720" rIns="91440" bIns="45720" rtlCol="0" anchor="ctr"/>
          <a:lstStyle>
            <a:lvl1pPr algn="r">
              <a:defRPr sz="1333" b="0">
                <a:solidFill>
                  <a:srgbClr val="FFFFFF"/>
                </a:solidFill>
                <a:latin typeface="Arial"/>
                <a:cs typeface="Arial"/>
              </a:defRPr>
            </a:lvl1pPr>
          </a:lstStyle>
          <a:p>
            <a:fld id="{C90A2844-00DB-4416-BE3D-0740FD5B1CE8}" type="datetime4">
              <a:rPr lang="en-US" smtClean="0"/>
              <a:t>February 6, 2026</a:t>
            </a:fld>
            <a:endParaRPr lang="en-US"/>
          </a:p>
        </p:txBody>
      </p:sp>
      <p:sp>
        <p:nvSpPr>
          <p:cNvPr id="12" name="Footer Placeholder 4"/>
          <p:cNvSpPr>
            <a:spLocks noGrp="1"/>
          </p:cNvSpPr>
          <p:nvPr>
            <p:ph type="ftr" sz="quarter" idx="3"/>
          </p:nvPr>
        </p:nvSpPr>
        <p:spPr>
          <a:xfrm>
            <a:off x="1017917" y="6083583"/>
            <a:ext cx="3934150" cy="365125"/>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a:p>
        </p:txBody>
      </p:sp>
      <p:sp>
        <p:nvSpPr>
          <p:cNvPr id="13" name="Slide Number Placeholder 5"/>
          <p:cNvSpPr>
            <a:spLocks noGrp="1"/>
          </p:cNvSpPr>
          <p:nvPr>
            <p:ph type="sldNum" sz="quarter" idx="4"/>
          </p:nvPr>
        </p:nvSpPr>
        <p:spPr>
          <a:xfrm>
            <a:off x="8088808" y="6098498"/>
            <a:ext cx="762000" cy="299431"/>
          </a:xfrm>
          <a:prstGeom prst="rect">
            <a:avLst/>
          </a:prstGeom>
        </p:spPr>
        <p:txBody>
          <a:bodyPr vert="horz" lIns="91440" tIns="45720" rIns="91440" bIns="45720" rtlCol="0" anchor="ctr"/>
          <a:lstStyle>
            <a:lvl1pPr algn="r">
              <a:defRPr sz="1333">
                <a:solidFill>
                  <a:srgbClr val="FFFFFF"/>
                </a:solidFill>
                <a:latin typeface="Arial"/>
                <a:cs typeface="Arial"/>
              </a:defRPr>
            </a:lvl1pPr>
          </a:lstStyle>
          <a:p>
            <a:r>
              <a:rPr lang="en-US"/>
              <a:t> | </a:t>
            </a:r>
            <a:fld id="{BFEBEB0A-9E3D-4B14-9782-E2AE3DA60D96}" type="slidenum">
              <a:rPr lang="en-US" smtClean="0"/>
              <a:pPr/>
              <a:t>‹#›</a:t>
            </a:fld>
            <a:endParaRPr lang="en-US"/>
          </a:p>
        </p:txBody>
      </p:sp>
    </p:spTree>
    <p:extLst>
      <p:ext uri="{BB962C8B-B14F-4D97-AF65-F5344CB8AC3E}">
        <p14:creationId xmlns:p14="http://schemas.microsoft.com/office/powerpoint/2010/main" val="24174587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1" y="2174875"/>
            <a:ext cx="7813343" cy="3951288"/>
          </a:xfrm>
        </p:spPr>
        <p:txBody>
          <a:bodyPr/>
          <a:lstStyle>
            <a:lvl1pPr marL="257168" indent="-257168">
              <a:buFontTx/>
              <a:buBlip>
                <a:blip r:embed="rId2"/>
              </a:buBlip>
              <a:defRPr sz="1800"/>
            </a:lvl1pPr>
            <a:lvl2pPr marL="557199" indent="-214308">
              <a:buFontTx/>
              <a:buBlip>
                <a:blip r:embed="rId2"/>
              </a:buBlip>
              <a:defRPr sz="1500"/>
            </a:lvl2pPr>
            <a:lvl3pPr marL="857228" indent="-171446">
              <a:buFontTx/>
              <a:buBlip>
                <a:blip r:embed="rId2"/>
              </a:buBlip>
              <a:defRPr sz="1350"/>
            </a:lvl3pPr>
            <a:lvl4pPr marL="1200120" indent="-171446">
              <a:buFontTx/>
              <a:buBlip>
                <a:blip r:embed="rId2"/>
              </a:buBlip>
              <a:defRPr sz="1200"/>
            </a:lvl4pPr>
            <a:lvl5pPr marL="1543012" indent="-171446">
              <a:buFontTx/>
              <a:buBlip>
                <a:blip r:embed="rId2"/>
              </a:buBlip>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18283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8359254" cy="4525963"/>
          </a:xfrm>
        </p:spPr>
        <p:txBody>
          <a:bodyPr/>
          <a:lstStyle>
            <a:lvl1pPr marL="257144" indent="-257144">
              <a:buClr>
                <a:srgbClr val="FF0000"/>
              </a:buClr>
              <a:buFont typeface="Arial" panose="020B0604020202020204" pitchFamily="34" charset="0"/>
              <a:buChar char="•"/>
              <a:defRPr sz="2100"/>
            </a:lvl1pPr>
            <a:lvl2pPr marL="557143" indent="-214287">
              <a:buClrTx/>
              <a:buFont typeface="Wingdings" panose="05000000000000000000" pitchFamily="2" charset="2"/>
              <a:buChar char="§"/>
              <a:defRPr sz="1800"/>
            </a:lvl2pPr>
            <a:lvl3pPr marL="857144" indent="-171429">
              <a:buClr>
                <a:srgbClr val="FF0000"/>
              </a:buClr>
              <a:buFont typeface="Arial" panose="020B0604020202020204" pitchFamily="34" charset="0"/>
              <a:buChar char="•"/>
              <a:defRPr sz="1500"/>
            </a:lvl3pPr>
            <a:lvl4pPr marL="1200000" indent="-171429">
              <a:buClr>
                <a:srgbClr val="FF0000"/>
              </a:buClr>
              <a:buFont typeface="Arial" panose="020B0604020202020204" pitchFamily="34" charset="0"/>
              <a:buChar char="•"/>
              <a:defRPr sz="1350"/>
            </a:lvl4pPr>
            <a:lvl5pPr marL="1542857" indent="-171429">
              <a:buClr>
                <a:srgbClr val="FF0000"/>
              </a:buClr>
              <a:buFont typeface="Arial" panose="020B0604020202020204" pitchFamily="34" charset="0"/>
              <a:buChar cha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62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378299" y="196471"/>
            <a:ext cx="8472510" cy="1187632"/>
          </a:xfrm>
          <a:prstGeom prst="rect">
            <a:avLst/>
          </a:prstGeom>
        </p:spPr>
        <p:txBody>
          <a:bodyPr rtlCol="0" anchor="b">
            <a:normAutofit/>
          </a:bodyPr>
          <a:lstStyle/>
          <a:p>
            <a:r>
              <a:rPr lang="en-US"/>
              <a:t>Click to edit Master title style</a:t>
            </a:r>
          </a:p>
        </p:txBody>
      </p:sp>
      <p:sp>
        <p:nvSpPr>
          <p:cNvPr id="4" name="Date Placeholder 3"/>
          <p:cNvSpPr>
            <a:spLocks noGrp="1"/>
          </p:cNvSpPr>
          <p:nvPr>
            <p:ph type="dt" sz="half" idx="10"/>
          </p:nvPr>
        </p:nvSpPr>
        <p:spPr>
          <a:xfrm>
            <a:off x="0" y="0"/>
            <a:ext cx="0" cy="0"/>
          </a:xfrm>
        </p:spPr>
        <p:txBody>
          <a:bodyPr/>
          <a:lstStyle>
            <a:lvl1pPr>
              <a:defRPr/>
            </a:lvl1pPr>
          </a:lstStyle>
          <a:p>
            <a:pPr>
              <a:defRPr/>
            </a:pPr>
            <a:fld id="{71756327-A5A3-4C97-BB14-BF7717204ECB}" type="datetimeFigureOut">
              <a:rPr lang="en-US"/>
              <a:pPr>
                <a:defRPr/>
              </a:pPr>
              <a:t>2/6/2026</a:t>
            </a:fld>
            <a:endParaRPr 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a:lstStyle>
            <a:lvl1pPr>
              <a:defRPr/>
            </a:lvl1pPr>
          </a:lstStyle>
          <a:p>
            <a:pPr>
              <a:defRPr/>
            </a:pPr>
            <a:fld id="{C12FFF4D-C7D4-467E-81EA-08E8538918D6}" type="slidenum">
              <a:rPr lang="en-US"/>
              <a:pPr>
                <a:defRPr/>
              </a:pPr>
              <a:t>‹#›</a:t>
            </a:fld>
            <a:endParaRPr lang="en-US"/>
          </a:p>
        </p:txBody>
      </p:sp>
    </p:spTree>
    <p:extLst>
      <p:ext uri="{BB962C8B-B14F-4D97-AF65-F5344CB8AC3E}">
        <p14:creationId xmlns:p14="http://schemas.microsoft.com/office/powerpoint/2010/main" val="29480471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7674" y="711043"/>
            <a:ext cx="7375358" cy="778476"/>
          </a:xfrm>
          <a:prstGeom prst="rect">
            <a:avLst/>
          </a:prstGeom>
        </p:spPr>
        <p:txBody>
          <a:bodyPr/>
          <a:lstStyle>
            <a:lvl1pPr>
              <a:defRPr sz="2700" b="0" i="0" cap="small" spc="75" baseline="0">
                <a:solidFill>
                  <a:srgbClr val="07262D"/>
                </a:solidFill>
                <a:latin typeface="Gill Sans SemiBold" charset="0"/>
                <a:ea typeface="Georgia" charset="0"/>
                <a:cs typeface="Georgia" charset="0"/>
              </a:defRPr>
            </a:lvl1pPr>
          </a:lstStyle>
          <a:p>
            <a:r>
              <a:rPr lang="en-CA"/>
              <a:t>click to edit master title style</a:t>
            </a:r>
            <a:endParaRPr lang="en-US"/>
          </a:p>
        </p:txBody>
      </p:sp>
      <p:sp>
        <p:nvSpPr>
          <p:cNvPr id="8" name="Content Placeholder 2"/>
          <p:cNvSpPr>
            <a:spLocks noGrp="1"/>
          </p:cNvSpPr>
          <p:nvPr>
            <p:ph idx="1"/>
          </p:nvPr>
        </p:nvSpPr>
        <p:spPr>
          <a:xfrm>
            <a:off x="637675" y="1925052"/>
            <a:ext cx="3878809" cy="3577389"/>
          </a:xfrm>
          <a:prstGeom prst="rect">
            <a:avLst/>
          </a:prstGeom>
        </p:spPr>
        <p:txBody>
          <a:bodyPr/>
          <a:lstStyle>
            <a:lvl1pPr>
              <a:defRPr sz="2100" b="0" i="0" baseline="0">
                <a:solidFill>
                  <a:srgbClr val="939B97"/>
                </a:solidFill>
                <a:latin typeface="Gill Sans" charset="0"/>
                <a:ea typeface="Georgia" charset="0"/>
                <a:cs typeface="Georgia" charset="0"/>
              </a:defRPr>
            </a:lvl1pPr>
            <a:lvl2pPr>
              <a:buClr>
                <a:srgbClr val="07262D"/>
              </a:buClr>
              <a:defRPr sz="1800" b="0" i="0" baseline="0">
                <a:solidFill>
                  <a:srgbClr val="939B97"/>
                </a:solidFill>
                <a:latin typeface="Gill Sans" charset="0"/>
                <a:ea typeface="Georgia" charset="0"/>
                <a:cs typeface="Georgia" charset="0"/>
              </a:defRPr>
            </a:lvl2pPr>
            <a:lvl3pPr>
              <a:buClr>
                <a:srgbClr val="999999"/>
              </a:buClr>
              <a:defRPr sz="1500" b="0" i="0" baseline="0">
                <a:solidFill>
                  <a:srgbClr val="939B97"/>
                </a:solidFill>
                <a:latin typeface="Gill Sans" charset="0"/>
                <a:ea typeface="Georgia" charset="0"/>
                <a:cs typeface="Georgia" charset="0"/>
              </a:defRPr>
            </a:lvl3pPr>
            <a:lvl4pPr>
              <a:buClr>
                <a:srgbClr val="07262D"/>
              </a:buClr>
              <a:defRPr sz="1350" b="0" i="0" baseline="0">
                <a:solidFill>
                  <a:srgbClr val="939B97"/>
                </a:solidFill>
                <a:latin typeface="Gill Sans" charset="0"/>
                <a:ea typeface="Georgia" charset="0"/>
                <a:cs typeface="Georgia" charset="0"/>
              </a:defRPr>
            </a:lvl4pPr>
            <a:lvl5pPr>
              <a:buClr>
                <a:srgbClr val="999999"/>
              </a:buClr>
              <a:defRPr sz="1200" b="0" i="0" baseline="0">
                <a:solidFill>
                  <a:srgbClr val="939B97"/>
                </a:solidFill>
                <a:latin typeface="Gill Sans" charset="0"/>
                <a:ea typeface="Georgia" charset="0"/>
                <a:cs typeface="Georgia"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Content Placeholder 2"/>
          <p:cNvSpPr>
            <a:spLocks noGrp="1"/>
          </p:cNvSpPr>
          <p:nvPr>
            <p:ph idx="10" hasCustomPrompt="1"/>
          </p:nvPr>
        </p:nvSpPr>
        <p:spPr>
          <a:xfrm>
            <a:off x="4670766" y="1925052"/>
            <a:ext cx="3859625" cy="3577389"/>
          </a:xfrm>
          <a:prstGeom prst="rect">
            <a:avLst/>
          </a:prstGeom>
        </p:spPr>
        <p:txBody>
          <a:bodyPr/>
          <a:lstStyle>
            <a:lvl1pPr>
              <a:defRPr sz="2100" b="0" i="0" baseline="0">
                <a:solidFill>
                  <a:srgbClr val="939B97"/>
                </a:solidFill>
                <a:latin typeface="+mn-lt"/>
                <a:ea typeface="Georgia" charset="0"/>
                <a:cs typeface="Georgia" charset="0"/>
              </a:defRPr>
            </a:lvl1pPr>
            <a:lvl2pPr>
              <a:defRPr sz="1800" b="0" i="0">
                <a:solidFill>
                  <a:srgbClr val="939B97"/>
                </a:solidFill>
                <a:latin typeface="Georgia" charset="0"/>
                <a:ea typeface="Georgia" charset="0"/>
                <a:cs typeface="Georgia" charset="0"/>
              </a:defRPr>
            </a:lvl2pPr>
            <a:lvl3pPr>
              <a:defRPr sz="1500" b="0" i="0">
                <a:solidFill>
                  <a:srgbClr val="939B97"/>
                </a:solidFill>
                <a:latin typeface="Georgia" charset="0"/>
                <a:ea typeface="Georgia" charset="0"/>
                <a:cs typeface="Georgia" charset="0"/>
              </a:defRPr>
            </a:lvl3pPr>
            <a:lvl4pPr>
              <a:defRPr sz="1350" b="0" i="0">
                <a:solidFill>
                  <a:srgbClr val="939B97"/>
                </a:solidFill>
                <a:latin typeface="Georgia" charset="0"/>
                <a:ea typeface="Georgia" charset="0"/>
                <a:cs typeface="Georgia" charset="0"/>
              </a:defRPr>
            </a:lvl4pPr>
            <a:lvl5pPr>
              <a:defRPr sz="1200" b="0" i="0">
                <a:solidFill>
                  <a:srgbClr val="939B97"/>
                </a:solidFill>
                <a:latin typeface="Georgia" charset="0"/>
                <a:ea typeface="Georgia" charset="0"/>
                <a:cs typeface="Georgia" charset="0"/>
              </a:defRPr>
            </a:lvl5pPr>
          </a:lstStyle>
          <a:p>
            <a:pPr lvl="0"/>
            <a:r>
              <a:rPr lang="en-CA"/>
              <a:t>Click to insert image</a:t>
            </a:r>
          </a:p>
        </p:txBody>
      </p:sp>
    </p:spTree>
    <p:extLst>
      <p:ext uri="{BB962C8B-B14F-4D97-AF65-F5344CB8AC3E}">
        <p14:creationId xmlns:p14="http://schemas.microsoft.com/office/powerpoint/2010/main" val="27669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73340-B266-4358-BBCC-E02F2AE21716}"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C649A-954B-46F6-B947-0992F1F1842F}"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727AD-5F3D-42D4-BCF2-084C6E57825F}" type="datetime1">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38BAC4-9C6B-4A1B-90FB-294BB433B6A0}" type="datetime1">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BD891-3D42-45C6-B7E5-AB0508D16C4E}" type="datetime1">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7F18EA-BE27-4483-A45D-99AAE290C7FD}"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A16DB-4CB4-4925-BD2B-FA2C1A1B8D5F}"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EC625-5EFF-482F-BDA1-A60FE723DFC5}" type="datetime1">
              <a:rPr lang="en-US" smtClean="0"/>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2" r:id="rId13"/>
    <p:sldLayoutId id="2147483673" r:id="rId14"/>
    <p:sldLayoutId id="2147483674" r:id="rId15"/>
    <p:sldLayoutId id="2147483675" r:id="rId16"/>
    <p:sldLayoutId id="2147483676" r:id="rId17"/>
    <p:sldLayoutId id="2147483677" r:id="rId1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33554" y="5934051"/>
            <a:ext cx="7955280" cy="553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Placeholder 1"/>
          <p:cNvSpPr>
            <a:spLocks noGrp="1"/>
          </p:cNvSpPr>
          <p:nvPr>
            <p:ph type="title"/>
          </p:nvPr>
        </p:nvSpPr>
        <p:spPr>
          <a:xfrm>
            <a:off x="378300" y="196471"/>
            <a:ext cx="8472511" cy="1187632"/>
          </a:xfrm>
          <a:prstGeom prst="rect">
            <a:avLst/>
          </a:prstGeom>
        </p:spPr>
        <p:txBody>
          <a:bodyPr vert="horz" lIns="91440" tIns="45720" rIns="91440" bIns="45720" rtlCol="0" anchor="b" anchorCtr="0">
            <a:noAutofit/>
          </a:bodyPr>
          <a:lstStyle/>
          <a:p>
            <a:r>
              <a:rPr lang="en-US" dirty="0"/>
              <a:t>CLICK TO EDIT</a:t>
            </a:r>
          </a:p>
        </p:txBody>
      </p:sp>
      <p:sp>
        <p:nvSpPr>
          <p:cNvPr id="3" name="Text Placeholder 2"/>
          <p:cNvSpPr>
            <a:spLocks noGrp="1"/>
          </p:cNvSpPr>
          <p:nvPr>
            <p:ph type="body" idx="1"/>
          </p:nvPr>
        </p:nvSpPr>
        <p:spPr>
          <a:xfrm>
            <a:off x="362563" y="1564977"/>
            <a:ext cx="8526272" cy="4268944"/>
          </a:xfrm>
          <a:prstGeom prst="rect">
            <a:avLst/>
          </a:prstGeom>
        </p:spPr>
        <p:txBody>
          <a:bodyPr vert="horz" lIns="91440" tIns="4572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3329" y="6070577"/>
            <a:ext cx="2133600" cy="365125"/>
          </a:xfrm>
          <a:prstGeom prst="rect">
            <a:avLst/>
          </a:prstGeom>
        </p:spPr>
        <p:txBody>
          <a:bodyPr vert="horz" lIns="91440" tIns="45720" rIns="91440" bIns="45720" rtlCol="0" anchor="ctr"/>
          <a:lstStyle>
            <a:lvl1pPr algn="r">
              <a:defRPr sz="1333" b="0">
                <a:solidFill>
                  <a:srgbClr val="FFFFFF"/>
                </a:solidFill>
                <a:latin typeface="Arial"/>
                <a:cs typeface="Arial"/>
              </a:defRPr>
            </a:lvl1pPr>
          </a:lstStyle>
          <a:p>
            <a:fld id="{1D1CCFDA-6A26-4CB5-837D-6C305E170F8A}" type="datetime4">
              <a:rPr lang="en-US" smtClean="0"/>
              <a:t>February 6, 2026</a:t>
            </a:fld>
            <a:endParaRPr lang="en-US" dirty="0"/>
          </a:p>
        </p:txBody>
      </p:sp>
      <p:sp>
        <p:nvSpPr>
          <p:cNvPr id="5" name="Footer Placeholder 4"/>
          <p:cNvSpPr>
            <a:spLocks noGrp="1"/>
          </p:cNvSpPr>
          <p:nvPr>
            <p:ph type="ftr" sz="quarter" idx="3"/>
          </p:nvPr>
        </p:nvSpPr>
        <p:spPr>
          <a:xfrm>
            <a:off x="994442" y="6083583"/>
            <a:ext cx="3778017" cy="365125"/>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088808" y="6098498"/>
            <a:ext cx="762000" cy="299431"/>
          </a:xfrm>
          <a:prstGeom prst="rect">
            <a:avLst/>
          </a:prstGeom>
        </p:spPr>
        <p:txBody>
          <a:bodyPr vert="horz" lIns="91440" tIns="45720" rIns="91440" bIns="45720" rtlCol="0" anchor="ctr"/>
          <a:lstStyle>
            <a:lvl1pPr algn="r">
              <a:defRPr sz="1333">
                <a:solidFill>
                  <a:srgbClr val="FFFFFF"/>
                </a:solidFill>
                <a:latin typeface="Arial"/>
                <a:cs typeface="Arial"/>
              </a:defRPr>
            </a:lvl1pPr>
          </a:lstStyle>
          <a:p>
            <a:r>
              <a:rPr lang="en-US"/>
              <a:t> | </a:t>
            </a:r>
            <a:fld id="{BFEBEB0A-9E3D-4B14-9782-E2AE3DA60D96}" type="slidenum">
              <a:rPr lang="en-US" smtClean="0"/>
              <a:pPr/>
              <a:t>‹#›</a:t>
            </a:fld>
            <a:endParaRPr lang="en-US" dirty="0"/>
          </a:p>
        </p:txBody>
      </p:sp>
      <p:cxnSp>
        <p:nvCxnSpPr>
          <p:cNvPr id="8" name="Straight Connector 7"/>
          <p:cNvCxnSpPr/>
          <p:nvPr/>
        </p:nvCxnSpPr>
        <p:spPr>
          <a:xfrm flipV="1">
            <a:off x="378300" y="1387479"/>
            <a:ext cx="8472511" cy="2228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64770" y="6530107"/>
            <a:ext cx="981359" cy="230832"/>
          </a:xfrm>
          <a:prstGeom prst="rect">
            <a:avLst/>
          </a:prstGeom>
          <a:noFill/>
        </p:spPr>
        <p:txBody>
          <a:bodyPr wrap="non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lang="en-US" sz="900" b="0" dirty="0">
                <a:solidFill>
                  <a:srgbClr val="000000"/>
                </a:solidFill>
                <a:latin typeface="+mj-lt"/>
                <a:ea typeface="Century Schoolbook"/>
                <a:cs typeface="Georgia"/>
                <a:sym typeface="Century Schoolbook"/>
              </a:rPr>
              <a:t>©2025 ACGME</a:t>
            </a:r>
            <a:endParaRPr lang="en-US" sz="900" b="0" cap="all" dirty="0">
              <a:solidFill>
                <a:srgbClr val="000000"/>
              </a:solidFill>
              <a:latin typeface="Georgia"/>
              <a:ea typeface="Century Schoolbook"/>
              <a:cs typeface="Georgia"/>
              <a:sym typeface="Century Schoolbook"/>
            </a:endParaRPr>
          </a:p>
        </p:txBody>
      </p:sp>
      <p:cxnSp>
        <p:nvCxnSpPr>
          <p:cNvPr id="18" name="Straight Connector 17"/>
          <p:cNvCxnSpPr/>
          <p:nvPr userDrawn="1"/>
        </p:nvCxnSpPr>
        <p:spPr>
          <a:xfrm flipV="1">
            <a:off x="378299" y="1387479"/>
            <a:ext cx="8472510" cy="2228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bwMode="auto">
          <a:xfrm>
            <a:off x="356205" y="5928993"/>
            <a:ext cx="419228" cy="558971"/>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378"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15"/>
          <p:cNvPicPr>
            <a:picLocks noChangeAspect="1"/>
          </p:cNvPicPr>
          <p:nvPr userDrawn="1"/>
        </p:nvPicPr>
        <p:blipFill rotWithShape="1">
          <a:blip r:embed="rId12">
            <a:extLst>
              <a:ext uri="{28A0092B-C50C-407E-A947-70E740481C1C}">
                <a14:useLocalDpi xmlns:a14="http://schemas.microsoft.com/office/drawing/2010/main" val="0"/>
              </a:ext>
            </a:extLst>
          </a:blip>
          <a:srcRect l="13723" t="24363" r="12545" b="22375"/>
          <a:stretch/>
        </p:blipFill>
        <p:spPr>
          <a:xfrm>
            <a:off x="388382" y="5989141"/>
            <a:ext cx="358270" cy="446561"/>
          </a:xfrm>
          <a:prstGeom prst="rect">
            <a:avLst/>
          </a:prstGeom>
        </p:spPr>
      </p:pic>
      <p:sp>
        <p:nvSpPr>
          <p:cNvPr id="9" name="Rectangle 8">
            <a:extLst>
              <a:ext uri="{FF2B5EF4-FFF2-40B4-BE49-F238E27FC236}">
                <a16:creationId xmlns:a16="http://schemas.microsoft.com/office/drawing/2014/main" id="{8C4D1309-BB00-D78B-B296-968F8F180FC4}"/>
              </a:ext>
            </a:extLst>
          </p:cNvPr>
          <p:cNvSpPr/>
          <p:nvPr userDrawn="1"/>
        </p:nvSpPr>
        <p:spPr>
          <a:xfrm>
            <a:off x="933554" y="5849044"/>
            <a:ext cx="7955280" cy="85344"/>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a:ln>
                <a:noFill/>
              </a:ln>
              <a:solidFill>
                <a:schemeClr val="accent5"/>
              </a:solidFill>
              <a:effectLst/>
              <a:uLnTx/>
              <a:uFillTx/>
              <a:latin typeface="Arial"/>
              <a:ea typeface="+mn-ea"/>
              <a:cs typeface="+mn-cs"/>
              <a:sym typeface="Gill Sans" charset="0"/>
            </a:endParaRPr>
          </a:p>
        </p:txBody>
      </p:sp>
      <p:sp>
        <p:nvSpPr>
          <p:cNvPr id="10" name="Rectangle 9">
            <a:extLst>
              <a:ext uri="{FF2B5EF4-FFF2-40B4-BE49-F238E27FC236}">
                <a16:creationId xmlns:a16="http://schemas.microsoft.com/office/drawing/2014/main" id="{E5DAFA4E-B8F0-8D6E-170F-69EEEFA23BA3}"/>
              </a:ext>
            </a:extLst>
          </p:cNvPr>
          <p:cNvSpPr/>
          <p:nvPr userDrawn="1"/>
        </p:nvSpPr>
        <p:spPr>
          <a:xfrm>
            <a:off x="354808" y="5849044"/>
            <a:ext cx="420624" cy="85344"/>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25000" noProof="0" dirty="0">
              <a:ln>
                <a:noFill/>
              </a:ln>
              <a:solidFill>
                <a:schemeClr val="accent5"/>
              </a:solidFill>
              <a:effectLst/>
              <a:uLnTx/>
              <a:uFillTx/>
              <a:latin typeface="Arial"/>
              <a:ea typeface="+mn-ea"/>
              <a:cs typeface="+mn-cs"/>
              <a:sym typeface="Gill Sans" charset="0"/>
            </a:endParaRPr>
          </a:p>
        </p:txBody>
      </p:sp>
    </p:spTree>
    <p:extLst>
      <p:ext uri="{BB962C8B-B14F-4D97-AF65-F5344CB8AC3E}">
        <p14:creationId xmlns:p14="http://schemas.microsoft.com/office/powerpoint/2010/main" val="149673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sldNum="0" hdr="0" ftr="0" dt="0"/>
  <p:txStyles>
    <p:titleStyle>
      <a:lvl1pPr algn="l" rtl="0" eaLnBrk="1" fontAlgn="base" hangingPunct="1">
        <a:spcBef>
          <a:spcPct val="0"/>
        </a:spcBef>
        <a:spcAft>
          <a:spcPct val="0"/>
        </a:spcAft>
        <a:defRPr sz="5400" b="1">
          <a:solidFill>
            <a:schemeClr val="tx1"/>
          </a:solidFill>
          <a:latin typeface="+mj-lt"/>
          <a:ea typeface="+mj-ea"/>
          <a:cs typeface="+mj-cs"/>
          <a:sym typeface="Gill Sans" charset="0"/>
        </a:defRPr>
      </a:lvl1pPr>
      <a:lvl2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5pPr>
      <a:lvl6pPr marL="255983"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6pPr>
      <a:lvl7pPr marL="511958"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7pPr>
      <a:lvl8pPr marL="767942"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8pPr>
      <a:lvl9pPr marL="1023925"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9pPr>
    </p:titleStyle>
    <p:bodyStyle>
      <a:lvl1pPr marL="606533" indent="-457189" algn="l" rtl="0" eaLnBrk="1" fontAlgn="base" hangingPunct="1">
        <a:lnSpc>
          <a:spcPct val="100000"/>
        </a:lnSpc>
        <a:spcBef>
          <a:spcPts val="600"/>
        </a:spcBef>
        <a:spcAft>
          <a:spcPct val="0"/>
        </a:spcAft>
        <a:buSzPct val="100000"/>
        <a:buFont typeface="Arial" panose="020B0604020202020204" pitchFamily="34" charset="0"/>
        <a:buChar char="•"/>
        <a:defRPr sz="3600">
          <a:solidFill>
            <a:schemeClr val="tx1"/>
          </a:solidFill>
          <a:latin typeface="+mn-lt"/>
          <a:ea typeface="+mn-ea"/>
          <a:cs typeface="Georgia"/>
          <a:sym typeface="Gill Sans" charset="0"/>
        </a:defRPr>
      </a:lvl1pPr>
      <a:lvl2pPr marL="855440" indent="-457189" algn="l" rtl="0" eaLnBrk="1" fontAlgn="base" hangingPunct="1">
        <a:lnSpc>
          <a:spcPct val="100000"/>
        </a:lnSpc>
        <a:spcBef>
          <a:spcPts val="600"/>
        </a:spcBef>
        <a:spcAft>
          <a:spcPct val="0"/>
        </a:spcAft>
        <a:buSzPct val="100000"/>
        <a:buFont typeface="Arial" panose="020B0604020202020204" pitchFamily="34" charset="0"/>
        <a:buChar char="•"/>
        <a:defRPr sz="3600">
          <a:solidFill>
            <a:schemeClr val="tx1"/>
          </a:solidFill>
          <a:latin typeface="+mn-lt"/>
          <a:ea typeface="+mn-ea"/>
          <a:cs typeface="Georgia"/>
          <a:sym typeface="Gill Sans" charset="0"/>
        </a:defRPr>
      </a:lvl2pPr>
      <a:lvl3pPr marL="1104349" indent="-457189" algn="l" rtl="0" eaLnBrk="1" fontAlgn="base" hangingPunct="1">
        <a:lnSpc>
          <a:spcPct val="100000"/>
        </a:lnSpc>
        <a:spcBef>
          <a:spcPts val="600"/>
        </a:spcBef>
        <a:spcAft>
          <a:spcPct val="0"/>
        </a:spcAft>
        <a:buSzPct val="100000"/>
        <a:buFont typeface="Arial" panose="020B0604020202020204" pitchFamily="34" charset="0"/>
        <a:buChar char="•"/>
        <a:defRPr sz="3600">
          <a:solidFill>
            <a:schemeClr val="tx1"/>
          </a:solidFill>
          <a:latin typeface="+mn-lt"/>
          <a:ea typeface="+mn-ea"/>
          <a:cs typeface="Georgia"/>
          <a:sym typeface="Gill Sans" charset="0"/>
        </a:defRPr>
      </a:lvl3pPr>
      <a:lvl4pPr marL="1353257" indent="-457189" algn="l" rtl="0" eaLnBrk="1" fontAlgn="base" hangingPunct="1">
        <a:lnSpc>
          <a:spcPct val="100000"/>
        </a:lnSpc>
        <a:spcBef>
          <a:spcPts val="600"/>
        </a:spcBef>
        <a:spcAft>
          <a:spcPct val="0"/>
        </a:spcAft>
        <a:buSzPct val="100000"/>
        <a:buFont typeface="Arial" panose="020B0604020202020204" pitchFamily="34" charset="0"/>
        <a:buChar char="•"/>
        <a:defRPr sz="3600">
          <a:solidFill>
            <a:schemeClr val="tx1"/>
          </a:solidFill>
          <a:latin typeface="+mn-lt"/>
          <a:ea typeface="+mn-ea"/>
          <a:cs typeface="Georgia"/>
          <a:sym typeface="Gill Sans" charset="0"/>
        </a:defRPr>
      </a:lvl4pPr>
      <a:lvl5pPr marL="1602163" indent="-457189" algn="l" rtl="0" eaLnBrk="1" fontAlgn="base" hangingPunct="1">
        <a:lnSpc>
          <a:spcPct val="100000"/>
        </a:lnSpc>
        <a:spcBef>
          <a:spcPts val="600"/>
        </a:spcBef>
        <a:spcAft>
          <a:spcPct val="0"/>
        </a:spcAft>
        <a:buSzPct val="100000"/>
        <a:buFont typeface="Arial" panose="020B0604020202020204" pitchFamily="34" charset="0"/>
        <a:buChar char="•"/>
        <a:defRPr sz="3600">
          <a:solidFill>
            <a:schemeClr val="tx1"/>
          </a:solidFill>
          <a:latin typeface="+mn-lt"/>
          <a:ea typeface="+mn-ea"/>
          <a:cs typeface="Georgia"/>
          <a:sym typeface="Gill Sans" charset="0"/>
        </a:defRPr>
      </a:lvl5pPr>
      <a:lvl6pPr marL="1400783" indent="0" algn="l" rtl="0" eaLnBrk="1" fontAlgn="base" hangingPunct="1">
        <a:spcBef>
          <a:spcPts val="600"/>
        </a:spcBef>
        <a:spcAft>
          <a:spcPct val="0"/>
        </a:spcAft>
        <a:buSzPct val="100000"/>
        <a:buFont typeface="Gill Sans" charset="0"/>
        <a:buNone/>
        <a:defRPr sz="3200">
          <a:solidFill>
            <a:schemeClr val="tx1"/>
          </a:solidFill>
          <a:latin typeface="+mn-lt"/>
          <a:ea typeface="+mn-ea"/>
          <a:cs typeface="+mn-cs"/>
          <a:sym typeface="Gill Sans" charset="0"/>
        </a:defRPr>
      </a:lvl6pPr>
      <a:lvl7pPr marL="2104733" indent="-447967"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7pPr>
      <a:lvl8pPr marL="2360717" indent="-447967"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8pPr>
      <a:lvl9pPr marL="2616692" indent="-447967"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511958" rtl="0" eaLnBrk="1" latinLnBrk="0" hangingPunct="1">
        <a:defRPr sz="1067" kern="1200">
          <a:solidFill>
            <a:schemeClr val="tx1"/>
          </a:solidFill>
          <a:latin typeface="+mn-lt"/>
          <a:ea typeface="+mn-ea"/>
          <a:cs typeface="+mn-cs"/>
        </a:defRPr>
      </a:lvl1pPr>
      <a:lvl2pPr marL="255983" algn="l" defTabSz="511958" rtl="0" eaLnBrk="1" latinLnBrk="0" hangingPunct="1">
        <a:defRPr sz="1067" kern="1200">
          <a:solidFill>
            <a:schemeClr val="tx1"/>
          </a:solidFill>
          <a:latin typeface="+mn-lt"/>
          <a:ea typeface="+mn-ea"/>
          <a:cs typeface="+mn-cs"/>
        </a:defRPr>
      </a:lvl2pPr>
      <a:lvl3pPr marL="511958" algn="l" defTabSz="511958" rtl="0" eaLnBrk="1" latinLnBrk="0" hangingPunct="1">
        <a:defRPr sz="1067" kern="1200">
          <a:solidFill>
            <a:schemeClr val="tx1"/>
          </a:solidFill>
          <a:latin typeface="+mn-lt"/>
          <a:ea typeface="+mn-ea"/>
          <a:cs typeface="+mn-cs"/>
        </a:defRPr>
      </a:lvl3pPr>
      <a:lvl4pPr marL="767942" algn="l" defTabSz="511958" rtl="0" eaLnBrk="1" latinLnBrk="0" hangingPunct="1">
        <a:defRPr sz="1067" kern="1200">
          <a:solidFill>
            <a:schemeClr val="tx1"/>
          </a:solidFill>
          <a:latin typeface="+mn-lt"/>
          <a:ea typeface="+mn-ea"/>
          <a:cs typeface="+mn-cs"/>
        </a:defRPr>
      </a:lvl4pPr>
      <a:lvl5pPr marL="1023925" algn="l" defTabSz="511958" rtl="0" eaLnBrk="1" latinLnBrk="0" hangingPunct="1">
        <a:defRPr sz="1067" kern="1200">
          <a:solidFill>
            <a:schemeClr val="tx1"/>
          </a:solidFill>
          <a:latin typeface="+mn-lt"/>
          <a:ea typeface="+mn-ea"/>
          <a:cs typeface="+mn-cs"/>
        </a:defRPr>
      </a:lvl5pPr>
      <a:lvl6pPr marL="1279907" algn="l" defTabSz="511958" rtl="0" eaLnBrk="1" latinLnBrk="0" hangingPunct="1">
        <a:defRPr sz="1067" kern="1200">
          <a:solidFill>
            <a:schemeClr val="tx1"/>
          </a:solidFill>
          <a:latin typeface="+mn-lt"/>
          <a:ea typeface="+mn-ea"/>
          <a:cs typeface="+mn-cs"/>
        </a:defRPr>
      </a:lvl6pPr>
      <a:lvl7pPr marL="1535884" algn="l" defTabSz="511958" rtl="0" eaLnBrk="1" latinLnBrk="0" hangingPunct="1">
        <a:defRPr sz="1067" kern="1200">
          <a:solidFill>
            <a:schemeClr val="tx1"/>
          </a:solidFill>
          <a:latin typeface="+mn-lt"/>
          <a:ea typeface="+mn-ea"/>
          <a:cs typeface="+mn-cs"/>
        </a:defRPr>
      </a:lvl7pPr>
      <a:lvl8pPr marL="1791866" algn="l" defTabSz="511958" rtl="0" eaLnBrk="1" latinLnBrk="0" hangingPunct="1">
        <a:defRPr sz="1067" kern="1200">
          <a:solidFill>
            <a:schemeClr val="tx1"/>
          </a:solidFill>
          <a:latin typeface="+mn-lt"/>
          <a:ea typeface="+mn-ea"/>
          <a:cs typeface="+mn-cs"/>
        </a:defRPr>
      </a:lvl8pPr>
      <a:lvl9pPr marL="2047848" algn="l" defTabSz="511958" rtl="0" eaLnBrk="1" latinLnBrk="0" hangingPunct="1">
        <a:defRPr sz="1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1.emf"/><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975945" y="590062"/>
            <a:ext cx="4057242" cy="2838938"/>
          </a:xfrm>
        </p:spPr>
        <p:txBody>
          <a:bodyPr vert="horz" lIns="91440" tIns="45720" rIns="91440" bIns="45720" rtlCol="0" anchor="b">
            <a:normAutofit/>
          </a:bodyPr>
          <a:lstStyle/>
          <a:p>
            <a:pPr algn="l" defTabSz="914400">
              <a:lnSpc>
                <a:spcPct val="90000"/>
              </a:lnSpc>
            </a:pPr>
            <a:r>
              <a:rPr lang="en-US" sz="4900" kern="1200">
                <a:solidFill>
                  <a:srgbClr val="FFFFFF"/>
                </a:solidFill>
                <a:latin typeface="+mj-lt"/>
                <a:ea typeface="+mj-ea"/>
                <a:cs typeface="+mj-cs"/>
              </a:rPr>
              <a:t>Coaching in Residency Education</a:t>
            </a:r>
          </a:p>
        </p:txBody>
      </p:sp>
      <p:sp>
        <p:nvSpPr>
          <p:cNvPr id="3" name="Content Placeholder 2"/>
          <p:cNvSpPr>
            <a:spLocks noGrp="1"/>
          </p:cNvSpPr>
          <p:nvPr>
            <p:ph idx="1"/>
          </p:nvPr>
        </p:nvSpPr>
        <p:spPr>
          <a:xfrm>
            <a:off x="4231533" y="4698614"/>
            <a:ext cx="3816487" cy="1198120"/>
          </a:xfrm>
        </p:spPr>
        <p:txBody>
          <a:bodyPr vert="horz" lIns="91440" tIns="45720" rIns="91440" bIns="45720" rtlCol="0">
            <a:normAutofit/>
          </a:bodyPr>
          <a:lstStyle/>
          <a:p>
            <a:pPr marL="0" indent="0" algn="r" defTabSz="914400">
              <a:lnSpc>
                <a:spcPct val="90000"/>
              </a:lnSpc>
              <a:spcBef>
                <a:spcPts val="1000"/>
              </a:spcBef>
              <a:buNone/>
            </a:pPr>
            <a:r>
              <a:rPr lang="en-US" kern="1200" dirty="0">
                <a:solidFill>
                  <a:srgbClr val="FFFFFF"/>
                </a:solidFill>
                <a:latin typeface="+mn-lt"/>
                <a:ea typeface="+mn-ea"/>
                <a:cs typeface="+mn-cs"/>
              </a:rPr>
              <a:t>From Assessment to Development</a:t>
            </a:r>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A91B7C-72FC-F1BA-FBF2-865E61664610}"/>
              </a:ext>
            </a:extLst>
          </p:cNvPr>
          <p:cNvSpPr>
            <a:spLocks noGrp="1"/>
          </p:cNvSpPr>
          <p:nvPr>
            <p:ph idx="1"/>
          </p:nvPr>
        </p:nvSpPr>
        <p:spPr>
          <a:xfrm>
            <a:off x="379372" y="1840484"/>
            <a:ext cx="8488247" cy="3171397"/>
          </a:xfrm>
        </p:spPr>
        <p:txBody>
          <a:bodyPr/>
          <a:lstStyle/>
          <a:p>
            <a:pPr marL="606410"/>
            <a:endParaRPr lang="en-US" dirty="0"/>
          </a:p>
          <a:p>
            <a:pPr marL="149222" indent="0" algn="ctr">
              <a:buNone/>
            </a:pPr>
            <a:r>
              <a:rPr lang="en-US" dirty="0"/>
              <a:t>“While feedback cultivates insight into current performance, coaching focuses on promoting future improved performance”</a:t>
            </a:r>
          </a:p>
          <a:p>
            <a:pPr marL="149222" indent="0">
              <a:buNone/>
            </a:pPr>
            <a:endParaRPr lang="en-US" dirty="0"/>
          </a:p>
        </p:txBody>
      </p:sp>
      <p:sp>
        <p:nvSpPr>
          <p:cNvPr id="3" name="Title 2">
            <a:extLst>
              <a:ext uri="{FF2B5EF4-FFF2-40B4-BE49-F238E27FC236}">
                <a16:creationId xmlns:a16="http://schemas.microsoft.com/office/drawing/2014/main" id="{530C6745-9F9F-37A5-3F82-37C25F634287}"/>
              </a:ext>
            </a:extLst>
          </p:cNvPr>
          <p:cNvSpPr>
            <a:spLocks noGrp="1"/>
          </p:cNvSpPr>
          <p:nvPr>
            <p:ph type="title"/>
          </p:nvPr>
        </p:nvSpPr>
        <p:spPr>
          <a:xfrm>
            <a:off x="240644" y="341320"/>
            <a:ext cx="8765701" cy="890724"/>
          </a:xfrm>
        </p:spPr>
        <p:txBody>
          <a:bodyPr/>
          <a:lstStyle/>
          <a:p>
            <a:pPr algn="ctr"/>
            <a:r>
              <a:rPr lang="en-US" dirty="0"/>
              <a:t>Feedback vs. Coaching</a:t>
            </a:r>
          </a:p>
        </p:txBody>
      </p:sp>
      <p:sp>
        <p:nvSpPr>
          <p:cNvPr id="5" name="TextBox 4">
            <a:extLst>
              <a:ext uri="{FF2B5EF4-FFF2-40B4-BE49-F238E27FC236}">
                <a16:creationId xmlns:a16="http://schemas.microsoft.com/office/drawing/2014/main" id="{3C653B16-8E04-861E-80DB-87F60FD6573C}"/>
              </a:ext>
            </a:extLst>
          </p:cNvPr>
          <p:cNvSpPr txBox="1"/>
          <p:nvPr/>
        </p:nvSpPr>
        <p:spPr>
          <a:xfrm>
            <a:off x="5410546" y="6020943"/>
            <a:ext cx="3352800" cy="276999"/>
          </a:xfrm>
          <a:prstGeom prst="rect">
            <a:avLst/>
          </a:prstGeom>
          <a:noFill/>
        </p:spPr>
        <p:txBody>
          <a:bodyPr wrap="square" lIns="91440" tIns="45720" rIns="91440" bIns="45720" rtlCol="0" anchor="t">
            <a:spAutoFit/>
          </a:bodyPr>
          <a:lstStyle/>
          <a:p>
            <a:pPr algn="r" defTabSz="914378" fontAlgn="base">
              <a:spcBef>
                <a:spcPct val="0"/>
              </a:spcBef>
              <a:spcAft>
                <a:spcPct val="0"/>
              </a:spcAft>
            </a:pPr>
            <a:r>
              <a:rPr lang="en-US" sz="1200" b="1" dirty="0">
                <a:solidFill>
                  <a:prstClr val="white"/>
                </a:solidFill>
                <a:latin typeface="Arial"/>
                <a:sym typeface="Gill Sans" charset="0"/>
              </a:rPr>
              <a:t>Ekpenyong et al. JGME. 2021</a:t>
            </a:r>
          </a:p>
        </p:txBody>
      </p:sp>
    </p:spTree>
    <p:extLst>
      <p:ext uri="{BB962C8B-B14F-4D97-AF65-F5344CB8AC3E}">
        <p14:creationId xmlns:p14="http://schemas.microsoft.com/office/powerpoint/2010/main" val="606612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Coaching?</a:t>
            </a:r>
          </a:p>
        </p:txBody>
      </p:sp>
      <p:sp>
        <p:nvSpPr>
          <p:cNvPr id="3" name="Content Placeholder 2"/>
          <p:cNvSpPr>
            <a:spLocks noGrp="1"/>
          </p:cNvSpPr>
          <p:nvPr>
            <p:ph idx="1"/>
          </p:nvPr>
        </p:nvSpPr>
        <p:spPr/>
        <p:txBody>
          <a:bodyPr/>
          <a:lstStyle/>
          <a:p>
            <a:r>
              <a:t>Partnership</a:t>
            </a:r>
          </a:p>
          <a:p>
            <a:r>
              <a:t>Learner-driven goals</a:t>
            </a:r>
          </a:p>
          <a:p>
            <a:r>
              <a:t>Reflection → action → reflection</a:t>
            </a:r>
          </a:p>
        </p:txBody>
      </p:sp>
      <p:pic>
        <p:nvPicPr>
          <p:cNvPr id="4" name="Picture 3">
            <a:extLst>
              <a:ext uri="{FF2B5EF4-FFF2-40B4-BE49-F238E27FC236}">
                <a16:creationId xmlns:a16="http://schemas.microsoft.com/office/drawing/2014/main" id="{2201C4BC-BBD5-6F3B-308D-BB5A0DA6B02D}"/>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6F35-63F9-D6D5-E785-5F03182CB29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AC1681-674A-8DC2-C422-5DAD2127C567}"/>
              </a:ext>
            </a:extLst>
          </p:cNvPr>
          <p:cNvSpPr>
            <a:spLocks noGrp="1"/>
          </p:cNvSpPr>
          <p:nvPr>
            <p:ph idx="4294967295"/>
          </p:nvPr>
        </p:nvSpPr>
        <p:spPr>
          <a:xfrm>
            <a:off x="655638" y="1597025"/>
            <a:ext cx="8488362" cy="3171825"/>
          </a:xfrm>
        </p:spPr>
        <p:txBody>
          <a:bodyPr/>
          <a:lstStyle/>
          <a:p>
            <a:pPr marL="606410"/>
            <a:endParaRPr lang="en-US" dirty="0"/>
          </a:p>
          <a:p>
            <a:pPr marL="149222" indent="0" algn="ctr">
              <a:buNone/>
            </a:pPr>
            <a:r>
              <a:rPr lang="en-US" dirty="0"/>
              <a:t>“Coaching moves a step beyond providing feedback and focuses upon identifying performance goals in response to feedback and developing plans to address them”</a:t>
            </a:r>
          </a:p>
          <a:p>
            <a:pPr marL="149222" indent="0">
              <a:buNone/>
            </a:pPr>
            <a:endParaRPr lang="en-US" dirty="0"/>
          </a:p>
        </p:txBody>
      </p:sp>
      <p:sp>
        <p:nvSpPr>
          <p:cNvPr id="3" name="Title 2">
            <a:extLst>
              <a:ext uri="{FF2B5EF4-FFF2-40B4-BE49-F238E27FC236}">
                <a16:creationId xmlns:a16="http://schemas.microsoft.com/office/drawing/2014/main" id="{5495CBDA-E904-8D69-528D-8A30C0FEC2A9}"/>
              </a:ext>
            </a:extLst>
          </p:cNvPr>
          <p:cNvSpPr>
            <a:spLocks noGrp="1"/>
          </p:cNvSpPr>
          <p:nvPr>
            <p:ph type="title" idx="4294967295"/>
          </p:nvPr>
        </p:nvSpPr>
        <p:spPr>
          <a:xfrm>
            <a:off x="379413" y="341313"/>
            <a:ext cx="8764587" cy="890587"/>
          </a:xfrm>
        </p:spPr>
        <p:txBody>
          <a:bodyPr/>
          <a:lstStyle/>
          <a:p>
            <a:pPr algn="ctr"/>
            <a:r>
              <a:rPr lang="en-US" dirty="0"/>
              <a:t>Feedback vs. Coaching</a:t>
            </a:r>
          </a:p>
        </p:txBody>
      </p:sp>
      <p:sp>
        <p:nvSpPr>
          <p:cNvPr id="5" name="TextBox 4">
            <a:extLst>
              <a:ext uri="{FF2B5EF4-FFF2-40B4-BE49-F238E27FC236}">
                <a16:creationId xmlns:a16="http://schemas.microsoft.com/office/drawing/2014/main" id="{079135C2-742A-9106-AF8F-60EEA6282988}"/>
              </a:ext>
            </a:extLst>
          </p:cNvPr>
          <p:cNvSpPr txBox="1"/>
          <p:nvPr/>
        </p:nvSpPr>
        <p:spPr>
          <a:xfrm>
            <a:off x="4761706" y="5101359"/>
            <a:ext cx="3352800" cy="276999"/>
          </a:xfrm>
          <a:prstGeom prst="rect">
            <a:avLst/>
          </a:prstGeom>
          <a:noFill/>
        </p:spPr>
        <p:txBody>
          <a:bodyPr wrap="square" lIns="91440" tIns="45720" rIns="91440" bIns="45720" rtlCol="0" anchor="t">
            <a:spAutoFit/>
          </a:bodyPr>
          <a:lstStyle/>
          <a:p>
            <a:pPr algn="r" defTabSz="914378" fontAlgn="base">
              <a:spcBef>
                <a:spcPct val="0"/>
              </a:spcBef>
              <a:spcAft>
                <a:spcPct val="0"/>
              </a:spcAft>
            </a:pPr>
            <a:r>
              <a:rPr lang="en-US" sz="1200" b="1">
                <a:sym typeface="Gill Sans" charset="0"/>
              </a:rPr>
              <a:t>Ekpenyong et al. JGME. 2021</a:t>
            </a:r>
            <a:endParaRPr lang="en-US" sz="1200" b="1" dirty="0">
              <a:sym typeface="Gill Sans" charset="0"/>
            </a:endParaRPr>
          </a:p>
        </p:txBody>
      </p:sp>
      <p:pic>
        <p:nvPicPr>
          <p:cNvPr id="2" name="Picture 1">
            <a:extLst>
              <a:ext uri="{FF2B5EF4-FFF2-40B4-BE49-F238E27FC236}">
                <a16:creationId xmlns:a16="http://schemas.microsoft.com/office/drawing/2014/main" id="{688F3A74-9444-1C06-0A55-E0A7CF3402B0}"/>
              </a:ext>
            </a:extLst>
          </p:cNvPr>
          <p:cNvPicPr>
            <a:picLocks noChangeAspect="1"/>
          </p:cNvPicPr>
          <p:nvPr/>
        </p:nvPicPr>
        <p:blipFill>
          <a:blip r:embed="rId2"/>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41484254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2585" y="1747188"/>
            <a:ext cx="4906046" cy="3388852"/>
          </a:xfrm>
          <a:prstGeom prst="rect">
            <a:avLst/>
          </a:prstGeom>
        </p:spPr>
      </p:pic>
      <p:sp>
        <p:nvSpPr>
          <p:cNvPr id="2" name="Title 1"/>
          <p:cNvSpPr>
            <a:spLocks noGrp="1"/>
          </p:cNvSpPr>
          <p:nvPr>
            <p:ph type="title"/>
          </p:nvPr>
        </p:nvSpPr>
        <p:spPr>
          <a:xfrm>
            <a:off x="260506" y="1470963"/>
            <a:ext cx="5038471" cy="857250"/>
          </a:xfrm>
        </p:spPr>
        <p:txBody>
          <a:bodyPr>
            <a:normAutofit fontScale="90000"/>
          </a:bodyPr>
          <a:lstStyle/>
          <a:p>
            <a:r>
              <a:rPr lang="en-US" dirty="0"/>
              <a:t>Advisor / Coach / Mentor</a:t>
            </a:r>
          </a:p>
        </p:txBody>
      </p:sp>
      <p:pic>
        <p:nvPicPr>
          <p:cNvPr id="3" name="Picture 2">
            <a:extLst>
              <a:ext uri="{FF2B5EF4-FFF2-40B4-BE49-F238E27FC236}">
                <a16:creationId xmlns:a16="http://schemas.microsoft.com/office/drawing/2014/main" id="{11D9A448-D795-9294-3DAD-5F9E2E4A3C12}"/>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3655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vs Mentoring vs Advising</a:t>
            </a:r>
          </a:p>
        </p:txBody>
      </p:sp>
      <p:sp>
        <p:nvSpPr>
          <p:cNvPr id="3" name="Content Placeholder 2"/>
          <p:cNvSpPr>
            <a:spLocks noGrp="1"/>
          </p:cNvSpPr>
          <p:nvPr>
            <p:ph idx="1"/>
          </p:nvPr>
        </p:nvSpPr>
        <p:spPr/>
        <p:txBody>
          <a:bodyPr/>
          <a:lstStyle/>
          <a:p>
            <a:r>
              <a:t>Advisor: program-driven</a:t>
            </a:r>
          </a:p>
          <a:p>
            <a:r>
              <a:t>Mentor: role modeling</a:t>
            </a:r>
          </a:p>
          <a:p>
            <a:r>
              <a:t>Coach: learner-centered</a:t>
            </a:r>
          </a:p>
        </p:txBody>
      </p:sp>
      <p:pic>
        <p:nvPicPr>
          <p:cNvPr id="4" name="Picture 3">
            <a:extLst>
              <a:ext uri="{FF2B5EF4-FFF2-40B4-BE49-F238E27FC236}">
                <a16:creationId xmlns:a16="http://schemas.microsoft.com/office/drawing/2014/main" id="{FB66A152-8AD3-3E56-EBFC-5DF0CA2FB8EA}"/>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1071171"/>
            <a:ext cx="8773886" cy="761301"/>
          </a:xfrm>
        </p:spPr>
        <p:txBody>
          <a:bodyPr>
            <a:normAutofit fontScale="90000"/>
          </a:bodyPr>
          <a:lstStyle/>
          <a:p>
            <a:pPr algn="ctr"/>
            <a:r>
              <a:rPr lang="en-US" dirty="0"/>
              <a:t>Advising Session Domains &amp; Topics</a:t>
            </a:r>
          </a:p>
        </p:txBody>
      </p:sp>
      <p:sp>
        <p:nvSpPr>
          <p:cNvPr id="3" name="Content Placeholder 2"/>
          <p:cNvSpPr>
            <a:spLocks noGrp="1"/>
          </p:cNvSpPr>
          <p:nvPr>
            <p:ph sz="quarter" idx="12"/>
          </p:nvPr>
        </p:nvSpPr>
        <p:spPr>
          <a:xfrm>
            <a:off x="457200" y="1832472"/>
            <a:ext cx="8229600" cy="3840619"/>
          </a:xfrm>
        </p:spPr>
        <p:txBody>
          <a:bodyPr numCol="2">
            <a:normAutofit fontScale="47500" lnSpcReduction="20000"/>
          </a:bodyPr>
          <a:lstStyle/>
          <a:p>
            <a:pPr>
              <a:lnSpc>
                <a:spcPct val="170000"/>
              </a:lnSpc>
            </a:pPr>
            <a:r>
              <a:rPr lang="en-US" b="1" dirty="0"/>
              <a:t>Academic Requirements</a:t>
            </a:r>
          </a:p>
          <a:p>
            <a:pPr lvl="1"/>
            <a:r>
              <a:rPr lang="en-US" dirty="0"/>
              <a:t>Numbers! – New Innovations Scorecard</a:t>
            </a:r>
          </a:p>
          <a:p>
            <a:pPr lvl="1"/>
            <a:r>
              <a:rPr lang="en-US" dirty="0"/>
              <a:t>Scholarly activity</a:t>
            </a:r>
          </a:p>
          <a:p>
            <a:pPr lvl="1"/>
            <a:r>
              <a:rPr lang="en-US" dirty="0"/>
              <a:t>Performance Improvement activity</a:t>
            </a:r>
          </a:p>
          <a:p>
            <a:pPr lvl="1"/>
            <a:r>
              <a:rPr lang="en-US" dirty="0"/>
              <a:t>Documentation timeliness</a:t>
            </a:r>
          </a:p>
          <a:p>
            <a:pPr lvl="1"/>
            <a:r>
              <a:rPr lang="en-US" dirty="0"/>
              <a:t>Duty Hours adherence</a:t>
            </a:r>
          </a:p>
          <a:p>
            <a:pPr lvl="1"/>
            <a:r>
              <a:rPr lang="en-US" dirty="0"/>
              <a:t>Supervision requirements</a:t>
            </a:r>
          </a:p>
          <a:p>
            <a:pPr marL="117475" lvl="1" indent="0">
              <a:buNone/>
            </a:pPr>
            <a:endParaRPr lang="en-US" dirty="0"/>
          </a:p>
          <a:p>
            <a:pPr>
              <a:lnSpc>
                <a:spcPct val="170000"/>
              </a:lnSpc>
            </a:pPr>
            <a:r>
              <a:rPr lang="en-US" b="1" dirty="0"/>
              <a:t>Career Development</a:t>
            </a:r>
          </a:p>
          <a:p>
            <a:pPr lvl="1"/>
            <a:r>
              <a:rPr lang="en-US" dirty="0"/>
              <a:t>Fellowship planning</a:t>
            </a:r>
          </a:p>
          <a:p>
            <a:pPr lvl="1"/>
            <a:r>
              <a:rPr lang="en-US" dirty="0"/>
              <a:t>Post-residency plans</a:t>
            </a:r>
          </a:p>
          <a:p>
            <a:pPr lvl="1"/>
            <a:r>
              <a:rPr lang="en-US" dirty="0"/>
              <a:t>Elective choices</a:t>
            </a:r>
          </a:p>
          <a:p>
            <a:pPr lvl="1"/>
            <a:r>
              <a:rPr lang="en-US" dirty="0"/>
              <a:t>Self-designed rotations</a:t>
            </a:r>
          </a:p>
          <a:p>
            <a:pPr lvl="1"/>
            <a:r>
              <a:rPr lang="en-US" dirty="0"/>
              <a:t>CME plans</a:t>
            </a:r>
          </a:p>
          <a:p>
            <a:pPr lvl="1"/>
            <a:r>
              <a:rPr lang="en-US" dirty="0"/>
              <a:t>CV creation and job search</a:t>
            </a:r>
          </a:p>
          <a:p>
            <a:pPr marL="117475" lvl="1" indent="0">
              <a:buNone/>
            </a:pPr>
            <a:endParaRPr lang="en-US" dirty="0"/>
          </a:p>
          <a:p>
            <a:pPr>
              <a:lnSpc>
                <a:spcPct val="170000"/>
              </a:lnSpc>
            </a:pPr>
            <a:endParaRPr lang="en-US" b="1" dirty="0"/>
          </a:p>
          <a:p>
            <a:pPr>
              <a:lnSpc>
                <a:spcPct val="170000"/>
              </a:lnSpc>
            </a:pPr>
            <a:r>
              <a:rPr lang="en-US" b="1" dirty="0"/>
              <a:t>Educational Progress</a:t>
            </a:r>
          </a:p>
          <a:p>
            <a:pPr lvl="1"/>
            <a:r>
              <a:rPr lang="en-US" dirty="0"/>
              <a:t>Field Notes</a:t>
            </a:r>
          </a:p>
          <a:p>
            <a:pPr lvl="1"/>
            <a:r>
              <a:rPr lang="en-US" dirty="0"/>
              <a:t>Attending-completed rotation evaluations</a:t>
            </a:r>
          </a:p>
          <a:p>
            <a:pPr lvl="1"/>
            <a:r>
              <a:rPr lang="en-US" dirty="0"/>
              <a:t>Resident-completed rotation evaluations</a:t>
            </a:r>
          </a:p>
          <a:p>
            <a:pPr lvl="1"/>
            <a:r>
              <a:rPr lang="en-US" dirty="0"/>
              <a:t>ISTE preparation &amp; performance</a:t>
            </a:r>
          </a:p>
          <a:p>
            <a:pPr lvl="1"/>
            <a:r>
              <a:rPr lang="en-US" dirty="0"/>
              <a:t>Milestone advancement</a:t>
            </a:r>
          </a:p>
          <a:p>
            <a:pPr lvl="1"/>
            <a:r>
              <a:rPr lang="en-US" dirty="0"/>
              <a:t>Future: Upcoming rotations</a:t>
            </a:r>
          </a:p>
          <a:p>
            <a:pPr lvl="1"/>
            <a:endParaRPr lang="en-US" dirty="0"/>
          </a:p>
          <a:p>
            <a:pPr>
              <a:lnSpc>
                <a:spcPct val="170000"/>
              </a:lnSpc>
            </a:pPr>
            <a:r>
              <a:rPr lang="en-US" b="1" dirty="0"/>
              <a:t>Wellness</a:t>
            </a:r>
          </a:p>
          <a:p>
            <a:pPr lvl="1"/>
            <a:r>
              <a:rPr lang="en-US" dirty="0"/>
              <a:t>Home-life stability</a:t>
            </a:r>
          </a:p>
          <a:p>
            <a:pPr lvl="1"/>
            <a:r>
              <a:rPr lang="en-US" dirty="0"/>
              <a:t>Sleep deprivation</a:t>
            </a:r>
          </a:p>
          <a:p>
            <a:pPr lvl="1"/>
            <a:r>
              <a:rPr lang="en-US" dirty="0"/>
              <a:t>Mood check</a:t>
            </a:r>
          </a:p>
          <a:p>
            <a:pPr lvl="1"/>
            <a:r>
              <a:rPr lang="en-US" dirty="0"/>
              <a:t>Exercise</a:t>
            </a:r>
          </a:p>
          <a:p>
            <a:pPr lvl="1"/>
            <a:r>
              <a:rPr lang="en-US" dirty="0"/>
              <a:t>Substance concerns</a:t>
            </a:r>
          </a:p>
          <a:p>
            <a:pPr lvl="1"/>
            <a:r>
              <a:rPr lang="en-US" dirty="0"/>
              <a:t>Vacation planning</a:t>
            </a:r>
          </a:p>
        </p:txBody>
      </p:sp>
      <p:pic>
        <p:nvPicPr>
          <p:cNvPr id="4" name="Picture 3">
            <a:extLst>
              <a:ext uri="{FF2B5EF4-FFF2-40B4-BE49-F238E27FC236}">
                <a16:creationId xmlns:a16="http://schemas.microsoft.com/office/drawing/2014/main" id="{26B48A21-E55C-B85A-2375-D831F70C0D61}"/>
              </a:ext>
            </a:extLst>
          </p:cNvPr>
          <p:cNvPicPr>
            <a:picLocks noChangeAspect="1"/>
          </p:cNvPicPr>
          <p:nvPr/>
        </p:nvPicPr>
        <p:blipFill>
          <a:blip r:embed="rId3"/>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114909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8992"/>
            <a:ext cx="7886700" cy="994172"/>
          </a:xfrm>
        </p:spPr>
        <p:txBody>
          <a:bodyPr/>
          <a:lstStyle/>
          <a:p>
            <a:r>
              <a:rPr lang="en-US" dirty="0"/>
              <a:t>Advisor/Coach/Mentor</a:t>
            </a:r>
          </a:p>
        </p:txBody>
      </p:sp>
      <p:sp>
        <p:nvSpPr>
          <p:cNvPr id="3" name="Content Placeholder 2"/>
          <p:cNvSpPr>
            <a:spLocks noGrp="1"/>
          </p:cNvSpPr>
          <p:nvPr>
            <p:ph idx="1"/>
          </p:nvPr>
        </p:nvSpPr>
        <p:spPr>
          <a:xfrm>
            <a:off x="733332" y="2125267"/>
            <a:ext cx="7782019" cy="3239219"/>
          </a:xfrm>
        </p:spPr>
        <p:txBody>
          <a:bodyPr vert="horz" lIns="91440" tIns="45720" rIns="91440" bIns="45720" rtlCol="0" anchor="t">
            <a:normAutofit fontScale="70000" lnSpcReduction="20000"/>
          </a:bodyPr>
          <a:lstStyle/>
          <a:p>
            <a:r>
              <a:rPr lang="en-US" dirty="0"/>
              <a:t>Advisor</a:t>
            </a:r>
          </a:p>
          <a:p>
            <a:pPr lvl="2"/>
            <a:r>
              <a:rPr lang="en-US" dirty="0"/>
              <a:t>Usually assigned to advisee</a:t>
            </a:r>
          </a:p>
          <a:p>
            <a:pPr lvl="2"/>
            <a:r>
              <a:rPr lang="en-US" dirty="0"/>
              <a:t>Rule enforcer /  Information Provider</a:t>
            </a:r>
          </a:p>
          <a:p>
            <a:endParaRPr lang="en-US" dirty="0"/>
          </a:p>
          <a:p>
            <a:r>
              <a:rPr lang="en-US" dirty="0"/>
              <a:t>Mentor</a:t>
            </a:r>
          </a:p>
          <a:p>
            <a:pPr lvl="2"/>
            <a:r>
              <a:rPr lang="en-US" dirty="0"/>
              <a:t>Chosen by the advisee, can have multiple</a:t>
            </a:r>
          </a:p>
          <a:p>
            <a:pPr lvl="2"/>
            <a:r>
              <a:rPr lang="en-US" dirty="0"/>
              <a:t>Takes advisee “under wing”</a:t>
            </a:r>
          </a:p>
          <a:p>
            <a:pPr lvl="2"/>
            <a:r>
              <a:rPr lang="en-US" dirty="0"/>
              <a:t>Similar career goals / passions</a:t>
            </a:r>
          </a:p>
          <a:p>
            <a:endParaRPr lang="en-US" dirty="0"/>
          </a:p>
          <a:p>
            <a:r>
              <a:rPr lang="en-US" dirty="0"/>
              <a:t>Coach</a:t>
            </a:r>
          </a:p>
        </p:txBody>
      </p:sp>
      <p:pic>
        <p:nvPicPr>
          <p:cNvPr id="4" name="Picture 3">
            <a:extLst>
              <a:ext uri="{FF2B5EF4-FFF2-40B4-BE49-F238E27FC236}">
                <a16:creationId xmlns:a16="http://schemas.microsoft.com/office/drawing/2014/main" id="{9382264C-06E7-8555-7362-F25F237F2AC0}"/>
              </a:ext>
            </a:extLst>
          </p:cNvPr>
          <p:cNvPicPr>
            <a:picLocks noChangeAspect="1"/>
          </p:cNvPicPr>
          <p:nvPr/>
        </p:nvPicPr>
        <p:blipFill>
          <a:blip r:embed="rId3"/>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145251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Interactive: Reflection</a:t>
            </a:r>
          </a:p>
        </p:txBody>
      </p:sp>
      <p:sp>
        <p:nvSpPr>
          <p:cNvPr id="3" name="Content Placeholder 2"/>
          <p:cNvSpPr>
            <a:spLocks noGrp="1"/>
          </p:cNvSpPr>
          <p:nvPr>
            <p:ph idx="1"/>
          </p:nvPr>
        </p:nvSpPr>
        <p:spPr/>
        <p:txBody>
          <a:bodyPr/>
          <a:lstStyle/>
          <a:p>
            <a:r>
              <a:rPr dirty="0"/>
              <a:t>Think of a recent resident </a:t>
            </a:r>
            <a:r>
              <a:rPr lang="en-US" dirty="0"/>
              <a:t>challenging </a:t>
            </a:r>
            <a:r>
              <a:rPr dirty="0"/>
              <a:t>meeting.</a:t>
            </a:r>
            <a:endParaRPr lang="en-US" dirty="0"/>
          </a:p>
          <a:p>
            <a:r>
              <a:rPr lang="en-US" dirty="0"/>
              <a:t>What was challenging about it?</a:t>
            </a:r>
            <a:endParaRPr dirty="0"/>
          </a:p>
          <a:p>
            <a:r>
              <a:rPr dirty="0"/>
              <a:t>Which role were you in most?</a:t>
            </a:r>
          </a:p>
        </p:txBody>
      </p:sp>
      <p:pic>
        <p:nvPicPr>
          <p:cNvPr id="4" name="Picture 3">
            <a:extLst>
              <a:ext uri="{FF2B5EF4-FFF2-40B4-BE49-F238E27FC236}">
                <a16:creationId xmlns:a16="http://schemas.microsoft.com/office/drawing/2014/main" id="{A22698FC-4D02-8978-15A6-167E3D2EF01A}"/>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13169" y="3821045"/>
            <a:ext cx="3367800" cy="2130406"/>
          </a:xfrm>
          <a:prstGeom prst="rect">
            <a:avLst/>
          </a:prstGeom>
        </p:spPr>
      </p:pic>
      <p:sp>
        <p:nvSpPr>
          <p:cNvPr id="2" name="Title 1"/>
          <p:cNvSpPr>
            <a:spLocks noGrp="1"/>
          </p:cNvSpPr>
          <p:nvPr>
            <p:ph type="title"/>
          </p:nvPr>
        </p:nvSpPr>
        <p:spPr>
          <a:xfrm>
            <a:off x="1244434" y="1114503"/>
            <a:ext cx="6717724" cy="857250"/>
          </a:xfrm>
        </p:spPr>
        <p:txBody>
          <a:bodyPr/>
          <a:lstStyle/>
          <a:p>
            <a:r>
              <a:rPr lang="en-US" dirty="0"/>
              <a:t>Why Coaching?</a:t>
            </a:r>
          </a:p>
        </p:txBody>
      </p:sp>
      <p:sp>
        <p:nvSpPr>
          <p:cNvPr id="3" name="Content Placeholder 2"/>
          <p:cNvSpPr>
            <a:spLocks noGrp="1"/>
          </p:cNvSpPr>
          <p:nvPr>
            <p:ph idx="1"/>
          </p:nvPr>
        </p:nvSpPr>
        <p:spPr>
          <a:xfrm>
            <a:off x="636756" y="2069726"/>
            <a:ext cx="6090617" cy="3074929"/>
          </a:xfrm>
        </p:spPr>
        <p:txBody>
          <a:bodyPr>
            <a:normAutofit fontScale="62500" lnSpcReduction="20000"/>
          </a:bodyPr>
          <a:lstStyle/>
          <a:p>
            <a:r>
              <a:rPr lang="en-US" dirty="0"/>
              <a:t>The process of helping people focus, discover, and/or clarify:</a:t>
            </a:r>
          </a:p>
          <a:p>
            <a:pPr lvl="1"/>
            <a:r>
              <a:rPr lang="en-US" dirty="0"/>
              <a:t>Where they are today</a:t>
            </a:r>
          </a:p>
          <a:p>
            <a:pPr lvl="1"/>
            <a:r>
              <a:rPr lang="en-US" dirty="0"/>
              <a:t>Where they want to go</a:t>
            </a:r>
          </a:p>
          <a:p>
            <a:pPr lvl="1"/>
            <a:r>
              <a:rPr lang="en-US" dirty="0"/>
              <a:t>How to get there</a:t>
            </a:r>
          </a:p>
          <a:p>
            <a:pPr lvl="1"/>
            <a:endParaRPr lang="en-US" dirty="0"/>
          </a:p>
          <a:p>
            <a:r>
              <a:rPr lang="en-US" dirty="0"/>
              <a:t>Coaching is a present-and-future focused tool for expanding others’ abilities</a:t>
            </a:r>
          </a:p>
          <a:p>
            <a:pPr lvl="1"/>
            <a:endParaRPr lang="en-US" dirty="0"/>
          </a:p>
          <a:p>
            <a:r>
              <a:rPr lang="en-US" dirty="0"/>
              <a:t>Egan’s skilled helper model</a:t>
            </a:r>
          </a:p>
        </p:txBody>
      </p:sp>
      <p:pic>
        <p:nvPicPr>
          <p:cNvPr id="5" name="Picture 4">
            <a:extLst>
              <a:ext uri="{FF2B5EF4-FFF2-40B4-BE49-F238E27FC236}">
                <a16:creationId xmlns:a16="http://schemas.microsoft.com/office/drawing/2014/main" id="{C1C9DECF-DF0A-C1CE-EB17-7B79C4784B62}"/>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229178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33" y="1145202"/>
            <a:ext cx="7854938" cy="857250"/>
          </a:xfrm>
        </p:spPr>
        <p:txBody>
          <a:bodyPr>
            <a:normAutofit/>
          </a:bodyPr>
          <a:lstStyle/>
          <a:p>
            <a:r>
              <a:rPr lang="en-US" dirty="0"/>
              <a:t>How to Coach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6272" y="2152438"/>
            <a:ext cx="5011460" cy="2959894"/>
          </a:xfrm>
        </p:spPr>
      </p:pic>
      <p:pic>
        <p:nvPicPr>
          <p:cNvPr id="3" name="Picture 2">
            <a:extLst>
              <a:ext uri="{FF2B5EF4-FFF2-40B4-BE49-F238E27FC236}">
                <a16:creationId xmlns:a16="http://schemas.microsoft.com/office/drawing/2014/main" id="{AC5CEBCA-823A-C3D0-9233-C037BAB168CD}"/>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33055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469492"/>
            <a:ext cx="2954766" cy="5583126"/>
          </a:xfrm>
        </p:spPr>
        <p:txBody>
          <a:bodyPr>
            <a:normAutofit/>
          </a:bodyPr>
          <a:lstStyle/>
          <a:p>
            <a:pPr algn="r"/>
            <a:r>
              <a:rPr lang="en-US" sz="4900" dirty="0"/>
              <a:t>Session Objectives</a:t>
            </a:r>
          </a:p>
        </p:txBody>
      </p:sp>
      <p:cxnSp>
        <p:nvCxnSpPr>
          <p:cNvPr id="47" name="Straight Connector 4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ED5990C5-1184-10D2-52E4-E998F14F6791}"/>
              </a:ext>
            </a:extLst>
          </p:cNvPr>
          <p:cNvGraphicFramePr>
            <a:graphicFrameLocks noGrp="1"/>
          </p:cNvGraphicFramePr>
          <p:nvPr>
            <p:ph idx="1"/>
            <p:extLst>
              <p:ext uri="{D42A27DB-BD31-4B8C-83A1-F6EECF244321}">
                <p14:modId xmlns:p14="http://schemas.microsoft.com/office/powerpoint/2010/main" val="1328311098"/>
              </p:ext>
            </p:extLst>
          </p:nvPr>
        </p:nvGraphicFramePr>
        <p:xfrm>
          <a:off x="3887181" y="457342"/>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65F52A5-E19B-282B-604F-FCCC3967D90B}"/>
              </a:ext>
            </a:extLst>
          </p:cNvPr>
          <p:cNvPicPr>
            <a:picLocks noChangeAspect="1"/>
          </p:cNvPicPr>
          <p:nvPr/>
        </p:nvPicPr>
        <p:blipFill>
          <a:blip r:embed="rId8"/>
          <a:stretch>
            <a:fillRect/>
          </a:stretch>
        </p:blipFill>
        <p:spPr>
          <a:xfrm>
            <a:off x="7551034" y="5804336"/>
            <a:ext cx="1592966" cy="10619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24" y="814526"/>
            <a:ext cx="5739945" cy="1446550"/>
          </a:xfrm>
        </p:spPr>
        <p:txBody>
          <a:bodyPr>
            <a:spAutoFit/>
          </a:bodyPr>
          <a:lstStyle/>
          <a:p>
            <a:r>
              <a:rPr lang="en-US" dirty="0"/>
              <a:t>Intrinsic vs Extrinsic Motivation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3399" y="2326943"/>
            <a:ext cx="4013632" cy="22547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291" y="2217810"/>
            <a:ext cx="2236314" cy="2520436"/>
          </a:xfrm>
          <a:prstGeom prst="rect">
            <a:avLst/>
          </a:prstGeom>
        </p:spPr>
      </p:pic>
      <p:pic>
        <p:nvPicPr>
          <p:cNvPr id="3" name="Picture 2">
            <a:extLst>
              <a:ext uri="{FF2B5EF4-FFF2-40B4-BE49-F238E27FC236}">
                <a16:creationId xmlns:a16="http://schemas.microsoft.com/office/drawing/2014/main" id="{189FE40F-808C-F9CA-2963-78C9A8AA1183}"/>
              </a:ext>
            </a:extLst>
          </p:cNvPr>
          <p:cNvPicPr>
            <a:picLocks noChangeAspect="1"/>
          </p:cNvPicPr>
          <p:nvPr/>
        </p:nvPicPr>
        <p:blipFill>
          <a:blip r:embed="rId5"/>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31267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170"/>
            <a:ext cx="8229600" cy="447388"/>
          </a:xfrm>
        </p:spPr>
        <p:txBody>
          <a:bodyPr>
            <a:normAutofit fontScale="90000"/>
          </a:bodyPr>
          <a:lstStyle/>
          <a:p>
            <a:r>
              <a:rPr lang="en-US" dirty="0"/>
              <a:t>Egan’s Skilled Helper Model</a:t>
            </a:r>
          </a:p>
        </p:txBody>
      </p:sp>
      <p:graphicFrame>
        <p:nvGraphicFramePr>
          <p:cNvPr id="7" name="Diagram 6"/>
          <p:cNvGraphicFramePr/>
          <p:nvPr/>
        </p:nvGraphicFramePr>
        <p:xfrm>
          <a:off x="457200" y="1518558"/>
          <a:ext cx="8229600" cy="3769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129F038-AF4F-C2BC-1FAE-F5602A45C439}"/>
              </a:ext>
            </a:extLst>
          </p:cNvPr>
          <p:cNvPicPr>
            <a:picLocks noChangeAspect="1"/>
          </p:cNvPicPr>
          <p:nvPr/>
        </p:nvPicPr>
        <p:blipFill>
          <a:blip r:embed="rId8"/>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49061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1: Current Scenario</a:t>
            </a:r>
          </a:p>
        </p:txBody>
      </p:sp>
      <p:sp>
        <p:nvSpPr>
          <p:cNvPr id="3" name="Content Placeholder 2"/>
          <p:cNvSpPr>
            <a:spLocks noGrp="1"/>
          </p:cNvSpPr>
          <p:nvPr>
            <p:ph sz="quarter" idx="12"/>
          </p:nvPr>
        </p:nvSpPr>
        <p:spPr>
          <a:xfrm>
            <a:off x="457200" y="1817092"/>
            <a:ext cx="8229600" cy="3525072"/>
          </a:xfrm>
        </p:spPr>
        <p:txBody>
          <a:bodyPr>
            <a:normAutofit fontScale="92500" lnSpcReduction="20000"/>
          </a:bodyPr>
          <a:lstStyle/>
          <a:p>
            <a:r>
              <a:rPr lang="en-US" sz="2000" dirty="0"/>
              <a:t>Safe place for the learner to share their story in their way.  Often as important for them to hear themselves as it is for coach to hear.</a:t>
            </a:r>
          </a:p>
          <a:p>
            <a:endParaRPr lang="en-US" sz="2000" dirty="0"/>
          </a:p>
          <a:p>
            <a:r>
              <a:rPr lang="en-US" sz="2000" dirty="0"/>
              <a:t>1A: Expansive – telling their story</a:t>
            </a:r>
          </a:p>
          <a:p>
            <a:pPr lvl="1"/>
            <a:r>
              <a:rPr lang="en-US" sz="2000" dirty="0"/>
              <a:t>Coach Skills:  active listening, reflecting, paraphrasing, open ?s</a:t>
            </a:r>
          </a:p>
          <a:p>
            <a:endParaRPr lang="en-US" sz="2000" dirty="0"/>
          </a:p>
          <a:p>
            <a:r>
              <a:rPr lang="en-US" sz="2000" dirty="0"/>
              <a:t>1B: Challenging – encouraging clarity</a:t>
            </a:r>
          </a:p>
          <a:p>
            <a:pPr lvl="1"/>
            <a:r>
              <a:rPr lang="en-US" sz="2000" dirty="0"/>
              <a:t>Coach Skills:  differing perspectives, patterns &amp; connections, should / ought, blind spots, ownership</a:t>
            </a:r>
          </a:p>
          <a:p>
            <a:endParaRPr lang="en-US" sz="2000" dirty="0"/>
          </a:p>
          <a:p>
            <a:r>
              <a:rPr lang="en-US" sz="2000" dirty="0"/>
              <a:t>1C: Focusing &amp; Ordering – determining what matters</a:t>
            </a:r>
          </a:p>
          <a:p>
            <a:pPr lvl="1"/>
            <a:r>
              <a:rPr lang="en-US" sz="2000" dirty="0"/>
              <a:t>Coach Skills:  facilitating, prioritizing</a:t>
            </a:r>
          </a:p>
        </p:txBody>
      </p:sp>
      <p:pic>
        <p:nvPicPr>
          <p:cNvPr id="4" name="Picture 3">
            <a:extLst>
              <a:ext uri="{FF2B5EF4-FFF2-40B4-BE49-F238E27FC236}">
                <a16:creationId xmlns:a16="http://schemas.microsoft.com/office/drawing/2014/main" id="{551726F0-A92B-8782-B664-CBCC191D0279}"/>
              </a:ext>
            </a:extLst>
          </p:cNvPr>
          <p:cNvPicPr>
            <a:picLocks noChangeAspect="1"/>
          </p:cNvPicPr>
          <p:nvPr/>
        </p:nvPicPr>
        <p:blipFill>
          <a:blip r:embed="rId3"/>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282849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2: Preferred Scenario</a:t>
            </a:r>
          </a:p>
        </p:txBody>
      </p:sp>
      <p:sp>
        <p:nvSpPr>
          <p:cNvPr id="3" name="Content Placeholder 2"/>
          <p:cNvSpPr>
            <a:spLocks noGrp="1"/>
          </p:cNvSpPr>
          <p:nvPr>
            <p:ph sz="quarter" idx="12"/>
          </p:nvPr>
        </p:nvSpPr>
        <p:spPr>
          <a:xfrm>
            <a:off x="457200" y="1832471"/>
            <a:ext cx="8229600" cy="3605168"/>
          </a:xfrm>
        </p:spPr>
        <p:txBody>
          <a:bodyPr>
            <a:normAutofit fontScale="70000" lnSpcReduction="20000"/>
          </a:bodyPr>
          <a:lstStyle/>
          <a:p>
            <a:r>
              <a:rPr lang="en-US" dirty="0"/>
              <a:t>The most common pitfall is to skip this step.  This changes perception of challenges to opportunities</a:t>
            </a:r>
          </a:p>
          <a:p>
            <a:endParaRPr lang="en-US" dirty="0"/>
          </a:p>
          <a:p>
            <a:r>
              <a:rPr lang="en-US" dirty="0"/>
              <a:t>2A: Creative – broadening horizons</a:t>
            </a:r>
          </a:p>
          <a:p>
            <a:pPr lvl="1"/>
            <a:r>
              <a:rPr lang="en-US" dirty="0"/>
              <a:t>Coach Skills:  Probing, brainstorming, imagination, patience</a:t>
            </a:r>
          </a:p>
          <a:p>
            <a:pPr lvl="1"/>
            <a:endParaRPr lang="en-US" dirty="0"/>
          </a:p>
          <a:p>
            <a:r>
              <a:rPr lang="en-US" dirty="0"/>
              <a:t>2B: Reality Check – defining SMART goals</a:t>
            </a:r>
          </a:p>
          <a:p>
            <a:pPr lvl="1"/>
            <a:r>
              <a:rPr lang="en-US" dirty="0"/>
              <a:t>Coach Skills: Knowledge of landscape (internal &amp; external)</a:t>
            </a:r>
          </a:p>
          <a:p>
            <a:pPr lvl="1"/>
            <a:endParaRPr lang="en-US" dirty="0"/>
          </a:p>
          <a:p>
            <a:r>
              <a:rPr lang="en-US" dirty="0"/>
              <a:t>2C: Moving Forward – testing realism</a:t>
            </a:r>
          </a:p>
          <a:p>
            <a:pPr lvl="1"/>
            <a:r>
              <a:rPr lang="en-US" dirty="0"/>
              <a:t>Coach Skills: Checking of commitment, knowledge of costs / benefits</a:t>
            </a:r>
          </a:p>
        </p:txBody>
      </p:sp>
      <p:pic>
        <p:nvPicPr>
          <p:cNvPr id="4" name="Picture 3">
            <a:extLst>
              <a:ext uri="{FF2B5EF4-FFF2-40B4-BE49-F238E27FC236}">
                <a16:creationId xmlns:a16="http://schemas.microsoft.com/office/drawing/2014/main" id="{BCA6215F-EEFD-4370-F783-9E5CE4A35D1B}"/>
              </a:ext>
            </a:extLst>
          </p:cNvPr>
          <p:cNvPicPr>
            <a:picLocks noChangeAspect="1"/>
          </p:cNvPicPr>
          <p:nvPr/>
        </p:nvPicPr>
        <p:blipFill>
          <a:blip r:embed="rId3"/>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410642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Action Strategies</a:t>
            </a:r>
          </a:p>
        </p:txBody>
      </p:sp>
      <p:sp>
        <p:nvSpPr>
          <p:cNvPr id="3" name="Content Placeholder 2"/>
          <p:cNvSpPr>
            <a:spLocks noGrp="1"/>
          </p:cNvSpPr>
          <p:nvPr>
            <p:ph sz="quarter" idx="12"/>
          </p:nvPr>
        </p:nvSpPr>
        <p:spPr/>
        <p:txBody>
          <a:bodyPr>
            <a:normAutofit fontScale="77500" lnSpcReduction="20000"/>
          </a:bodyPr>
          <a:lstStyle/>
          <a:p>
            <a:r>
              <a:rPr lang="en-US" dirty="0"/>
              <a:t>The “how” stage.  Describes what specific steps could be undertaken to lead to success</a:t>
            </a:r>
          </a:p>
          <a:p>
            <a:endParaRPr lang="en-US" dirty="0"/>
          </a:p>
          <a:p>
            <a:r>
              <a:rPr lang="en-US" dirty="0"/>
              <a:t>3A: More creative – breaking out of old habits</a:t>
            </a:r>
          </a:p>
          <a:p>
            <a:pPr lvl="1"/>
            <a:r>
              <a:rPr lang="en-US" dirty="0"/>
              <a:t>Coach Skills:  knowledge of successful strategies, brainstorming</a:t>
            </a:r>
          </a:p>
          <a:p>
            <a:pPr lvl="1"/>
            <a:endParaRPr lang="en-US" dirty="0"/>
          </a:p>
          <a:p>
            <a:r>
              <a:rPr lang="en-US" dirty="0"/>
              <a:t>3B: Focus on strategies – reality-checking plans</a:t>
            </a:r>
          </a:p>
          <a:p>
            <a:pPr lvl="1"/>
            <a:r>
              <a:rPr lang="en-US" dirty="0"/>
              <a:t>Coach Skills:  understanding of relationships, broad-viewpoint</a:t>
            </a:r>
          </a:p>
          <a:p>
            <a:pPr lvl="1"/>
            <a:endParaRPr lang="en-US" dirty="0"/>
          </a:p>
          <a:p>
            <a:r>
              <a:rPr lang="en-US" dirty="0"/>
              <a:t>3C: Moving to action – step by step planning</a:t>
            </a:r>
          </a:p>
          <a:p>
            <a:pPr lvl="1"/>
            <a:r>
              <a:rPr lang="en-US" dirty="0"/>
              <a:t>Coach Skills:  facilitating organization, letting go, confirming</a:t>
            </a:r>
          </a:p>
        </p:txBody>
      </p:sp>
      <p:pic>
        <p:nvPicPr>
          <p:cNvPr id="4" name="Picture 3">
            <a:extLst>
              <a:ext uri="{FF2B5EF4-FFF2-40B4-BE49-F238E27FC236}">
                <a16:creationId xmlns:a16="http://schemas.microsoft.com/office/drawing/2014/main" id="{DFEDE5A2-A0DC-4DA3-B43F-4A42C9239142}"/>
              </a:ext>
            </a:extLst>
          </p:cNvPr>
          <p:cNvPicPr>
            <a:picLocks noChangeAspect="1"/>
          </p:cNvPicPr>
          <p:nvPr/>
        </p:nvPicPr>
        <p:blipFill>
          <a:blip r:embed="rId3"/>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41965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40696" y="1499847"/>
            <a:ext cx="8309112" cy="3614427"/>
          </a:xfrm>
          <a:prstGeom prst="rect">
            <a:avLst/>
          </a:prstGeom>
        </p:spPr>
      </p:pic>
      <p:pic>
        <p:nvPicPr>
          <p:cNvPr id="2" name="Picture 1">
            <a:extLst>
              <a:ext uri="{FF2B5EF4-FFF2-40B4-BE49-F238E27FC236}">
                <a16:creationId xmlns:a16="http://schemas.microsoft.com/office/drawing/2014/main" id="{8AC127F8-D604-1440-3D34-70200092632E}"/>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141795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40262" y="1447667"/>
            <a:ext cx="8319274" cy="3666608"/>
          </a:xfrm>
          <a:prstGeom prst="rect">
            <a:avLst/>
          </a:prstGeom>
        </p:spPr>
      </p:pic>
      <p:pic>
        <p:nvPicPr>
          <p:cNvPr id="2" name="Picture 1">
            <a:extLst>
              <a:ext uri="{FF2B5EF4-FFF2-40B4-BE49-F238E27FC236}">
                <a16:creationId xmlns:a16="http://schemas.microsoft.com/office/drawing/2014/main" id="{F2F9DF15-1688-F3DE-E757-515F83547719}"/>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79712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Questions That Work</a:t>
            </a:r>
          </a:p>
        </p:txBody>
      </p:sp>
      <p:sp>
        <p:nvSpPr>
          <p:cNvPr id="3" name="Content Placeholder 2"/>
          <p:cNvSpPr>
            <a:spLocks noGrp="1"/>
          </p:cNvSpPr>
          <p:nvPr>
            <p:ph idx="1"/>
          </p:nvPr>
        </p:nvSpPr>
        <p:spPr/>
        <p:txBody>
          <a:bodyPr/>
          <a:lstStyle/>
          <a:p>
            <a:r>
              <a:t>What are you noticing?</a:t>
            </a:r>
          </a:p>
          <a:p>
            <a:r>
              <a:t>What feels hardest?</a:t>
            </a:r>
          </a:p>
          <a:p>
            <a:r>
              <a:t>What would progress look like?</a:t>
            </a:r>
          </a:p>
        </p:txBody>
      </p:sp>
      <p:pic>
        <p:nvPicPr>
          <p:cNvPr id="4" name="Picture 3">
            <a:extLst>
              <a:ext uri="{FF2B5EF4-FFF2-40B4-BE49-F238E27FC236}">
                <a16:creationId xmlns:a16="http://schemas.microsoft.com/office/drawing/2014/main" id="{9C4E89BA-25FD-5D0D-73E8-75895A87A239}"/>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Educational Alliance</a:t>
            </a:r>
          </a:p>
        </p:txBody>
      </p:sp>
      <p:graphicFrame>
        <p:nvGraphicFramePr>
          <p:cNvPr id="20" name="Content Placeholder 2">
            <a:extLst>
              <a:ext uri="{FF2B5EF4-FFF2-40B4-BE49-F238E27FC236}">
                <a16:creationId xmlns:a16="http://schemas.microsoft.com/office/drawing/2014/main" id="{DF2A4570-3C88-2EC4-7760-AB41B26BD83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995D11-B79B-A22F-87E0-A4152629A174}"/>
              </a:ext>
            </a:extLst>
          </p:cNvPr>
          <p:cNvPicPr>
            <a:picLocks noChangeAspect="1"/>
          </p:cNvPicPr>
          <p:nvPr/>
        </p:nvPicPr>
        <p:blipFill>
          <a:blip r:embed="rId8"/>
          <a:stretch>
            <a:fillRect/>
          </a:stretch>
        </p:blipFill>
        <p:spPr>
          <a:xfrm>
            <a:off x="7551034" y="5804336"/>
            <a:ext cx="1592966" cy="10619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Common Coaching Pitfalls</a:t>
            </a:r>
          </a:p>
        </p:txBody>
      </p:sp>
      <p:sp>
        <p:nvSpPr>
          <p:cNvPr id="3" name="Content Placeholder 2"/>
          <p:cNvSpPr>
            <a:spLocks noGrp="1"/>
          </p:cNvSpPr>
          <p:nvPr>
            <p:ph idx="1"/>
          </p:nvPr>
        </p:nvSpPr>
        <p:spPr/>
        <p:txBody>
          <a:bodyPr/>
          <a:lstStyle/>
          <a:p>
            <a:r>
              <a:t>Fixing too fast</a:t>
            </a:r>
          </a:p>
          <a:p>
            <a:r>
              <a:t>Why-questions</a:t>
            </a:r>
          </a:p>
          <a:p>
            <a:r>
              <a:t>Filling silence</a:t>
            </a:r>
          </a:p>
        </p:txBody>
      </p:sp>
      <p:pic>
        <p:nvPicPr>
          <p:cNvPr id="4" name="Picture 3">
            <a:extLst>
              <a:ext uri="{FF2B5EF4-FFF2-40B4-BE49-F238E27FC236}">
                <a16:creationId xmlns:a16="http://schemas.microsoft.com/office/drawing/2014/main" id="{E2D13A6B-CB41-4FD4-18FB-483736B56529}"/>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Coaching?</a:t>
            </a:r>
          </a:p>
        </p:txBody>
      </p:sp>
      <p:sp>
        <p:nvSpPr>
          <p:cNvPr id="3" name="Content Placeholder 2"/>
          <p:cNvSpPr>
            <a:spLocks noGrp="1"/>
          </p:cNvSpPr>
          <p:nvPr>
            <p:ph idx="1"/>
          </p:nvPr>
        </p:nvSpPr>
        <p:spPr/>
        <p:txBody>
          <a:bodyPr/>
          <a:lstStyle/>
          <a:p>
            <a:r>
              <a:rPr lang="en-US" dirty="0"/>
              <a:t>Essential component of CBME</a:t>
            </a:r>
            <a:endParaRPr dirty="0"/>
          </a:p>
        </p:txBody>
      </p:sp>
      <p:pic>
        <p:nvPicPr>
          <p:cNvPr id="4" name="Picture 3" descr="new logo.png"/>
          <p:cNvPicPr>
            <a:picLocks noChangeAspect="1"/>
          </p:cNvPicPr>
          <p:nvPr/>
        </p:nvPicPr>
        <p:blipFill>
          <a:blip r:embed="rId3"/>
          <a:stretch>
            <a:fillRect/>
          </a:stretch>
        </p:blipFill>
        <p:spPr>
          <a:xfrm>
            <a:off x="9143871" y="14"/>
            <a:ext cx="108" cy="72"/>
          </a:xfrm>
          <a:prstGeom prst="rect">
            <a:avLst/>
          </a:prstGeom>
        </p:spPr>
      </p:pic>
      <p:pic>
        <p:nvPicPr>
          <p:cNvPr id="5" name="Picture 4">
            <a:extLst>
              <a:ext uri="{FF2B5EF4-FFF2-40B4-BE49-F238E27FC236}">
                <a16:creationId xmlns:a16="http://schemas.microsoft.com/office/drawing/2014/main" id="{E7223D3B-C5DB-63BD-AFCA-431C9A483BF0}"/>
              </a:ext>
            </a:extLst>
          </p:cNvPr>
          <p:cNvPicPr>
            <a:picLocks noChangeAspect="1"/>
          </p:cNvPicPr>
          <p:nvPr/>
        </p:nvPicPr>
        <p:blipFill>
          <a:blip r:embed="rId4"/>
          <a:stretch>
            <a:fillRect/>
          </a:stretch>
        </p:blipFill>
        <p:spPr>
          <a:xfrm>
            <a:off x="7551034" y="5804336"/>
            <a:ext cx="1592966" cy="106197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CBME Needs Coaching</a:t>
            </a:r>
          </a:p>
        </p:txBody>
      </p:sp>
      <p:sp>
        <p:nvSpPr>
          <p:cNvPr id="3" name="Content Placeholder 2"/>
          <p:cNvSpPr>
            <a:spLocks noGrp="1"/>
          </p:cNvSpPr>
          <p:nvPr>
            <p:ph idx="1"/>
          </p:nvPr>
        </p:nvSpPr>
        <p:spPr/>
        <p:txBody>
          <a:bodyPr/>
          <a:lstStyle/>
          <a:p>
            <a:r>
              <a:t>Outcomes-based</a:t>
            </a:r>
          </a:p>
          <a:p>
            <a:r>
              <a:t>Self-directed learning</a:t>
            </a:r>
          </a:p>
          <a:p>
            <a:r>
              <a:t>Reflection required</a:t>
            </a:r>
          </a:p>
        </p:txBody>
      </p:sp>
      <p:pic>
        <p:nvPicPr>
          <p:cNvPr id="4" name="Picture 3">
            <a:extLst>
              <a:ext uri="{FF2B5EF4-FFF2-40B4-BE49-F238E27FC236}">
                <a16:creationId xmlns:a16="http://schemas.microsoft.com/office/drawing/2014/main" id="{5723A84D-E433-A362-1013-80E417EF2288}"/>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ILPs Without Coaching</a:t>
            </a:r>
          </a:p>
        </p:txBody>
      </p:sp>
      <p:sp>
        <p:nvSpPr>
          <p:cNvPr id="3" name="Content Placeholder 2"/>
          <p:cNvSpPr>
            <a:spLocks noGrp="1"/>
          </p:cNvSpPr>
          <p:nvPr>
            <p:ph idx="1"/>
          </p:nvPr>
        </p:nvSpPr>
        <p:spPr/>
        <p:txBody>
          <a:bodyPr/>
          <a:lstStyle/>
          <a:p>
            <a:r>
              <a:t>Forms</a:t>
            </a:r>
          </a:p>
          <a:p>
            <a:r>
              <a:t>Compliance</a:t>
            </a:r>
          </a:p>
          <a:p>
            <a:r>
              <a:t>Missed opportunity</a:t>
            </a:r>
          </a:p>
        </p:txBody>
      </p:sp>
      <p:pic>
        <p:nvPicPr>
          <p:cNvPr id="4" name="Picture 3">
            <a:extLst>
              <a:ext uri="{FF2B5EF4-FFF2-40B4-BE49-F238E27FC236}">
                <a16:creationId xmlns:a16="http://schemas.microsoft.com/office/drawing/2014/main" id="{37A694E3-3427-E674-4F5C-14EA2F264BE8}"/>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ILPs With Coaching</a:t>
            </a:r>
          </a:p>
        </p:txBody>
      </p:sp>
      <p:sp>
        <p:nvSpPr>
          <p:cNvPr id="3" name="Content Placeholder 2"/>
          <p:cNvSpPr>
            <a:spLocks noGrp="1"/>
          </p:cNvSpPr>
          <p:nvPr>
            <p:ph idx="1"/>
          </p:nvPr>
        </p:nvSpPr>
        <p:spPr/>
        <p:txBody>
          <a:bodyPr/>
          <a:lstStyle/>
          <a:p>
            <a:r>
              <a:t>Insight</a:t>
            </a:r>
          </a:p>
          <a:p>
            <a:r>
              <a:t>Ownership</a:t>
            </a:r>
          </a:p>
          <a:p>
            <a:r>
              <a:t>Growth</a:t>
            </a:r>
          </a:p>
        </p:txBody>
      </p:sp>
      <p:pic>
        <p:nvPicPr>
          <p:cNvPr id="4" name="Picture 3">
            <a:extLst>
              <a:ext uri="{FF2B5EF4-FFF2-40B4-BE49-F238E27FC236}">
                <a16:creationId xmlns:a16="http://schemas.microsoft.com/office/drawing/2014/main" id="{6B2DCEEC-C0AA-159D-8777-50276AA401B3}"/>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Using Data Without Becoming the Evaluator</a:t>
            </a:r>
          </a:p>
        </p:txBody>
      </p:sp>
      <p:sp>
        <p:nvSpPr>
          <p:cNvPr id="3" name="Content Placeholder 2"/>
          <p:cNvSpPr>
            <a:spLocks noGrp="1"/>
          </p:cNvSpPr>
          <p:nvPr>
            <p:ph idx="1"/>
          </p:nvPr>
        </p:nvSpPr>
        <p:spPr/>
        <p:txBody>
          <a:bodyPr/>
          <a:lstStyle/>
          <a:p>
            <a:r>
              <a:t>Resident interprets first</a:t>
            </a:r>
          </a:p>
          <a:p>
            <a:r>
              <a:t>Look for patterns, not points</a:t>
            </a:r>
          </a:p>
        </p:txBody>
      </p:sp>
      <p:pic>
        <p:nvPicPr>
          <p:cNvPr id="4" name="Picture 3">
            <a:extLst>
              <a:ext uri="{FF2B5EF4-FFF2-40B4-BE49-F238E27FC236}">
                <a16:creationId xmlns:a16="http://schemas.microsoft.com/office/drawing/2014/main" id="{E10F7269-7D56-80C5-C1A5-1666F86D7232}"/>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Core Coaching Skills</a:t>
            </a:r>
          </a:p>
        </p:txBody>
      </p:sp>
      <p:sp>
        <p:nvSpPr>
          <p:cNvPr id="3" name="Content Placeholder 2"/>
          <p:cNvSpPr>
            <a:spLocks noGrp="1"/>
          </p:cNvSpPr>
          <p:nvPr>
            <p:ph idx="1"/>
          </p:nvPr>
        </p:nvSpPr>
        <p:spPr/>
        <p:txBody>
          <a:bodyPr/>
          <a:lstStyle/>
          <a:p>
            <a:r>
              <a:t>Listening</a:t>
            </a:r>
          </a:p>
          <a:p>
            <a:r>
              <a:t>Reflection</a:t>
            </a:r>
          </a:p>
          <a:p>
            <a:r>
              <a:t>Goal setting</a:t>
            </a:r>
          </a:p>
        </p:txBody>
      </p:sp>
      <p:pic>
        <p:nvPicPr>
          <p:cNvPr id="4" name="Picture 3">
            <a:extLst>
              <a:ext uri="{FF2B5EF4-FFF2-40B4-BE49-F238E27FC236}">
                <a16:creationId xmlns:a16="http://schemas.microsoft.com/office/drawing/2014/main" id="{35257C18-F3D2-4619-7D83-4A193E2DA855}"/>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Micro-skills</a:t>
            </a:r>
          </a:p>
        </p:txBody>
      </p:sp>
      <p:sp>
        <p:nvSpPr>
          <p:cNvPr id="3" name="Content Placeholder 2"/>
          <p:cNvSpPr>
            <a:spLocks noGrp="1"/>
          </p:cNvSpPr>
          <p:nvPr>
            <p:ph idx="1"/>
          </p:nvPr>
        </p:nvSpPr>
        <p:spPr/>
        <p:txBody>
          <a:bodyPr/>
          <a:lstStyle/>
          <a:p>
            <a:r>
              <a:t>Silence</a:t>
            </a:r>
          </a:p>
          <a:p>
            <a:r>
              <a:t>Reframing</a:t>
            </a:r>
          </a:p>
          <a:p>
            <a:r>
              <a:t>Affirmation</a:t>
            </a:r>
          </a:p>
        </p:txBody>
      </p:sp>
      <p:pic>
        <p:nvPicPr>
          <p:cNvPr id="4" name="Picture 3">
            <a:extLst>
              <a:ext uri="{FF2B5EF4-FFF2-40B4-BE49-F238E27FC236}">
                <a16:creationId xmlns:a16="http://schemas.microsoft.com/office/drawing/2014/main" id="{ABE0B56C-8821-C445-5EF7-D22C8F7B25B8}"/>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Role-Play Setup</a:t>
            </a:r>
          </a:p>
        </p:txBody>
      </p:sp>
      <p:sp>
        <p:nvSpPr>
          <p:cNvPr id="3" name="Content Placeholder 2"/>
          <p:cNvSpPr>
            <a:spLocks noGrp="1"/>
          </p:cNvSpPr>
          <p:nvPr>
            <p:ph idx="1"/>
          </p:nvPr>
        </p:nvSpPr>
        <p:spPr/>
        <p:txBody>
          <a:bodyPr/>
          <a:lstStyle/>
          <a:p>
            <a:r>
              <a:t>Coach vs Advisor</a:t>
            </a:r>
          </a:p>
        </p:txBody>
      </p:sp>
      <p:pic>
        <p:nvPicPr>
          <p:cNvPr id="4" name="Picture 3">
            <a:extLst>
              <a:ext uri="{FF2B5EF4-FFF2-40B4-BE49-F238E27FC236}">
                <a16:creationId xmlns:a16="http://schemas.microsoft.com/office/drawing/2014/main" id="{CA20E3B0-6037-6EC3-EB46-67021DA0FF06}"/>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latin typeface="Arial" panose="020B0604020202020204" pitchFamily="34" charset="0"/>
                <a:cs typeface="Arial" panose="020B0604020202020204" pitchFamily="34" charset="0"/>
              </a:rPr>
              <a:t>Case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022987" y="5570073"/>
            <a:ext cx="285662" cy="315372"/>
          </a:xfrm>
        </p:spPr>
        <p:txBody>
          <a:bodyPr/>
          <a:lstStyle/>
          <a:p>
            <a:fld id="{B2B613A9-0196-4103-A730-64D9B0C7CDAE}" type="slidenum">
              <a:rPr lang="en-US" smtClean="0"/>
              <a:t>37</a:t>
            </a:fld>
            <a:endParaRPr lang="en-US" dirty="0"/>
          </a:p>
        </p:txBody>
      </p:sp>
      <p:sp>
        <p:nvSpPr>
          <p:cNvPr id="5" name="TextBox 4"/>
          <p:cNvSpPr txBox="1"/>
          <p:nvPr/>
        </p:nvSpPr>
        <p:spPr>
          <a:xfrm>
            <a:off x="4964907" y="2952750"/>
            <a:ext cx="1083951" cy="477054"/>
          </a:xfrm>
          <a:prstGeom prst="rect">
            <a:avLst/>
          </a:prstGeom>
          <a:noFill/>
        </p:spPr>
        <p:txBody>
          <a:bodyPr wrap="none" rtlCol="0">
            <a:spAutoFit/>
          </a:bodyPr>
          <a:lstStyle/>
          <a:p>
            <a:r>
              <a:rPr lang="en-US" sz="2500" dirty="0"/>
              <a:t>“Sam” </a:t>
            </a:r>
          </a:p>
        </p:txBody>
      </p:sp>
      <p:pic>
        <p:nvPicPr>
          <p:cNvPr id="4098" name="Picture 2" descr="C:\Users\034593\AppData\Local\Microsoft\Windows\Temporary Internet Files\Content.IE5\LZSL0334\1446850238[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2652" y="1621296"/>
            <a:ext cx="2910403" cy="37858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D6B8B1-2A3B-BFD1-0FE4-7A6055390D82}"/>
              </a:ext>
            </a:extLst>
          </p:cNvPr>
          <p:cNvPicPr>
            <a:picLocks noChangeAspect="1"/>
          </p:cNvPicPr>
          <p:nvPr/>
        </p:nvPicPr>
        <p:blipFill>
          <a:blip r:embed="rId4"/>
          <a:stretch>
            <a:fillRect/>
          </a:stretch>
        </p:blipFill>
        <p:spPr>
          <a:xfrm>
            <a:off x="7551034" y="5804336"/>
            <a:ext cx="1592966" cy="1061977"/>
          </a:xfrm>
          <a:prstGeom prst="rect">
            <a:avLst/>
          </a:prstGeom>
        </p:spPr>
      </p:pic>
    </p:spTree>
    <p:extLst>
      <p:ext uri="{BB962C8B-B14F-4D97-AF65-F5344CB8AC3E}">
        <p14:creationId xmlns:p14="http://schemas.microsoft.com/office/powerpoint/2010/main" val="41774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Debrief Role-Play</a:t>
            </a:r>
          </a:p>
        </p:txBody>
      </p:sp>
      <p:sp>
        <p:nvSpPr>
          <p:cNvPr id="3" name="Content Placeholder 2"/>
          <p:cNvSpPr>
            <a:spLocks noGrp="1"/>
          </p:cNvSpPr>
          <p:nvPr>
            <p:ph idx="1"/>
          </p:nvPr>
        </p:nvSpPr>
        <p:spPr/>
        <p:txBody>
          <a:bodyPr/>
          <a:lstStyle/>
          <a:p>
            <a:r>
              <a:t>What felt different?</a:t>
            </a:r>
          </a:p>
          <a:p>
            <a:r>
              <a:t>What was harder?</a:t>
            </a:r>
          </a:p>
        </p:txBody>
      </p:sp>
      <p:pic>
        <p:nvPicPr>
          <p:cNvPr id="4" name="Picture 3">
            <a:extLst>
              <a:ext uri="{FF2B5EF4-FFF2-40B4-BE49-F238E27FC236}">
                <a16:creationId xmlns:a16="http://schemas.microsoft.com/office/drawing/2014/main" id="{2BE37397-EDC3-186D-365F-60BCCB52B64E}"/>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What Coaching Looks Like in Real Life</a:t>
            </a:r>
          </a:p>
        </p:txBody>
      </p:sp>
      <p:sp>
        <p:nvSpPr>
          <p:cNvPr id="3" name="Content Placeholder 2"/>
          <p:cNvSpPr>
            <a:spLocks noGrp="1"/>
          </p:cNvSpPr>
          <p:nvPr>
            <p:ph idx="1"/>
          </p:nvPr>
        </p:nvSpPr>
        <p:spPr/>
        <p:txBody>
          <a:bodyPr/>
          <a:lstStyle/>
          <a:p>
            <a:r>
              <a:t>15–30 min</a:t>
            </a:r>
          </a:p>
          <a:p>
            <a:r>
              <a:t>Longitudinal</a:t>
            </a:r>
          </a:p>
          <a:p>
            <a:r>
              <a:t>One priority</a:t>
            </a:r>
          </a:p>
        </p:txBody>
      </p:sp>
      <p:pic>
        <p:nvPicPr>
          <p:cNvPr id="4" name="Picture 3">
            <a:extLst>
              <a:ext uri="{FF2B5EF4-FFF2-40B4-BE49-F238E27FC236}">
                <a16:creationId xmlns:a16="http://schemas.microsoft.com/office/drawing/2014/main" id="{A22573BB-0380-582E-DFDE-8A7E0B8E40CF}"/>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7F7051-4CBC-4DD6-A39E-4E428EEB037E}"/>
              </a:ext>
            </a:extLst>
          </p:cNvPr>
          <p:cNvSpPr>
            <a:spLocks noGrp="1"/>
          </p:cNvSpPr>
          <p:nvPr>
            <p:ph idx="1"/>
          </p:nvPr>
        </p:nvSpPr>
        <p:spPr>
          <a:xfrm>
            <a:off x="378301" y="2036077"/>
            <a:ext cx="5462558" cy="311712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481214" lvl="1" indent="-257180" algn="l">
              <a:buSzPct val="110000"/>
              <a:buFont typeface="Wingdings" panose="05000000000000000000" pitchFamily="2" charset="2"/>
              <a:buChar char="§"/>
            </a:pPr>
            <a:r>
              <a:rPr lang="en-CA" sz="2200">
                <a:latin typeface="+mj-lt"/>
                <a:ea typeface="Calibri" panose="020F0502020204030204" pitchFamily="34" charset="0"/>
                <a:cs typeface="Times New Roman" panose="02020603050405020304" pitchFamily="18" charset="0"/>
              </a:rPr>
              <a:t>Rich in feedback/coaching individualized to the learner and grounded in the desired competencies.</a:t>
            </a:r>
          </a:p>
          <a:p>
            <a:pPr marL="481214" lvl="1" indent="-257180" algn="l">
              <a:buSzPct val="110000"/>
              <a:buFont typeface="Wingdings" panose="05000000000000000000" pitchFamily="2" charset="2"/>
              <a:buChar char="§"/>
            </a:pPr>
            <a:r>
              <a:rPr lang="en-CA" sz="2200">
                <a:latin typeface="+mj-lt"/>
                <a:ea typeface="Calibri" panose="020F0502020204030204" pitchFamily="34" charset="0"/>
                <a:cs typeface="Times New Roman" panose="02020603050405020304" pitchFamily="18" charset="0"/>
              </a:rPr>
              <a:t>Provides rich and diverse learning experiences, steeped in clinical practice where learners can stay </a:t>
            </a:r>
            <a:r>
              <a:rPr lang="en-CA" sz="2200" i="1" u="sng">
                <a:latin typeface="+mj-lt"/>
                <a:ea typeface="Calibri" panose="020F0502020204030204" pitchFamily="34" charset="0"/>
                <a:cs typeface="Times New Roman" panose="02020603050405020304" pitchFamily="18" charset="0"/>
              </a:rPr>
              <a:t>as long as required </a:t>
            </a:r>
          </a:p>
          <a:p>
            <a:pPr marL="224033" lvl="1" indent="0" algn="l">
              <a:buSzPct val="110000"/>
              <a:buNone/>
            </a:pPr>
            <a:endParaRPr lang="en-US" i="0" u="none" strike="noStrike">
              <a:effectLst/>
              <a:latin typeface="+mj-lt"/>
            </a:endParaRPr>
          </a:p>
          <a:p>
            <a:pPr algn="l">
              <a:buSzPct val="110000"/>
            </a:pPr>
            <a:endParaRPr lang="en-US">
              <a:latin typeface="+mj-lt"/>
            </a:endParaRPr>
          </a:p>
        </p:txBody>
      </p:sp>
      <p:sp>
        <p:nvSpPr>
          <p:cNvPr id="3" name="Title 2">
            <a:extLst>
              <a:ext uri="{FF2B5EF4-FFF2-40B4-BE49-F238E27FC236}">
                <a16:creationId xmlns:a16="http://schemas.microsoft.com/office/drawing/2014/main" id="{7AB8C89B-2770-4B2B-AFED-FB67F0345EF6}"/>
              </a:ext>
            </a:extLst>
          </p:cNvPr>
          <p:cNvSpPr>
            <a:spLocks noGrp="1"/>
          </p:cNvSpPr>
          <p:nvPr>
            <p:ph type="title"/>
          </p:nvPr>
        </p:nvSpPr>
        <p:spPr>
          <a:xfrm>
            <a:off x="335744" y="251911"/>
            <a:ext cx="8472511" cy="890724"/>
          </a:xfrm>
        </p:spPr>
        <p:txBody>
          <a:bodyPr>
            <a:normAutofit fontScale="90000"/>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4400" dirty="0">
                <a:solidFill>
                  <a:schemeClr val="tx1"/>
                </a:solidFill>
                <a:latin typeface="+mj-lt"/>
              </a:rPr>
              <a:t>Philosophical Principles of CCF</a:t>
            </a:r>
          </a:p>
        </p:txBody>
      </p:sp>
      <p:pic>
        <p:nvPicPr>
          <p:cNvPr id="6" name="Picture 5">
            <a:extLst>
              <a:ext uri="{FF2B5EF4-FFF2-40B4-BE49-F238E27FC236}">
                <a16:creationId xmlns:a16="http://schemas.microsoft.com/office/drawing/2014/main" id="{D73A919B-5B92-A9E4-6F19-14565C9475DC}"/>
              </a:ext>
            </a:extLst>
          </p:cNvPr>
          <p:cNvPicPr>
            <a:picLocks noChangeAspect="1"/>
          </p:cNvPicPr>
          <p:nvPr/>
        </p:nvPicPr>
        <p:blipFill>
          <a:blip r:embed="rId2"/>
          <a:stretch>
            <a:fillRect/>
          </a:stretch>
        </p:blipFill>
        <p:spPr>
          <a:xfrm>
            <a:off x="5955472" y="2151251"/>
            <a:ext cx="2673012" cy="2691869"/>
          </a:xfrm>
          <a:prstGeom prst="rect">
            <a:avLst/>
          </a:prstGeom>
        </p:spPr>
      </p:pic>
      <p:sp>
        <p:nvSpPr>
          <p:cNvPr id="7" name="TextBox 6">
            <a:extLst>
              <a:ext uri="{FF2B5EF4-FFF2-40B4-BE49-F238E27FC236}">
                <a16:creationId xmlns:a16="http://schemas.microsoft.com/office/drawing/2014/main" id="{CA6F521F-E71F-0849-5722-F1B95BC401EA}"/>
              </a:ext>
            </a:extLst>
          </p:cNvPr>
          <p:cNvSpPr txBox="1"/>
          <p:nvPr/>
        </p:nvSpPr>
        <p:spPr>
          <a:xfrm>
            <a:off x="894806" y="5915853"/>
            <a:ext cx="7956006" cy="523220"/>
          </a:xfrm>
          <a:prstGeom prst="rect">
            <a:avLst/>
          </a:prstGeom>
          <a:noFill/>
        </p:spPr>
        <p:txBody>
          <a:bodyPr wrap="square">
            <a:spAutoFit/>
          </a:bodyPr>
          <a:lstStyle/>
          <a:p>
            <a:pPr algn="r" defTabSz="1219170"/>
            <a:r>
              <a:rPr lang="en-US" sz="1400" b="1" dirty="0">
                <a:solidFill>
                  <a:prstClr val="white"/>
                </a:solidFill>
                <a:latin typeface="Arial"/>
              </a:rPr>
              <a:t>Van Melle E, et. al. A Core Components Framework for Evaluating Implementation of Competency-Based Medical Education Programs. </a:t>
            </a:r>
            <a:r>
              <a:rPr lang="en-US" sz="1400" b="1" dirty="0" err="1">
                <a:solidFill>
                  <a:prstClr val="white"/>
                </a:solidFill>
                <a:latin typeface="Arial"/>
              </a:rPr>
              <a:t>Acad</a:t>
            </a:r>
            <a:r>
              <a:rPr lang="en-US" sz="1400" b="1" dirty="0">
                <a:solidFill>
                  <a:prstClr val="white"/>
                </a:solidFill>
                <a:latin typeface="Arial"/>
              </a:rPr>
              <a:t> Med. 2019 Jul;94(7):1002-1009. </a:t>
            </a:r>
          </a:p>
        </p:txBody>
      </p:sp>
    </p:spTree>
    <p:extLst>
      <p:ext uri="{BB962C8B-B14F-4D97-AF65-F5344CB8AC3E}">
        <p14:creationId xmlns:p14="http://schemas.microsoft.com/office/powerpoint/2010/main" val="339577703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Faculty Development Matters</a:t>
            </a:r>
          </a:p>
        </p:txBody>
      </p:sp>
      <p:sp>
        <p:nvSpPr>
          <p:cNvPr id="3" name="Content Placeholder 2"/>
          <p:cNvSpPr>
            <a:spLocks noGrp="1"/>
          </p:cNvSpPr>
          <p:nvPr>
            <p:ph idx="1"/>
          </p:nvPr>
        </p:nvSpPr>
        <p:spPr/>
        <p:txBody>
          <a:bodyPr/>
          <a:lstStyle/>
          <a:p>
            <a:r>
              <a:t>Coaching is learned</a:t>
            </a:r>
          </a:p>
          <a:p>
            <a:r>
              <a:t>Not intuitive</a:t>
            </a:r>
          </a:p>
        </p:txBody>
      </p:sp>
      <p:pic>
        <p:nvPicPr>
          <p:cNvPr id="4" name="Picture 3">
            <a:extLst>
              <a:ext uri="{FF2B5EF4-FFF2-40B4-BE49-F238E27FC236}">
                <a16:creationId xmlns:a16="http://schemas.microsoft.com/office/drawing/2014/main" id="{813BD956-DE1C-299E-47D5-FAD22A859664}"/>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r>
              <a:t>Developmental, not remedial</a:t>
            </a:r>
          </a:p>
          <a:p>
            <a:r>
              <a:t>Resident-centered</a:t>
            </a:r>
          </a:p>
          <a:p>
            <a:r>
              <a:t>Faculty skill</a:t>
            </a:r>
          </a:p>
        </p:txBody>
      </p:sp>
      <p:pic>
        <p:nvPicPr>
          <p:cNvPr id="4" name="Picture 3">
            <a:extLst>
              <a:ext uri="{FF2B5EF4-FFF2-40B4-BE49-F238E27FC236}">
                <a16:creationId xmlns:a16="http://schemas.microsoft.com/office/drawing/2014/main" id="{73ABDD0B-B6EB-A3EA-9B43-3A00D5AAE77D}"/>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Final Reflection</a:t>
            </a:r>
          </a:p>
        </p:txBody>
      </p:sp>
      <p:sp>
        <p:nvSpPr>
          <p:cNvPr id="3" name="Content Placeholder 2"/>
          <p:cNvSpPr>
            <a:spLocks noGrp="1"/>
          </p:cNvSpPr>
          <p:nvPr>
            <p:ph idx="1"/>
          </p:nvPr>
        </p:nvSpPr>
        <p:spPr/>
        <p:txBody>
          <a:bodyPr/>
          <a:lstStyle/>
          <a:p>
            <a:r>
              <a:t>What would change if residents owned their growth?</a:t>
            </a:r>
          </a:p>
        </p:txBody>
      </p:sp>
      <p:pic>
        <p:nvPicPr>
          <p:cNvPr id="4" name="Picture 3" descr="new logo.png"/>
          <p:cNvPicPr>
            <a:picLocks noChangeAspect="1"/>
          </p:cNvPicPr>
          <p:nvPr/>
        </p:nvPicPr>
        <p:blipFill>
          <a:blip r:embed="rId3"/>
          <a:stretch>
            <a:fillRect/>
          </a:stretch>
        </p:blipFill>
        <p:spPr>
          <a:xfrm>
            <a:off x="9143871" y="14"/>
            <a:ext cx="108" cy="72"/>
          </a:xfrm>
          <a:prstGeom prst="rect">
            <a:avLst/>
          </a:prstGeom>
        </p:spPr>
      </p:pic>
      <p:pic>
        <p:nvPicPr>
          <p:cNvPr id="5" name="Picture 4">
            <a:extLst>
              <a:ext uri="{FF2B5EF4-FFF2-40B4-BE49-F238E27FC236}">
                <a16:creationId xmlns:a16="http://schemas.microsoft.com/office/drawing/2014/main" id="{2EFD3D45-4CC2-E250-4585-D45DC9E5BDFB}"/>
              </a:ext>
            </a:extLst>
          </p:cNvPr>
          <p:cNvPicPr>
            <a:picLocks noChangeAspect="1"/>
          </p:cNvPicPr>
          <p:nvPr/>
        </p:nvPicPr>
        <p:blipFill>
          <a:blip r:embed="rId4"/>
          <a:stretch>
            <a:fillRect/>
          </a:stretch>
        </p:blipFill>
        <p:spPr>
          <a:xfrm>
            <a:off x="7551034" y="5804336"/>
            <a:ext cx="1592966" cy="106197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Try This Next Month</a:t>
            </a:r>
          </a:p>
        </p:txBody>
      </p:sp>
      <p:sp>
        <p:nvSpPr>
          <p:cNvPr id="3" name="Content Placeholder 2"/>
          <p:cNvSpPr>
            <a:spLocks noGrp="1"/>
          </p:cNvSpPr>
          <p:nvPr>
            <p:ph idx="1"/>
          </p:nvPr>
        </p:nvSpPr>
        <p:spPr/>
        <p:txBody>
          <a:bodyPr/>
          <a:lstStyle/>
          <a:p>
            <a:r>
              <a:t>Ask before advising</a:t>
            </a:r>
          </a:p>
          <a:p>
            <a:r>
              <a:t>Use one coaching question</a:t>
            </a:r>
          </a:p>
          <a:p>
            <a:r>
              <a:t>Pause</a:t>
            </a:r>
          </a:p>
        </p:txBody>
      </p:sp>
      <p:pic>
        <p:nvPicPr>
          <p:cNvPr id="4" name="Picture 3">
            <a:extLst>
              <a:ext uri="{FF2B5EF4-FFF2-40B4-BE49-F238E27FC236}">
                <a16:creationId xmlns:a16="http://schemas.microsoft.com/office/drawing/2014/main" id="{47DA6141-BF7F-CD2F-0868-B9A88BB53BEE}"/>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Closing</a:t>
            </a:r>
          </a:p>
        </p:txBody>
      </p:sp>
      <p:sp>
        <p:nvSpPr>
          <p:cNvPr id="3" name="Content Placeholder 2"/>
          <p:cNvSpPr>
            <a:spLocks noGrp="1"/>
          </p:cNvSpPr>
          <p:nvPr>
            <p:ph idx="1"/>
          </p:nvPr>
        </p:nvSpPr>
        <p:spPr/>
        <p:txBody>
          <a:bodyPr/>
          <a:lstStyle/>
          <a:p>
            <a:r>
              <a:t>Questions</a:t>
            </a:r>
          </a:p>
          <a:p>
            <a:r>
              <a:t>Thank you</a:t>
            </a:r>
          </a:p>
        </p:txBody>
      </p:sp>
      <p:pic>
        <p:nvPicPr>
          <p:cNvPr id="4" name="Picture 3">
            <a:extLst>
              <a:ext uri="{FF2B5EF4-FFF2-40B4-BE49-F238E27FC236}">
                <a16:creationId xmlns:a16="http://schemas.microsoft.com/office/drawing/2014/main" id="{14CF16A6-C7ED-D0E3-BA61-A100E211239D}"/>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References</a:t>
            </a:r>
          </a:p>
        </p:txBody>
      </p:sp>
      <p:sp>
        <p:nvSpPr>
          <p:cNvPr id="3" name="Content Placeholder 2"/>
          <p:cNvSpPr>
            <a:spLocks noGrp="1"/>
          </p:cNvSpPr>
          <p:nvPr>
            <p:ph idx="1"/>
          </p:nvPr>
        </p:nvSpPr>
        <p:spPr/>
        <p:txBody>
          <a:bodyPr>
            <a:normAutofit fontScale="70000" lnSpcReduction="20000"/>
          </a:bodyPr>
          <a:lstStyle/>
          <a:p>
            <a:r>
              <a:t>Palamara K, Kauffman C, Stone VE, Bazari H, Donelan K. Promoting success: A professional development coaching program for interns in medicine. J Grad Med Educ. 2015;7(4):630–637.</a:t>
            </a:r>
          </a:p>
          <a:p>
            <a:endParaRPr/>
          </a:p>
          <a:p>
            <a:r>
              <a:t>Armson H, Lockyer JM, Zetkulic M, Konings KD, Sargeant J. Identifying coaching skills to improve feedback use in postgraduate medical education. Med Educ. 2019;53:477–493.</a:t>
            </a:r>
          </a:p>
          <a:p>
            <a:endParaRPr/>
          </a:p>
          <a:p>
            <a:r>
              <a:t>Branzetti J, Love LM, Schulte EE. Coaching for clinician educators. J Grad Med Educ. 2023;15(2):261–262.</a:t>
            </a:r>
          </a:p>
          <a:p>
            <a:endParaRPr/>
          </a:p>
          <a:p>
            <a:r>
              <a:t>Marcdante K, Simpson D. Choosing when to advise, coach, or mentor. J Grad Med Educ. 2018;10(2):227–228.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References (cont.)</a:t>
            </a:r>
          </a:p>
        </p:txBody>
      </p:sp>
      <p:sp>
        <p:nvSpPr>
          <p:cNvPr id="3" name="Content Placeholder 2"/>
          <p:cNvSpPr>
            <a:spLocks noGrp="1"/>
          </p:cNvSpPr>
          <p:nvPr>
            <p:ph idx="1"/>
          </p:nvPr>
        </p:nvSpPr>
        <p:spPr/>
        <p:txBody>
          <a:bodyPr>
            <a:normAutofit fontScale="70000" lnSpcReduction="20000"/>
          </a:bodyPr>
          <a:lstStyle/>
          <a:p>
            <a:r>
              <a:t>Bachkirova T, Kauffman C. The blind men and the elephant: Using criteria of universality and uniqueness in evaluating coaching definitions. Coaching Int J Theory Res Pract. 2009;2(2):95–105.</a:t>
            </a:r>
          </a:p>
          <a:p>
            <a:endParaRPr/>
          </a:p>
          <a:p>
            <a:r>
              <a:t>Pearson R, Garvin R. Coaching with the end in mind: Faculty skills in co-development of individualized learning plans. AAFP National Conference on Family Medicine Residents and Medical Students; 2024.</a:t>
            </a:r>
          </a:p>
          <a:p>
            <a:endParaRPr/>
          </a:p>
          <a:p>
            <a:r>
              <a:t>ACGME. ACGME Program Requirements for Graduate Medical Education in Family Medicine. Accreditation Council for Graduate Medical Education; 2023.</a:t>
            </a:r>
          </a:p>
          <a:p>
            <a:endParaRPr/>
          </a:p>
          <a:p>
            <a:r>
              <a:t>Newton W, Cagno CK, Hoekzema GS, Edje L. Core outcomes of residency training. Ann Fam Med. 2023;21(2):191–194.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3B1D-2DAF-877A-3198-5FD65659493F}"/>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EB1D9CD0-5E2A-A665-736E-4E922400A3A2}"/>
              </a:ext>
            </a:extLst>
          </p:cNvPr>
          <p:cNvSpPr>
            <a:spLocks noGrp="1"/>
          </p:cNvSpPr>
          <p:nvPr>
            <p:ph idx="1"/>
          </p:nvPr>
        </p:nvSpPr>
        <p:spPr/>
        <p:txBody>
          <a:bodyPr>
            <a:normAutofit fontScale="62500" lnSpcReduction="20000"/>
          </a:bodyPr>
          <a:lstStyle/>
          <a:p>
            <a:r>
              <a:rPr lang="en-US" dirty="0"/>
              <a:t>Vallerand RJ, Pelletier LG, Blais MR, et al: The Academic Motivation Scale: a measure of intrinsic, extrinsic, and amotivation in education.  Educ Psychol Meas 1992; 52:1003–1017.</a:t>
            </a:r>
          </a:p>
          <a:p>
            <a:r>
              <a:rPr lang="en-US" dirty="0"/>
              <a:t>Orsini, C., et al. (2015). "Psychometric Validation of the Academic Motivation Scale in a Dental Student Sample." J Dent Educ 79(8): 971-981. </a:t>
            </a:r>
          </a:p>
          <a:p>
            <a:r>
              <a:rPr lang="en-US" dirty="0"/>
              <a:t>Nothnagle, M., Goldman, R., Quirk, M., Reis, S. Promoting Self-Directed Learning Skills in Residency: A Case Study in Program Development. </a:t>
            </a:r>
            <a:r>
              <a:rPr lang="en-US" dirty="0" err="1"/>
              <a:t>Acad</a:t>
            </a:r>
            <a:r>
              <a:rPr lang="en-US" dirty="0"/>
              <a:t> Med. 2010 Dec;85(12): 1874-9</a:t>
            </a:r>
          </a:p>
          <a:p>
            <a:r>
              <a:rPr lang="en-US" dirty="0"/>
              <a:t>George, P., Reis, S., Dobson, M., Nothnagle, M. Using a Learning Coach to Develop FM Resident’s Goal Setting and Reflection Skills. J Grad Med Educ. 2013 Jun; 5(2):289-93</a:t>
            </a:r>
          </a:p>
          <a:p>
            <a:r>
              <a:rPr lang="en-US" dirty="0"/>
              <a:t>Murad, M., Coto-Yglesias, F., Varkey, P., Prokop, L., Murad, A. The effectiveness of self-directed learning in health professions education: a systematic review. Med Educ. 2010 Nov;44(11):1057-68.</a:t>
            </a:r>
          </a:p>
          <a:p>
            <a:r>
              <a:rPr lang="en-US" dirty="0"/>
              <a:t>Kozakowski, Stanley M., Editor, Residency Program Solutions Criteria for Excellence, 9</a:t>
            </a:r>
            <a:r>
              <a:rPr lang="en-US" baseline="30000" dirty="0"/>
              <a:t>th</a:t>
            </a:r>
            <a:r>
              <a:rPr lang="en-US" dirty="0"/>
              <a:t> Edition.  AAFP.  2015.</a:t>
            </a:r>
          </a:p>
        </p:txBody>
      </p:sp>
    </p:spTree>
    <p:extLst>
      <p:ext uri="{BB962C8B-B14F-4D97-AF65-F5344CB8AC3E}">
        <p14:creationId xmlns:p14="http://schemas.microsoft.com/office/powerpoint/2010/main" val="366974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26EB271-9A9F-4271-A571-E8DE7F6AEB8A}"/>
              </a:ext>
            </a:extLst>
          </p:cNvPr>
          <p:cNvGraphicFramePr>
            <a:graphicFrameLocks noGrp="1"/>
          </p:cNvGraphicFramePr>
          <p:nvPr>
            <p:ph idx="1"/>
          </p:nvPr>
        </p:nvGraphicFramePr>
        <p:xfrm>
          <a:off x="588311" y="2067485"/>
          <a:ext cx="8017809" cy="3095199"/>
        </p:xfrm>
        <a:graphic>
          <a:graphicData uri="http://schemas.openxmlformats.org/drawingml/2006/table">
            <a:tbl>
              <a:tblPr firstRow="1" bandRow="1">
                <a:tableStyleId>{21E4AEA4-8DFA-4A89-87EB-49C32662AFE0}</a:tableStyleId>
              </a:tblPr>
              <a:tblGrid>
                <a:gridCol w="2672603">
                  <a:extLst>
                    <a:ext uri="{9D8B030D-6E8A-4147-A177-3AD203B41FA5}">
                      <a16:colId xmlns:a16="http://schemas.microsoft.com/office/drawing/2014/main" val="3794015808"/>
                    </a:ext>
                  </a:extLst>
                </a:gridCol>
                <a:gridCol w="2672603">
                  <a:extLst>
                    <a:ext uri="{9D8B030D-6E8A-4147-A177-3AD203B41FA5}">
                      <a16:colId xmlns:a16="http://schemas.microsoft.com/office/drawing/2014/main" val="538655742"/>
                    </a:ext>
                  </a:extLst>
                </a:gridCol>
                <a:gridCol w="2672603">
                  <a:extLst>
                    <a:ext uri="{9D8B030D-6E8A-4147-A177-3AD203B41FA5}">
                      <a16:colId xmlns:a16="http://schemas.microsoft.com/office/drawing/2014/main" val="1897720061"/>
                    </a:ext>
                  </a:extLst>
                </a:gridCol>
              </a:tblGrid>
              <a:tr h="660609">
                <a:tc>
                  <a:txBody>
                    <a:bodyPr/>
                    <a:lstStyle/>
                    <a:p>
                      <a:pPr algn="ctr"/>
                      <a:r>
                        <a:rPr lang="en-US" sz="1700" b="1"/>
                        <a:t>Sequenced Progressively</a:t>
                      </a:r>
                    </a:p>
                  </a:txBody>
                  <a:tcPr marL="68580" marR="68580" marT="34290" marB="34290"/>
                </a:tc>
                <a:tc>
                  <a:txBody>
                    <a:bodyPr/>
                    <a:lstStyle/>
                    <a:p>
                      <a:pPr algn="ctr"/>
                      <a:r>
                        <a:rPr lang="en-US" sz="1700" b="1"/>
                        <a:t>Tailored Learning Experiences</a:t>
                      </a:r>
                    </a:p>
                  </a:txBody>
                  <a:tcPr marL="68580" marR="68580" marT="34290" marB="34290"/>
                </a:tc>
                <a:tc>
                  <a:txBody>
                    <a:bodyPr/>
                    <a:lstStyle/>
                    <a:p>
                      <a:pPr algn="ctr"/>
                      <a:r>
                        <a:rPr lang="en-US" sz="1700" b="1"/>
                        <a:t>Competency-focused Instruction</a:t>
                      </a:r>
                    </a:p>
                  </a:txBody>
                  <a:tcPr marL="68580" marR="68580" marT="34290" marB="34290"/>
                </a:tc>
                <a:extLst>
                  <a:ext uri="{0D108BD9-81ED-4DB2-BD59-A6C34878D82A}">
                    <a16:rowId xmlns:a16="http://schemas.microsoft.com/office/drawing/2014/main" val="406939979"/>
                  </a:ext>
                </a:extLst>
              </a:tr>
              <a:tr h="2434590">
                <a:tc>
                  <a:txBody>
                    <a:bodyPr/>
                    <a:lstStyle/>
                    <a:p>
                      <a:pPr marL="182880" indent="-182880">
                        <a:buFont typeface="Arial" panose="020B0604020202020204" pitchFamily="34" charset="0"/>
                        <a:buChar char="•"/>
                      </a:pPr>
                      <a:r>
                        <a:rPr lang="en-CA" sz="1700" b="1" kern="1200">
                          <a:solidFill>
                            <a:schemeClr val="tx1"/>
                          </a:solidFill>
                          <a:effectLst/>
                        </a:rPr>
                        <a:t>Expertise Theory</a:t>
                      </a:r>
                      <a:endParaRPr lang="en-US" sz="1700" b="1" kern="1200">
                        <a:solidFill>
                          <a:schemeClr val="tx1"/>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Entrustment</a:t>
                      </a:r>
                      <a:endParaRPr lang="en-US"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Surface &amp; Deep</a:t>
                      </a:r>
                      <a:r>
                        <a:rPr lang="en-US" sz="1700" b="1" kern="1200">
                          <a:solidFill>
                            <a:schemeClr val="bg1">
                              <a:lumMod val="65000"/>
                            </a:schemeClr>
                          </a:solidFill>
                          <a:effectLst/>
                        </a:rPr>
                        <a:t> </a:t>
                      </a:r>
                      <a:r>
                        <a:rPr lang="en-CA" sz="1700" b="1" kern="1200">
                          <a:solidFill>
                            <a:schemeClr val="bg1">
                              <a:lumMod val="65000"/>
                            </a:schemeClr>
                          </a:solidFill>
                          <a:effectLst/>
                        </a:rPr>
                        <a:t>Approaches to Learning</a:t>
                      </a:r>
                      <a:endParaRPr lang="en-US"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tx1"/>
                          </a:solidFill>
                          <a:effectLst/>
                        </a:rPr>
                        <a:t>Mastery-based Learning</a:t>
                      </a:r>
                      <a:endParaRPr lang="en-US" sz="1700" b="1" kern="1200">
                        <a:solidFill>
                          <a:schemeClr val="tx1"/>
                        </a:solidFill>
                        <a:effectLst/>
                      </a:endParaRPr>
                    </a:p>
                    <a:p>
                      <a:endParaRPr lang="en-US" sz="1700" b="1">
                        <a:solidFill>
                          <a:schemeClr val="tx1"/>
                        </a:solidFill>
                      </a:endParaRPr>
                    </a:p>
                  </a:txBody>
                  <a:tcPr marL="68580" marR="68580" marT="34290" marB="34290"/>
                </a:tc>
                <a:tc>
                  <a:txBody>
                    <a:bodyPr/>
                    <a:lstStyle/>
                    <a:p>
                      <a:pPr marL="182880" indent="-182880">
                        <a:buFont typeface="Arial" panose="020B0604020202020204" pitchFamily="34" charset="0"/>
                        <a:buChar char="•"/>
                      </a:pPr>
                      <a:r>
                        <a:rPr lang="en-CA" sz="1700" b="1" kern="1200">
                          <a:solidFill>
                            <a:schemeClr val="bg1">
                              <a:lumMod val="65000"/>
                            </a:schemeClr>
                          </a:solidFill>
                          <a:effectLst/>
                        </a:rPr>
                        <a:t>Situated Learning</a:t>
                      </a:r>
                      <a:endParaRPr lang="en-US"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tx1"/>
                          </a:solidFill>
                          <a:effectLst/>
                        </a:rPr>
                        <a:t>Deliberate Practice </a:t>
                      </a:r>
                      <a:endParaRPr lang="en-US" sz="1700" b="1" kern="1200">
                        <a:solidFill>
                          <a:schemeClr val="tx1"/>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Self-regulated Learning </a:t>
                      </a:r>
                      <a:endParaRPr lang="en-US"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tx1"/>
                          </a:solidFill>
                          <a:effectLst/>
                        </a:rPr>
                        <a:t>Workplace-based Learning </a:t>
                      </a:r>
                      <a:endParaRPr lang="en-US" sz="1700" b="1" kern="1200">
                        <a:solidFill>
                          <a:schemeClr val="tx1"/>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Professional Identity Formation</a:t>
                      </a:r>
                      <a:endParaRPr lang="en-US" sz="1700" b="1" kern="1200">
                        <a:solidFill>
                          <a:schemeClr val="bg1">
                            <a:lumMod val="65000"/>
                          </a:schemeClr>
                        </a:solidFill>
                        <a:effectLst/>
                      </a:endParaRPr>
                    </a:p>
                    <a:p>
                      <a:endParaRPr lang="en-US" sz="1700" b="1">
                        <a:solidFill>
                          <a:schemeClr val="tx1"/>
                        </a:solidFill>
                      </a:endParaRPr>
                    </a:p>
                  </a:txBody>
                  <a:tcPr marL="68580" marR="68580" marT="34290" marB="34290"/>
                </a:tc>
                <a:tc>
                  <a:txBody>
                    <a:bodyPr/>
                    <a:lstStyle/>
                    <a:p>
                      <a:pPr marL="182880" indent="-182880">
                        <a:buFont typeface="Arial" panose="020B0604020202020204" pitchFamily="34" charset="0"/>
                        <a:buChar char="•"/>
                      </a:pPr>
                      <a:r>
                        <a:rPr lang="en-CA" sz="1700" b="1" kern="1200">
                          <a:solidFill>
                            <a:schemeClr val="bg1">
                              <a:lumMod val="65000"/>
                            </a:schemeClr>
                          </a:solidFill>
                          <a:effectLst/>
                        </a:rPr>
                        <a:t>Zone of Proximal </a:t>
                      </a:r>
                      <a:r>
                        <a:rPr lang="en-CA" sz="1700" b="1" kern="1200" err="1">
                          <a:solidFill>
                            <a:schemeClr val="bg1">
                              <a:lumMod val="65000"/>
                            </a:schemeClr>
                          </a:solidFill>
                          <a:effectLst/>
                        </a:rPr>
                        <a:t>Dev’t</a:t>
                      </a:r>
                      <a:endParaRPr lang="en-CA"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Constructive Friction </a:t>
                      </a:r>
                    </a:p>
                    <a:p>
                      <a:pPr marL="182880" indent="-182880">
                        <a:buFont typeface="Arial" panose="020B0604020202020204" pitchFamily="34" charset="0"/>
                        <a:buChar char="•"/>
                      </a:pPr>
                      <a:r>
                        <a:rPr lang="en-CA" sz="1700" b="1" kern="1200">
                          <a:solidFill>
                            <a:schemeClr val="tx1"/>
                          </a:solidFill>
                          <a:effectLst/>
                        </a:rPr>
                        <a:t>Learner-Centered Teaching</a:t>
                      </a:r>
                      <a:endParaRPr lang="en-US" sz="1700" b="1" kern="1200">
                        <a:solidFill>
                          <a:schemeClr val="tx1"/>
                        </a:solidFill>
                        <a:effectLst/>
                      </a:endParaRPr>
                    </a:p>
                    <a:p>
                      <a:pPr marL="182880" indent="-182880">
                        <a:buFont typeface="Arial" panose="020B0604020202020204" pitchFamily="34" charset="0"/>
                        <a:buChar char="•"/>
                      </a:pPr>
                      <a:r>
                        <a:rPr lang="en-CA" sz="1700" b="1" kern="1200">
                          <a:solidFill>
                            <a:schemeClr val="bg1">
                              <a:lumMod val="65000"/>
                            </a:schemeClr>
                          </a:solidFill>
                          <a:effectLst/>
                        </a:rPr>
                        <a:t>Cognitive Apprenticeship</a:t>
                      </a:r>
                    </a:p>
                    <a:p>
                      <a:pPr marL="182880" indent="-182880">
                        <a:buFont typeface="Arial" panose="020B0604020202020204" pitchFamily="34" charset="0"/>
                        <a:buChar char="•"/>
                      </a:pPr>
                      <a:r>
                        <a:rPr lang="en-CA" sz="1700" b="1" kern="1200">
                          <a:solidFill>
                            <a:schemeClr val="bg1">
                              <a:lumMod val="65000"/>
                            </a:schemeClr>
                          </a:solidFill>
                          <a:effectLst/>
                        </a:rPr>
                        <a:t>Coaching Theory</a:t>
                      </a:r>
                      <a:endParaRPr lang="en-US" sz="1700" b="1" kern="1200">
                        <a:solidFill>
                          <a:schemeClr val="bg1">
                            <a:lumMod val="65000"/>
                          </a:schemeClr>
                        </a:solidFill>
                        <a:effectLst/>
                      </a:endParaRPr>
                    </a:p>
                    <a:p>
                      <a:pPr marL="182880" indent="-182880">
                        <a:buFont typeface="Arial" panose="020B0604020202020204" pitchFamily="34" charset="0"/>
                        <a:buChar char="•"/>
                      </a:pPr>
                      <a:r>
                        <a:rPr lang="en-CA" sz="1700" b="1" kern="1200">
                          <a:solidFill>
                            <a:schemeClr val="tx1"/>
                          </a:solidFill>
                          <a:effectLst/>
                        </a:rPr>
                        <a:t>Growth Mindset</a:t>
                      </a:r>
                      <a:endParaRPr lang="en-US" sz="1700" b="1" kern="120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3597708320"/>
                  </a:ext>
                </a:extLst>
              </a:tr>
            </a:tbl>
          </a:graphicData>
        </a:graphic>
      </p:graphicFrame>
      <p:sp>
        <p:nvSpPr>
          <p:cNvPr id="3" name="Title 2">
            <a:extLst>
              <a:ext uri="{FF2B5EF4-FFF2-40B4-BE49-F238E27FC236}">
                <a16:creationId xmlns:a16="http://schemas.microsoft.com/office/drawing/2014/main" id="{BA002363-36D1-4983-B89A-0C9BC475D21E}"/>
              </a:ext>
            </a:extLst>
          </p:cNvPr>
          <p:cNvSpPr>
            <a:spLocks noGrp="1"/>
          </p:cNvSpPr>
          <p:nvPr>
            <p:ph type="title"/>
          </p:nvPr>
        </p:nvSpPr>
        <p:spPr>
          <a:xfrm>
            <a:off x="25215" y="367996"/>
            <a:ext cx="9144000" cy="890724"/>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solidFill>
                  <a:schemeClr val="tx1"/>
                </a:solidFill>
                <a:latin typeface="+mj-lt"/>
              </a:rPr>
              <a:t>Core Components Framework: Theory and Evidence Informed</a:t>
            </a:r>
          </a:p>
        </p:txBody>
      </p:sp>
    </p:spTree>
    <p:extLst>
      <p:ext uri="{BB962C8B-B14F-4D97-AF65-F5344CB8AC3E}">
        <p14:creationId xmlns:p14="http://schemas.microsoft.com/office/powerpoint/2010/main" val="23057431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062" y="2030983"/>
            <a:ext cx="5622239" cy="311712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1177" indent="-257168" algn="l">
              <a:buSzPct val="110000"/>
              <a:buFont typeface="Wingdings" panose="05000000000000000000" pitchFamily="2" charset="2"/>
              <a:buChar char="§"/>
            </a:pPr>
            <a:r>
              <a:rPr lang="en-US" altLang="en-US" sz="2100">
                <a:latin typeface="+mj-lt"/>
              </a:rPr>
              <a:t>“Individualized training activities especially designed by a coach or teacher to improve specific aspects of an individual's performance through repetition and successive refinement”</a:t>
            </a:r>
            <a:endParaRPr lang="en-US" sz="2100">
              <a:latin typeface="+mj-lt"/>
            </a:endParaRPr>
          </a:p>
          <a:p>
            <a:pPr marL="341177" indent="-257168" algn="l">
              <a:buSzPct val="110000"/>
              <a:buFont typeface="Wingdings" panose="05000000000000000000" pitchFamily="2" charset="2"/>
              <a:buChar char="§"/>
            </a:pPr>
            <a:r>
              <a:rPr lang="en-US" sz="2100">
                <a:latin typeface="+mj-lt"/>
              </a:rPr>
              <a:t>Requires a field that is reasonably well developed. </a:t>
            </a:r>
            <a:r>
              <a:rPr lang="en-US" sz="2100" b="1" i="1">
                <a:solidFill>
                  <a:schemeClr val="tx1"/>
                </a:solidFill>
                <a:latin typeface="+mj-lt"/>
              </a:rPr>
              <a:t>Clear mental representations of the tasks of the field are essential.</a:t>
            </a:r>
          </a:p>
          <a:p>
            <a:pPr algn="l">
              <a:buSzPct val="110000"/>
            </a:pPr>
            <a:endParaRPr lang="en-US" sz="900">
              <a:latin typeface="+mj-lt"/>
            </a:endParaRPr>
          </a:p>
        </p:txBody>
      </p:sp>
      <p:sp>
        <p:nvSpPr>
          <p:cNvPr id="3" name="Title 2"/>
          <p:cNvSpPr>
            <a:spLocks noGrp="1"/>
          </p:cNvSpPr>
          <p:nvPr>
            <p:ph type="title"/>
          </p:nvPr>
        </p:nvSpPr>
        <p:spPr>
          <a:xfrm>
            <a:off x="734291" y="266469"/>
            <a:ext cx="8116518"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4000" dirty="0">
                <a:solidFill>
                  <a:schemeClr val="tx1"/>
                </a:solidFill>
                <a:latin typeface="+mj-lt"/>
              </a:rPr>
              <a:t>Deliberate Practice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534" y="2000062"/>
            <a:ext cx="2107406" cy="3178969"/>
          </a:xfrm>
          <a:prstGeom prst="rect">
            <a:avLst/>
          </a:prstGeom>
          <a:ln>
            <a:solidFill>
              <a:schemeClr val="accent1"/>
            </a:solidFill>
          </a:ln>
        </p:spPr>
      </p:pic>
    </p:spTree>
    <p:extLst>
      <p:ext uri="{BB962C8B-B14F-4D97-AF65-F5344CB8AC3E}">
        <p14:creationId xmlns:p14="http://schemas.microsoft.com/office/powerpoint/2010/main" val="32347932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sz="half" idx="1"/>
          </p:nvPr>
        </p:nvSpPr>
        <p:spPr>
          <a:xfrm>
            <a:off x="878775" y="2041814"/>
            <a:ext cx="7761712" cy="3410059"/>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457189" indent="-457189" algn="l">
              <a:buSzPct val="110000"/>
              <a:buFont typeface="+mj-lt"/>
              <a:buAutoNum type="arabicPeriod" startAt="4"/>
            </a:pPr>
            <a:r>
              <a:rPr lang="en-US" altLang="en-US" sz="2250" dirty="0">
                <a:highlight>
                  <a:srgbClr val="FFFF00"/>
                </a:highlight>
                <a:latin typeface="+mj-lt"/>
              </a:rPr>
              <a:t>Coaching is essential to facilitate effective data use for reflection and learning planning</a:t>
            </a:r>
          </a:p>
          <a:p>
            <a:pPr marL="457189" indent="-457189" algn="l">
              <a:buSzPct val="110000"/>
              <a:buFont typeface="+mj-lt"/>
              <a:buAutoNum type="arabicPeriod" startAt="4"/>
            </a:pPr>
            <a:endParaRPr lang="en-US" altLang="en-US" sz="2250" dirty="0">
              <a:latin typeface="+mj-lt"/>
            </a:endParaRPr>
          </a:p>
          <a:p>
            <a:pPr marL="457189" indent="-457189" algn="l">
              <a:buSzPct val="110000"/>
              <a:buFont typeface="+mj-lt"/>
              <a:buAutoNum type="arabicPeriod" startAt="4"/>
            </a:pPr>
            <a:r>
              <a:rPr lang="en-US" altLang="en-US" sz="2250" dirty="0">
                <a:latin typeface="+mj-lt"/>
              </a:rPr>
              <a:t>The program of assessment fosters self-regulated learning behaviors</a:t>
            </a:r>
          </a:p>
          <a:p>
            <a:pPr marL="457189" indent="-457189" algn="l">
              <a:buSzPct val="110000"/>
              <a:buFont typeface="+mj-lt"/>
              <a:buAutoNum type="arabicPeriod" startAt="4"/>
            </a:pPr>
            <a:endParaRPr lang="en-US" altLang="en-US" sz="2250" dirty="0">
              <a:latin typeface="+mj-lt"/>
            </a:endParaRPr>
          </a:p>
          <a:p>
            <a:pPr marL="457189" indent="-457189" algn="l">
              <a:buSzPct val="110000"/>
              <a:buFont typeface="+mj-lt"/>
              <a:buAutoNum type="arabicPeriod" startAt="4"/>
            </a:pPr>
            <a:r>
              <a:rPr lang="en-US" altLang="en-US" sz="2250" dirty="0">
                <a:latin typeface="+mj-lt"/>
              </a:rPr>
              <a:t>Expert groups make summative decisions about grades and readiness for advancement</a:t>
            </a:r>
          </a:p>
        </p:txBody>
      </p:sp>
      <p:sp>
        <p:nvSpPr>
          <p:cNvPr id="3" name="TextBox 2">
            <a:extLst>
              <a:ext uri="{FF2B5EF4-FFF2-40B4-BE49-F238E27FC236}">
                <a16:creationId xmlns:a16="http://schemas.microsoft.com/office/drawing/2014/main" id="{6576E07E-25BC-6991-BE5E-FC03C343BAB1}"/>
              </a:ext>
            </a:extLst>
          </p:cNvPr>
          <p:cNvSpPr txBox="1"/>
          <p:nvPr/>
        </p:nvSpPr>
        <p:spPr>
          <a:xfrm>
            <a:off x="878775" y="6032860"/>
            <a:ext cx="8016286"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defTabSz="914378"/>
            <a:r>
              <a:rPr lang="en-US" sz="1200" b="1" dirty="0">
                <a:solidFill>
                  <a:prstClr val="white"/>
                </a:solidFill>
                <a:latin typeface="Arial"/>
              </a:rPr>
              <a:t>Hauer KE, </a:t>
            </a:r>
            <a:r>
              <a:rPr lang="en-US" sz="1200" b="1" dirty="0" err="1">
                <a:solidFill>
                  <a:prstClr val="white"/>
                </a:solidFill>
                <a:latin typeface="Arial"/>
              </a:rPr>
              <a:t>O”Sullivan</a:t>
            </a:r>
            <a:r>
              <a:rPr lang="en-US" sz="1200" b="1" dirty="0">
                <a:solidFill>
                  <a:prstClr val="white"/>
                </a:solidFill>
                <a:latin typeface="Arial"/>
              </a:rPr>
              <a:t> PS, Fitzhenry K, Boscardin C. Translating Theory into Practice: Implementing a Program of Assessment. </a:t>
            </a:r>
            <a:r>
              <a:rPr lang="en-US" sz="1200" b="1" dirty="0" err="1">
                <a:solidFill>
                  <a:prstClr val="white"/>
                </a:solidFill>
                <a:latin typeface="Arial"/>
              </a:rPr>
              <a:t>Acad</a:t>
            </a:r>
            <a:r>
              <a:rPr lang="en-US" sz="1200" b="1" dirty="0">
                <a:solidFill>
                  <a:prstClr val="white"/>
                </a:solidFill>
                <a:latin typeface="Arial"/>
              </a:rPr>
              <a:t> Med. 2018 Mar;93(3):444-450.</a:t>
            </a:r>
          </a:p>
        </p:txBody>
      </p:sp>
      <p:sp>
        <p:nvSpPr>
          <p:cNvPr id="2" name="Title 1">
            <a:extLst>
              <a:ext uri="{FF2B5EF4-FFF2-40B4-BE49-F238E27FC236}">
                <a16:creationId xmlns:a16="http://schemas.microsoft.com/office/drawing/2014/main" id="{3FDE4E9F-81DF-5D85-EEE8-0174AD4FE73A}"/>
              </a:ext>
            </a:extLst>
          </p:cNvPr>
          <p:cNvSpPr txBox="1">
            <a:spLocks/>
          </p:cNvSpPr>
          <p:nvPr/>
        </p:nvSpPr>
        <p:spPr>
          <a:xfrm>
            <a:off x="0" y="275796"/>
            <a:ext cx="9143253" cy="965740"/>
          </a:xfrm>
          <a:prstGeom prst="rect">
            <a:avLst/>
          </a:prstGeom>
        </p:spPr>
        <p:txBody>
          <a:bodyPr vert="horz" lIns="91440" tIns="45720" rIns="91440" bIns="45720" rtlCol="0" anchor="b" anchorCtr="0">
            <a:normAutofit/>
          </a:bodyPr>
          <a:lstStyle>
            <a:defPPr>
              <a:defRPr lang="en-US"/>
            </a:defPPr>
            <a:lvl1pPr algn="ctr" rtl="0" eaLnBrk="1" fontAlgn="base" hangingPunct="1">
              <a:spcBef>
                <a:spcPct val="0"/>
              </a:spcBef>
              <a:spcAft>
                <a:spcPct val="0"/>
              </a:spcAft>
              <a:defRPr sz="1800" b="1" kern="1200">
                <a:solidFill>
                  <a:srgbClr val="000000"/>
                </a:solidFill>
                <a:latin typeface="Gill Sans" charset="0"/>
                <a:ea typeface="ヒラギノ角ゴ ProN W3" charset="0"/>
                <a:cs typeface="ヒラギノ角ゴ ProN W3" charset="0"/>
                <a:sym typeface="Gill Sans" charset="0"/>
              </a:defRPr>
            </a:lvl1pPr>
            <a:lvl2pPr marL="143518"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9pPr>
          </a:lstStyle>
          <a:p>
            <a:pPr defTabSz="914378"/>
            <a:r>
              <a:rPr lang="en-US" altLang="en-US" sz="4000" dirty="0">
                <a:latin typeface="Arial"/>
              </a:rPr>
              <a:t>UCSF Six Programmatic Principles</a:t>
            </a:r>
          </a:p>
        </p:txBody>
      </p:sp>
    </p:spTree>
    <p:extLst>
      <p:ext uri="{BB962C8B-B14F-4D97-AF65-F5344CB8AC3E}">
        <p14:creationId xmlns:p14="http://schemas.microsoft.com/office/powerpoint/2010/main" val="41381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EB544-61DD-2FFE-ED09-C4CD1C22D3E4}"/>
              </a:ext>
            </a:extLst>
          </p:cNvPr>
          <p:cNvSpPr>
            <a:spLocks noGrp="1"/>
          </p:cNvSpPr>
          <p:nvPr>
            <p:ph type="title" idx="4294967295"/>
          </p:nvPr>
        </p:nvSpPr>
        <p:spPr>
          <a:xfrm>
            <a:off x="1" y="865286"/>
            <a:ext cx="9144000" cy="890587"/>
          </a:xfrm>
        </p:spPr>
        <p:txBody>
          <a:bodyPr/>
          <a:lstStyle/>
          <a:p>
            <a:pPr algn="ctr"/>
            <a:r>
              <a:rPr lang="en-US" dirty="0">
                <a:cs typeface="Arial"/>
              </a:rPr>
              <a:t>Feedback Foundations</a:t>
            </a:r>
            <a:endParaRPr lang="en-US" dirty="0"/>
          </a:p>
        </p:txBody>
      </p:sp>
      <p:sp>
        <p:nvSpPr>
          <p:cNvPr id="2" name="Isosceles Triangle 1">
            <a:extLst>
              <a:ext uri="{FF2B5EF4-FFF2-40B4-BE49-F238E27FC236}">
                <a16:creationId xmlns:a16="http://schemas.microsoft.com/office/drawing/2014/main" id="{5687A54E-3301-E206-71DB-9608CCC06679}"/>
              </a:ext>
            </a:extLst>
          </p:cNvPr>
          <p:cNvSpPr/>
          <p:nvPr/>
        </p:nvSpPr>
        <p:spPr bwMode="auto">
          <a:xfrm rot="10800000">
            <a:off x="2652458" y="2804713"/>
            <a:ext cx="3441215" cy="2394192"/>
          </a:xfrm>
          <a:prstGeom prst="triangle">
            <a:avLst/>
          </a:prstGeom>
          <a:solidFill>
            <a:schemeClr val="accent6"/>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8"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4" name="Rectangle 3">
            <a:extLst>
              <a:ext uri="{FF2B5EF4-FFF2-40B4-BE49-F238E27FC236}">
                <a16:creationId xmlns:a16="http://schemas.microsoft.com/office/drawing/2014/main" id="{56613A1F-DC04-C7C9-42EF-234BADC2802D}"/>
              </a:ext>
            </a:extLst>
          </p:cNvPr>
          <p:cNvSpPr/>
          <p:nvPr/>
        </p:nvSpPr>
        <p:spPr>
          <a:xfrm>
            <a:off x="6093672" y="2483627"/>
            <a:ext cx="2133919" cy="646331"/>
          </a:xfrm>
          <a:prstGeom prst="rect">
            <a:avLst/>
          </a:prstGeom>
          <a:noFill/>
        </p:spPr>
        <p:txBody>
          <a:bodyPr wrap="none" lIns="91440" tIns="45720" rIns="91440" bIns="45720">
            <a:spAutoFit/>
          </a:bodyPr>
          <a:lstStyle/>
          <a:p>
            <a:pPr algn="ctr" defTabSz="914378" fontAlgn="base">
              <a:spcBef>
                <a:spcPct val="0"/>
              </a:spcBef>
              <a:spcAft>
                <a:spcPct val="0"/>
              </a:spcAft>
            </a:pPr>
            <a:r>
              <a:rPr lang="en-US" sz="3600" dirty="0">
                <a:ln w="0"/>
                <a:solidFill>
                  <a:srgbClr val="000000"/>
                </a:solidFill>
                <a:effectLst>
                  <a:outerShdw blurRad="38100" dist="19050" dir="2700000" algn="tl" rotWithShape="0">
                    <a:srgbClr val="000000">
                      <a:alpha val="40000"/>
                    </a:srgbClr>
                  </a:outerShdw>
                </a:effectLst>
                <a:latin typeface="Arial"/>
                <a:sym typeface="Gill Sans" charset="0"/>
              </a:rPr>
              <a:t>Coaching</a:t>
            </a:r>
          </a:p>
        </p:txBody>
      </p:sp>
      <p:sp>
        <p:nvSpPr>
          <p:cNvPr id="5" name="Rectangle 4">
            <a:extLst>
              <a:ext uri="{FF2B5EF4-FFF2-40B4-BE49-F238E27FC236}">
                <a16:creationId xmlns:a16="http://schemas.microsoft.com/office/drawing/2014/main" id="{A23E9C05-4C4D-C334-228A-0E06D01C08BC}"/>
              </a:ext>
            </a:extLst>
          </p:cNvPr>
          <p:cNvSpPr/>
          <p:nvPr/>
        </p:nvSpPr>
        <p:spPr>
          <a:xfrm>
            <a:off x="441594" y="2481548"/>
            <a:ext cx="2210863" cy="646331"/>
          </a:xfrm>
          <a:prstGeom prst="rect">
            <a:avLst/>
          </a:prstGeom>
          <a:noFill/>
        </p:spPr>
        <p:txBody>
          <a:bodyPr wrap="none" lIns="91440" tIns="45720" rIns="91440" bIns="45720">
            <a:spAutoFit/>
          </a:bodyPr>
          <a:lstStyle/>
          <a:p>
            <a:pPr algn="ctr" defTabSz="914378" fontAlgn="base">
              <a:spcBef>
                <a:spcPct val="0"/>
              </a:spcBef>
              <a:spcAft>
                <a:spcPct val="0"/>
              </a:spcAft>
            </a:pPr>
            <a:r>
              <a:rPr lang="en-US" sz="3600" dirty="0">
                <a:ln w="0"/>
                <a:solidFill>
                  <a:srgbClr val="000000"/>
                </a:solidFill>
                <a:effectLst>
                  <a:outerShdw blurRad="38100" dist="19050" dir="2700000" algn="tl" rotWithShape="0">
                    <a:srgbClr val="000000">
                      <a:alpha val="40000"/>
                    </a:srgbClr>
                  </a:outerShdw>
                </a:effectLst>
                <a:latin typeface="Arial"/>
                <a:sym typeface="Gill Sans" charset="0"/>
              </a:rPr>
              <a:t>Feedback</a:t>
            </a:r>
          </a:p>
        </p:txBody>
      </p:sp>
      <p:sp>
        <p:nvSpPr>
          <p:cNvPr id="6" name="Rectangle 5">
            <a:extLst>
              <a:ext uri="{FF2B5EF4-FFF2-40B4-BE49-F238E27FC236}">
                <a16:creationId xmlns:a16="http://schemas.microsoft.com/office/drawing/2014/main" id="{FCFA398D-CD21-F636-39B3-ED1CAB87FCDE}"/>
              </a:ext>
            </a:extLst>
          </p:cNvPr>
          <p:cNvSpPr/>
          <p:nvPr/>
        </p:nvSpPr>
        <p:spPr>
          <a:xfrm>
            <a:off x="2369953" y="5093041"/>
            <a:ext cx="4006226" cy="646331"/>
          </a:xfrm>
          <a:prstGeom prst="rect">
            <a:avLst/>
          </a:prstGeom>
          <a:noFill/>
        </p:spPr>
        <p:txBody>
          <a:bodyPr wrap="none" lIns="91440" tIns="45720" rIns="91440" bIns="45720">
            <a:spAutoFit/>
          </a:bodyPr>
          <a:lstStyle/>
          <a:p>
            <a:pPr algn="ctr" defTabSz="914378" fontAlgn="base">
              <a:spcBef>
                <a:spcPct val="0"/>
              </a:spcBef>
              <a:spcAft>
                <a:spcPct val="0"/>
              </a:spcAft>
            </a:pPr>
            <a:r>
              <a:rPr lang="en-US" sz="3600" dirty="0">
                <a:ln w="0"/>
                <a:solidFill>
                  <a:srgbClr val="000000"/>
                </a:solidFill>
                <a:effectLst>
                  <a:outerShdw blurRad="38100" dist="19050" dir="2700000" algn="tl" rotWithShape="0">
                    <a:srgbClr val="000000">
                      <a:alpha val="40000"/>
                    </a:srgbClr>
                  </a:outerShdw>
                </a:effectLst>
                <a:latin typeface="Arial"/>
                <a:sym typeface="Gill Sans" charset="0"/>
              </a:rPr>
              <a:t>Direct Observation</a:t>
            </a:r>
          </a:p>
        </p:txBody>
      </p:sp>
      <p:sp>
        <p:nvSpPr>
          <p:cNvPr id="7" name="Rectangle 6">
            <a:extLst>
              <a:ext uri="{FF2B5EF4-FFF2-40B4-BE49-F238E27FC236}">
                <a16:creationId xmlns:a16="http://schemas.microsoft.com/office/drawing/2014/main" id="{948AA295-AA89-E551-3F56-905831D42272}"/>
              </a:ext>
            </a:extLst>
          </p:cNvPr>
          <p:cNvSpPr/>
          <p:nvPr/>
        </p:nvSpPr>
        <p:spPr>
          <a:xfrm>
            <a:off x="3353961" y="2867718"/>
            <a:ext cx="2038207" cy="1200329"/>
          </a:xfrm>
          <a:prstGeom prst="rect">
            <a:avLst/>
          </a:prstGeom>
          <a:noFill/>
        </p:spPr>
        <p:txBody>
          <a:bodyPr wrap="square" lIns="91440" tIns="45720" rIns="91440" bIns="45720">
            <a:spAutoFit/>
          </a:bodyPr>
          <a:lstStyle/>
          <a:p>
            <a:pPr algn="ctr" defTabSz="914378" fontAlgn="base">
              <a:spcBef>
                <a:spcPct val="0"/>
              </a:spcBef>
              <a:spcAft>
                <a:spcPct val="0"/>
              </a:spcAft>
            </a:pPr>
            <a:r>
              <a:rPr lang="en-US" sz="3600" dirty="0">
                <a:ln w="0"/>
                <a:solidFill>
                  <a:prstClr val="white"/>
                </a:solidFill>
                <a:effectLst>
                  <a:outerShdw blurRad="38100" dist="19050" dir="2700000" algn="tl" rotWithShape="0">
                    <a:srgbClr val="000000">
                      <a:alpha val="40000"/>
                    </a:srgbClr>
                  </a:outerShdw>
                </a:effectLst>
                <a:latin typeface="Arial"/>
                <a:sym typeface="Gill Sans" charset="0"/>
              </a:rPr>
              <a:t>Growth Mindset</a:t>
            </a:r>
          </a:p>
        </p:txBody>
      </p:sp>
    </p:spTree>
    <p:extLst>
      <p:ext uri="{BB962C8B-B14F-4D97-AF65-F5344CB8AC3E}">
        <p14:creationId xmlns:p14="http://schemas.microsoft.com/office/powerpoint/2010/main" val="19220348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Why Coaching?</a:t>
            </a:r>
          </a:p>
        </p:txBody>
      </p:sp>
      <p:sp>
        <p:nvSpPr>
          <p:cNvPr id="3" name="Content Placeholder 2"/>
          <p:cNvSpPr>
            <a:spLocks noGrp="1"/>
          </p:cNvSpPr>
          <p:nvPr>
            <p:ph idx="1"/>
          </p:nvPr>
        </p:nvSpPr>
        <p:spPr/>
        <p:txBody>
          <a:bodyPr/>
          <a:lstStyle/>
          <a:p>
            <a:r>
              <a:t>Residency = intense professional identity formation</a:t>
            </a:r>
          </a:p>
          <a:p>
            <a:r>
              <a:t>Feedback alone is insufficient</a:t>
            </a:r>
          </a:p>
        </p:txBody>
      </p:sp>
      <p:pic>
        <p:nvPicPr>
          <p:cNvPr id="5" name="Picture 4">
            <a:extLst>
              <a:ext uri="{FF2B5EF4-FFF2-40B4-BE49-F238E27FC236}">
                <a16:creationId xmlns:a16="http://schemas.microsoft.com/office/drawing/2014/main" id="{57D047E9-1E24-FD6B-2FB1-99EB330A214E}"/>
              </a:ext>
            </a:extLst>
          </p:cNvPr>
          <p:cNvPicPr>
            <a:picLocks noChangeAspect="1"/>
          </p:cNvPicPr>
          <p:nvPr/>
        </p:nvPicPr>
        <p:blipFill>
          <a:blip r:embed="rId3"/>
          <a:stretch>
            <a:fillRect/>
          </a:stretch>
        </p:blipFill>
        <p:spPr>
          <a:xfrm>
            <a:off x="7551034" y="5804336"/>
            <a:ext cx="1592966" cy="1061977"/>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GMETemplate1">
  <a:themeElements>
    <a:clrScheme name="ACGME PPT">
      <a:dk1>
        <a:srgbClr val="000000"/>
      </a:dk1>
      <a:lt1>
        <a:sysClr val="window" lastClr="FFFFFF"/>
      </a:lt1>
      <a:dk2>
        <a:srgbClr val="5D7880"/>
      </a:dk2>
      <a:lt2>
        <a:srgbClr val="DEDEE0"/>
      </a:lt2>
      <a:accent1>
        <a:srgbClr val="D72229"/>
      </a:accent1>
      <a:accent2>
        <a:srgbClr val="5A7681"/>
      </a:accent2>
      <a:accent3>
        <a:srgbClr val="622F7C"/>
      </a:accent3>
      <a:accent4>
        <a:srgbClr val="056735"/>
      </a:accent4>
      <a:accent5>
        <a:srgbClr val="00728F"/>
      </a:accent5>
      <a:accent6>
        <a:srgbClr val="144B8E"/>
      </a:accent6>
      <a:hlink>
        <a:srgbClr val="D72229"/>
      </a:hlink>
      <a:folHlink>
        <a:srgbClr val="E977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GMETemplate1" id="{B761F184-1F50-4055-926A-C85D0770764B}" vid="{3F1DB6F9-DFC9-4EA5-B582-B76AF3A5C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1473</TotalTime>
  <Words>2212</Words>
  <Application>Microsoft Office PowerPoint</Application>
  <PresentationFormat>On-screen Show (4:3)</PresentationFormat>
  <Paragraphs>345</Paragraphs>
  <Slides>47</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Georgia</vt:lpstr>
      <vt:lpstr>Gill Sans</vt:lpstr>
      <vt:lpstr>Gill Sans SemiBold</vt:lpstr>
      <vt:lpstr>Segoe UI</vt:lpstr>
      <vt:lpstr>Wingdings</vt:lpstr>
      <vt:lpstr>Office Theme</vt:lpstr>
      <vt:lpstr>ACGMETemplate1</vt:lpstr>
      <vt:lpstr>Coaching in Residency Education</vt:lpstr>
      <vt:lpstr>Session Objectives</vt:lpstr>
      <vt:lpstr>Why Coaching?</vt:lpstr>
      <vt:lpstr>Philosophical Principles of CCF</vt:lpstr>
      <vt:lpstr>Core Components Framework: Theory and Evidence Informed</vt:lpstr>
      <vt:lpstr>Deliberate Practice</vt:lpstr>
      <vt:lpstr>PowerPoint Presentation</vt:lpstr>
      <vt:lpstr>Feedback Foundations</vt:lpstr>
      <vt:lpstr>Why Coaching?</vt:lpstr>
      <vt:lpstr>Feedback vs. Coaching</vt:lpstr>
      <vt:lpstr>What Is Coaching?</vt:lpstr>
      <vt:lpstr>Feedback vs. Coaching</vt:lpstr>
      <vt:lpstr>Advisor / Coach / Mentor</vt:lpstr>
      <vt:lpstr>Coaching vs Mentoring vs Advising</vt:lpstr>
      <vt:lpstr>Advising Session Domains &amp; Topics</vt:lpstr>
      <vt:lpstr>Advisor/Coach/Mentor</vt:lpstr>
      <vt:lpstr>Interactive: Reflection</vt:lpstr>
      <vt:lpstr>Why Coaching?</vt:lpstr>
      <vt:lpstr>How to Coach</vt:lpstr>
      <vt:lpstr>Intrinsic vs Extrinsic Motivation</vt:lpstr>
      <vt:lpstr>Egan’s Skilled Helper Model</vt:lpstr>
      <vt:lpstr>Stage 1: Current Scenario</vt:lpstr>
      <vt:lpstr>Stage 2: Preferred Scenario</vt:lpstr>
      <vt:lpstr>Stage 3: Action Strategies</vt:lpstr>
      <vt:lpstr>PowerPoint Presentation</vt:lpstr>
      <vt:lpstr>PowerPoint Presentation</vt:lpstr>
      <vt:lpstr>Coaching Questions That Work</vt:lpstr>
      <vt:lpstr>Educational Alliance</vt:lpstr>
      <vt:lpstr>Common Coaching Pitfalls</vt:lpstr>
      <vt:lpstr>CBME Needs Coaching</vt:lpstr>
      <vt:lpstr>ILPs Without Coaching</vt:lpstr>
      <vt:lpstr>ILPs With Coaching</vt:lpstr>
      <vt:lpstr>Using Data Without Becoming the Evaluator</vt:lpstr>
      <vt:lpstr>Core Coaching Skills</vt:lpstr>
      <vt:lpstr>Coaching Micro-skills</vt:lpstr>
      <vt:lpstr>Role-Play Setup</vt:lpstr>
      <vt:lpstr>Case </vt:lpstr>
      <vt:lpstr>Debrief Role-Play</vt:lpstr>
      <vt:lpstr>What Coaching Looks Like in Real Life</vt:lpstr>
      <vt:lpstr>Faculty Development Matters</vt:lpstr>
      <vt:lpstr>Key Takeaways</vt:lpstr>
      <vt:lpstr>Final Reflection</vt:lpstr>
      <vt:lpstr>Try This Next Month</vt:lpstr>
      <vt:lpstr>Closing</vt:lpstr>
      <vt:lpstr>References</vt:lpstr>
      <vt:lpstr>References (cont.)</vt:lpstr>
      <vt:lpstr>References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Molly A. Benedum</dc:creator>
  <cp:keywords/>
  <dc:description>generated using python-pptx</dc:description>
  <cp:lastModifiedBy>Benedum, Molly</cp:lastModifiedBy>
  <cp:revision>5</cp:revision>
  <dcterms:created xsi:type="dcterms:W3CDTF">2013-01-27T09:14:16Z</dcterms:created>
  <dcterms:modified xsi:type="dcterms:W3CDTF">2026-02-07T14:02:39Z</dcterms:modified>
  <cp:category/>
</cp:coreProperties>
</file>